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4"/>
  </p:notesMasterIdLst>
  <p:sldIdLst>
    <p:sldId id="288" r:id="rId2"/>
    <p:sldId id="289" r:id="rId3"/>
    <p:sldId id="290" r:id="rId4"/>
    <p:sldId id="291" r:id="rId5"/>
    <p:sldId id="292" r:id="rId6"/>
    <p:sldId id="293" r:id="rId7"/>
    <p:sldId id="296" r:id="rId8"/>
    <p:sldId id="298" r:id="rId9"/>
    <p:sldId id="295" r:id="rId10"/>
    <p:sldId id="299" r:id="rId11"/>
    <p:sldId id="301" r:id="rId12"/>
    <p:sldId id="303" r:id="rId13"/>
    <p:sldId id="305" r:id="rId14"/>
    <p:sldId id="306" r:id="rId15"/>
    <p:sldId id="309" r:id="rId16"/>
    <p:sldId id="307" r:id="rId17"/>
    <p:sldId id="308" r:id="rId18"/>
    <p:sldId id="310" r:id="rId19"/>
    <p:sldId id="311" r:id="rId20"/>
    <p:sldId id="314" r:id="rId21"/>
    <p:sldId id="313" r:id="rId22"/>
    <p:sldId id="312" r:id="rId23"/>
    <p:sldId id="315" r:id="rId24"/>
    <p:sldId id="316" r:id="rId25"/>
    <p:sldId id="327" r:id="rId26"/>
    <p:sldId id="317" r:id="rId27"/>
    <p:sldId id="326" r:id="rId28"/>
    <p:sldId id="318" r:id="rId29"/>
    <p:sldId id="319" r:id="rId30"/>
    <p:sldId id="320" r:id="rId31"/>
    <p:sldId id="321" r:id="rId32"/>
    <p:sldId id="342" r:id="rId33"/>
    <p:sldId id="343" r:id="rId34"/>
    <p:sldId id="302" r:id="rId35"/>
    <p:sldId id="353" r:id="rId36"/>
    <p:sldId id="304" r:id="rId37"/>
    <p:sldId id="336" r:id="rId38"/>
    <p:sldId id="337" r:id="rId39"/>
    <p:sldId id="338" r:id="rId40"/>
    <p:sldId id="328" r:id="rId41"/>
    <p:sldId id="331" r:id="rId42"/>
    <p:sldId id="329" r:id="rId43"/>
    <p:sldId id="335" r:id="rId44"/>
    <p:sldId id="332" r:id="rId45"/>
    <p:sldId id="333" r:id="rId46"/>
    <p:sldId id="330" r:id="rId47"/>
    <p:sldId id="334" r:id="rId48"/>
    <p:sldId id="345" r:id="rId49"/>
    <p:sldId id="346" r:id="rId50"/>
    <p:sldId id="351" r:id="rId51"/>
    <p:sldId id="352" r:id="rId52"/>
    <p:sldId id="341" r:id="rId53"/>
    <p:sldId id="322" r:id="rId54"/>
    <p:sldId id="324" r:id="rId55"/>
    <p:sldId id="325" r:id="rId56"/>
    <p:sldId id="354" r:id="rId57"/>
    <p:sldId id="357" r:id="rId58"/>
    <p:sldId id="358" r:id="rId59"/>
    <p:sldId id="359" r:id="rId60"/>
    <p:sldId id="360" r:id="rId61"/>
    <p:sldId id="355" r:id="rId62"/>
    <p:sldId id="356" r:id="rId63"/>
    <p:sldId id="339" r:id="rId64"/>
    <p:sldId id="340" r:id="rId65"/>
    <p:sldId id="347" r:id="rId66"/>
    <p:sldId id="348" r:id="rId67"/>
    <p:sldId id="349" r:id="rId68"/>
    <p:sldId id="350" r:id="rId69"/>
    <p:sldId id="371" r:id="rId70"/>
    <p:sldId id="294" r:id="rId71"/>
    <p:sldId id="300" r:id="rId72"/>
    <p:sldId id="361" r:id="rId73"/>
  </p:sldIdLst>
  <p:sldSz cx="9144000" cy="5143500" type="screen16x9"/>
  <p:notesSz cx="6858000" cy="9144000"/>
  <p:embeddedFontLst>
    <p:embeddedFont>
      <p:font typeface="Agency FB" panose="020B0503020202020204" pitchFamily="34" charset="0"/>
      <p:regular r:id="rId75"/>
      <p:bold r:id="rId76"/>
    </p:embeddedFont>
    <p:embeddedFont>
      <p:font typeface="Aptos" panose="020B0604020202020204" charset="0"/>
      <p:regular r:id="rId77"/>
      <p:bold r:id="rId78"/>
      <p:italic r:id="rId79"/>
      <p:boldItalic r:id="rId80"/>
    </p:embeddedFont>
    <p:embeddedFont>
      <p:font typeface="Cambria Math" panose="02040503050406030204" pitchFamily="18" charset="0"/>
      <p:regular r:id="rId81"/>
    </p:embeddedFont>
    <p:embeddedFont>
      <p:font typeface="Tahoma" panose="020B0604030504040204" pitchFamily="34" charset="0"/>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954" autoAdjust="0"/>
  </p:normalViewPr>
  <p:slideViewPr>
    <p:cSldViewPr snapToGrid="0">
      <p:cViewPr varScale="1">
        <p:scale>
          <a:sx n="112" d="100"/>
          <a:sy n="112" d="100"/>
        </p:scale>
        <p:origin x="634"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b="1" dirty="0">
                <a:latin typeface="+mj-lt"/>
              </a:rPr>
              <a:t>Dijkstra’s Algorithm</a:t>
            </a:r>
            <a:r>
              <a:rPr lang="en-US" dirty="0">
                <a:latin typeface="+mj-lt"/>
              </a:rPr>
              <a:t>: </a:t>
            </a:r>
            <a:r>
              <a:rPr lang="en-US" b="0" i="0" dirty="0">
                <a:solidFill>
                  <a:srgbClr val="374151"/>
                </a:solidFill>
                <a:effectLst/>
                <a:latin typeface="+mj-lt"/>
              </a:rPr>
              <a:t>Dijkstra's algorithm, named after Dutch computer scientist </a:t>
            </a:r>
            <a:r>
              <a:rPr lang="en-US" b="0" i="0" dirty="0" err="1">
                <a:solidFill>
                  <a:srgbClr val="374151"/>
                </a:solidFill>
                <a:effectLst/>
                <a:latin typeface="+mj-lt"/>
              </a:rPr>
              <a:t>Edsger</a:t>
            </a:r>
            <a:r>
              <a:rPr lang="en-US" b="0" i="0" dirty="0">
                <a:solidFill>
                  <a:srgbClr val="374151"/>
                </a:solidFill>
                <a:effectLst/>
                <a:latin typeface="+mj-lt"/>
              </a:rPr>
              <a:t> W. Dijkstra, is a widely used algorithm in computer science and mathematics for finding the shortest path between nodes in a weighted graph. It is particularly useful in various applications, such as network routing, GPS navigation, and optimizing transportation or communication networks.</a:t>
            </a:r>
          </a:p>
          <a:p>
            <a:pPr marL="457200" indent="-298450"/>
            <a:r>
              <a:rPr lang="en-US" b="1" dirty="0">
                <a:latin typeface="+mj-lt"/>
              </a:rPr>
              <a:t>AS</a:t>
            </a:r>
            <a:r>
              <a:rPr lang="en-US" dirty="0">
                <a:latin typeface="+mj-lt"/>
              </a:rPr>
              <a:t>: </a:t>
            </a:r>
            <a:r>
              <a:rPr lang="en-US" b="0" i="0" dirty="0">
                <a:solidFill>
                  <a:srgbClr val="374151"/>
                </a:solidFill>
                <a:effectLst/>
                <a:latin typeface="+mj-lt"/>
              </a:rPr>
              <a:t>An AS is typically operated by a single organization, such as an Internet Service Provider (ISP), a large corporation, a data center, or a university. This entity has control over the routing policies and decisions within its AS.</a:t>
            </a:r>
          </a:p>
          <a:p>
            <a:pPr marL="457200" indent="-298450"/>
            <a:r>
              <a:rPr lang="en-US" b="1" i="0" dirty="0">
                <a:solidFill>
                  <a:srgbClr val="374151"/>
                </a:solidFill>
                <a:effectLst/>
                <a:latin typeface="+mj-lt"/>
              </a:rPr>
              <a:t>Link-State: </a:t>
            </a:r>
            <a:r>
              <a:rPr lang="en-US" b="0" i="0" dirty="0">
                <a:solidFill>
                  <a:srgbClr val="374151"/>
                </a:solidFill>
                <a:effectLst/>
                <a:latin typeface="+mj-lt"/>
              </a:rPr>
              <a:t>In a Link-State Routing Protocol, each router in the network maintains a database that contains information about the state of its directly connected links. This information includes the status (up or down) and the cost (typically a metric reflecting the link's quality or capacity) of each link. This data is referred to as the router's link-state information. Routers running a Link-State Routing Protocol periodically exchange their link-state information with neighboring routers. This exchange ensures that all routers within the network have consistent and up-to-date information about the state of all links in the network. With complete and synchronized link-state information, each router independently calculates the shortest path to all destinations within the network. Common algorithms like Dijkstra's algorithm are used for this purpose. The result is a routing table that contains the best path (shortest path) to reach each destination.</a:t>
            </a:r>
          </a:p>
          <a:p>
            <a:pPr marL="457200" indent="-298450"/>
            <a:r>
              <a:rPr lang="en-US" b="1" i="0" dirty="0">
                <a:solidFill>
                  <a:srgbClr val="374151"/>
                </a:solidFill>
                <a:effectLst/>
                <a:latin typeface="+mj-lt"/>
              </a:rPr>
              <a:t>Protocol 89: </a:t>
            </a:r>
            <a:r>
              <a:rPr lang="en-US" b="0" i="0" dirty="0">
                <a:solidFill>
                  <a:srgbClr val="374151"/>
                </a:solidFill>
                <a:effectLst/>
                <a:latin typeface="+mj-lt"/>
              </a:rPr>
              <a:t>In networking, the protocol number 89 is associated with OSPF (Open Shortest Path First) when referring to the Internet Protocol (IP) protocol version 4 (IPv4). This number is used to identify the OSPF protocol at the transport layer of the OSI model. Specifically, it's used in the IP header's "Protocol" field to indicate that the packet is carrying OSPF information.</a:t>
            </a:r>
          </a:p>
          <a:p>
            <a:pPr marL="457200" indent="-298450"/>
            <a:r>
              <a:rPr lang="en-US" b="1" i="0" dirty="0">
                <a:solidFill>
                  <a:srgbClr val="374151"/>
                </a:solidFill>
                <a:effectLst/>
                <a:latin typeface="+mj-lt"/>
              </a:rPr>
              <a:t>AD: </a:t>
            </a:r>
            <a:r>
              <a:rPr lang="en-US" b="0" i="0" dirty="0">
                <a:solidFill>
                  <a:srgbClr val="374151"/>
                </a:solidFill>
                <a:effectLst/>
                <a:latin typeface="+mj-lt"/>
              </a:rPr>
              <a:t>Administrative Distance is a metric used to assign a preference or trustworthiness value to different routing protocols or information sources in order to help a router determine which route to choose when it receives routing updates for the same destination from multiple sources. The route with the lowest Administrative Distance is considered the most preferred and will be chosen for routing.</a:t>
            </a:r>
          </a:p>
          <a:p>
            <a:pPr marL="457200" indent="-298450"/>
            <a:r>
              <a:rPr lang="en-US" b="1" i="0" dirty="0">
                <a:solidFill>
                  <a:srgbClr val="374151"/>
                </a:solidFill>
                <a:effectLst/>
                <a:latin typeface="+mj-lt"/>
              </a:rPr>
              <a:t>DR: </a:t>
            </a:r>
            <a:r>
              <a:rPr lang="en-US" b="0" i="0" dirty="0">
                <a:solidFill>
                  <a:srgbClr val="374151"/>
                </a:solidFill>
                <a:effectLst/>
                <a:latin typeface="+mj-lt"/>
              </a:rPr>
              <a:t>Rather than having all routers form adjacencies and exchange OSPF routing information with every other router in the segment, which can be inefficient and lead to unnecessary traffic, OSPF elects a single router as the Designated Router (DR) for that segment. The DR is responsible for representing the entire segment to the rest of the OSPF domain. The DR also sends and receives LSAs (Link-State Advertisements) on behalf of the routers in the segment.</a:t>
            </a:r>
          </a:p>
          <a:p>
            <a:pPr marL="457200" indent="-298450"/>
            <a:r>
              <a:rPr lang="en-US" b="1" i="0" dirty="0">
                <a:solidFill>
                  <a:srgbClr val="374151"/>
                </a:solidFill>
                <a:effectLst/>
                <a:latin typeface="+mj-lt"/>
              </a:rPr>
              <a:t>BDR: </a:t>
            </a:r>
            <a:r>
              <a:rPr lang="en-US" b="0" i="0" dirty="0">
                <a:solidFill>
                  <a:srgbClr val="374151"/>
                </a:solidFill>
                <a:effectLst/>
                <a:latin typeface="+mj-lt"/>
              </a:rPr>
              <a:t>The BDR is the router with the second-highest priority (after the DR) in a multi-access network segment. The BDR is in a standby or backup role, ready to take over as the DR if the current DR fails or becomes unreachable. Having a BDR ensures network continuity and rapid failover in case the DR goes down.</a:t>
            </a:r>
          </a:p>
          <a:p>
            <a:pPr marL="457200" indent="-298450"/>
            <a:endParaRPr lang="en-US" b="1" i="0" dirty="0">
              <a:solidFill>
                <a:srgbClr val="374151"/>
              </a:solidFill>
              <a:effectLst/>
              <a:latin typeface="+mj-lt"/>
            </a:endParaRPr>
          </a:p>
        </p:txBody>
      </p:sp>
    </p:spTree>
    <p:extLst>
      <p:ext uri="{BB962C8B-B14F-4D97-AF65-F5344CB8AC3E}">
        <p14:creationId xmlns:p14="http://schemas.microsoft.com/office/powerpoint/2010/main" val="852461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8346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59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my pc connected interface can support 1000mbps, but my ISP gave me bandwidth of 15mbps. This means, maximum data transmission through this cable will be 15mbps my ISP gave me, but it can support </a:t>
            </a:r>
            <a:r>
              <a:rPr lang="en-US" dirty="0" err="1"/>
              <a:t>upto</a:t>
            </a:r>
            <a:r>
              <a:rPr lang="en-US" dirty="0"/>
              <a:t> 1000mbps. </a:t>
            </a:r>
          </a:p>
        </p:txBody>
      </p:sp>
    </p:spTree>
    <p:extLst>
      <p:ext uri="{BB962C8B-B14F-4D97-AF65-F5344CB8AC3E}">
        <p14:creationId xmlns:p14="http://schemas.microsoft.com/office/powerpoint/2010/main" val="1559966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3E3E3"/>
                </a:solidFill>
                <a:effectLst/>
                <a:latin typeface="+mj-lt"/>
              </a:rPr>
              <a:t>Cisco recommends making the OSPF reference bandwidth setting the same on all OSPF routers in an enterprise network because it helps to ensure that all routers calculate the OSPF cost for each link in the same way.  Else, the OSPF cost for a link will also be different, which can lead to routing loops and other problems. It can also lead to suboptimal routing. If there is a problem with OSPF, it can be difficult to troubleshoot which can make it difficult to identify the root cause of the problem.</a:t>
            </a:r>
            <a:endParaRPr lang="en-US" dirty="0">
              <a:latin typeface="+mj-lt"/>
            </a:endParaRPr>
          </a:p>
        </p:txBody>
      </p:sp>
    </p:spTree>
    <p:extLst>
      <p:ext uri="{BB962C8B-B14F-4D97-AF65-F5344CB8AC3E}">
        <p14:creationId xmlns:p14="http://schemas.microsoft.com/office/powerpoint/2010/main" val="3180039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1520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Sikandar Shaik’s video about </a:t>
            </a:r>
            <a:r>
              <a:rPr lang="en-US" dirty="0" err="1"/>
              <a:t>ospf</a:t>
            </a:r>
            <a:r>
              <a:rPr lang="en-US" dirty="0"/>
              <a:t> interface subcommands, he said that if we advertise OSPF network as usual, it will show something like </a:t>
            </a:r>
            <a:r>
              <a:rPr lang="en-US" b="1" dirty="0"/>
              <a:t>“Attached via Network Statement” </a:t>
            </a:r>
            <a:r>
              <a:rPr lang="en-US" b="0" dirty="0"/>
              <a:t>and if we use interface subcommands, it will show something like </a:t>
            </a:r>
            <a:r>
              <a:rPr lang="en-US" b="1" dirty="0"/>
              <a:t>“Attached via Interface Enable” </a:t>
            </a:r>
            <a:r>
              <a:rPr lang="en-US" b="0" dirty="0"/>
              <a:t>in </a:t>
            </a:r>
            <a:r>
              <a:rPr lang="en-US" b="1" i="1" dirty="0"/>
              <a:t>show </a:t>
            </a:r>
            <a:r>
              <a:rPr lang="en-US" b="1" i="1" dirty="0" err="1"/>
              <a:t>ip</a:t>
            </a:r>
            <a:r>
              <a:rPr lang="en-US" b="1" i="1" dirty="0"/>
              <a:t> </a:t>
            </a:r>
            <a:r>
              <a:rPr lang="en-US" b="1" i="1" dirty="0" err="1"/>
              <a:t>ospf</a:t>
            </a:r>
            <a:r>
              <a:rPr lang="en-US" b="1" i="1" dirty="0"/>
              <a:t> interface &lt;interface name&gt; </a:t>
            </a:r>
            <a:r>
              <a:rPr lang="en-US" b="0" i="0" dirty="0"/>
              <a:t>command. There will be also difference in output in using </a:t>
            </a:r>
            <a:r>
              <a:rPr lang="en-US" b="1" i="1" dirty="0"/>
              <a:t>show </a:t>
            </a:r>
            <a:r>
              <a:rPr lang="en-US" b="1" i="1" dirty="0" err="1"/>
              <a:t>ip</a:t>
            </a:r>
            <a:r>
              <a:rPr lang="en-US" b="1" i="1" dirty="0"/>
              <a:t> protocols</a:t>
            </a:r>
            <a:r>
              <a:rPr lang="en-US" b="0" i="0" dirty="0"/>
              <a:t> command. But these changes haven’t been shown in cisco packet tracer simulator, so not sure about it </a:t>
            </a:r>
            <a:r>
              <a:rPr lang="en-US" b="0" i="0" dirty="0" err="1"/>
              <a:t>happends</a:t>
            </a:r>
            <a:r>
              <a:rPr lang="en-US" b="0" i="0" dirty="0"/>
              <a:t> still now or not in real devices.</a:t>
            </a:r>
            <a:endParaRPr lang="en-US" dirty="0"/>
          </a:p>
        </p:txBody>
      </p:sp>
    </p:spTree>
    <p:extLst>
      <p:ext uri="{BB962C8B-B14F-4D97-AF65-F5344CB8AC3E}">
        <p14:creationId xmlns:p14="http://schemas.microsoft.com/office/powerpoint/2010/main" val="372394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3847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Multiple adjacencies- </a:t>
            </a:r>
            <a:r>
              <a:rPr lang="en-US" dirty="0"/>
              <a:t>Routers from neighbors all routers (same broadcast domain).</a:t>
            </a:r>
          </a:p>
          <a:p>
            <a:pPr algn="l"/>
            <a:r>
              <a:rPr lang="en-US" b="1" dirty="0"/>
              <a:t>Flooding of LSAs- </a:t>
            </a:r>
            <a:r>
              <a:rPr lang="en-US" b="0" dirty="0"/>
              <a:t>Possibility of the creating multiple LSU loops.</a:t>
            </a:r>
            <a:endParaRPr lang="en-US" b="1" dirty="0"/>
          </a:p>
        </p:txBody>
      </p:sp>
    </p:spTree>
    <p:extLst>
      <p:ext uri="{BB962C8B-B14F-4D97-AF65-F5344CB8AC3E}">
        <p14:creationId xmlns:p14="http://schemas.microsoft.com/office/powerpoint/2010/main" val="1292402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Multiple adjacencies- </a:t>
            </a:r>
            <a:r>
              <a:rPr lang="en-US" dirty="0"/>
              <a:t>Routers from neighbors all routers (same broadcast domain).</a:t>
            </a:r>
          </a:p>
          <a:p>
            <a:pPr algn="l"/>
            <a:r>
              <a:rPr lang="en-US" b="1" dirty="0"/>
              <a:t>Flooding of LSAs- </a:t>
            </a:r>
            <a:r>
              <a:rPr lang="en-US" b="0" dirty="0"/>
              <a:t>Possibility of the creating multiple LSU loops.</a:t>
            </a:r>
            <a:endParaRPr lang="en-US" b="1" dirty="0"/>
          </a:p>
        </p:txBody>
      </p:sp>
    </p:spTree>
    <p:extLst>
      <p:ext uri="{BB962C8B-B14F-4D97-AF65-F5344CB8AC3E}">
        <p14:creationId xmlns:p14="http://schemas.microsoft.com/office/powerpoint/2010/main" val="410276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147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latin typeface="+mj-lt"/>
              </a:rPr>
              <a:t>Down: </a:t>
            </a:r>
            <a:r>
              <a:rPr lang="en-US" b="0" i="0" dirty="0">
                <a:solidFill>
                  <a:srgbClr val="374151"/>
                </a:solidFill>
                <a:effectLst/>
                <a:latin typeface="+mj-lt"/>
              </a:rPr>
              <a:t>Routers have not yet established any OSPF neighbor relationship. In this state, routers are unaware of each other's presence on the network. Routers send multicast hello message in this state.</a:t>
            </a:r>
          </a:p>
          <a:p>
            <a:r>
              <a:rPr lang="en-US" b="1" i="0" dirty="0">
                <a:solidFill>
                  <a:srgbClr val="374151"/>
                </a:solidFill>
                <a:effectLst/>
                <a:latin typeface="+mj-lt"/>
              </a:rPr>
              <a:t>Init: </a:t>
            </a:r>
            <a:r>
              <a:rPr lang="en-US" b="0" i="0" dirty="0">
                <a:solidFill>
                  <a:srgbClr val="374151"/>
                </a:solidFill>
                <a:effectLst/>
                <a:latin typeface="+mj-lt"/>
              </a:rPr>
              <a:t>This state indicates that hello packet have been received from another router, but bidirectional communication has not been established.</a:t>
            </a:r>
          </a:p>
          <a:p>
            <a:r>
              <a:rPr lang="en-US" b="1" i="0" dirty="0">
                <a:solidFill>
                  <a:srgbClr val="374151"/>
                </a:solidFill>
                <a:effectLst/>
                <a:latin typeface="+mj-lt"/>
              </a:rPr>
              <a:t>2-Way: </a:t>
            </a:r>
            <a:r>
              <a:rPr lang="en-US" b="0" i="0" dirty="0">
                <a:solidFill>
                  <a:srgbClr val="374151"/>
                </a:solidFill>
                <a:effectLst/>
                <a:latin typeface="+mj-lt"/>
              </a:rPr>
              <a:t>Bidirectional communication has been established and the routers are neighbors. If DR and BDR is needed, this election occurs in this state.</a:t>
            </a:r>
            <a:endParaRPr lang="en-US" b="1" dirty="0">
              <a:latin typeface="+mj-lt"/>
            </a:endParaRPr>
          </a:p>
        </p:txBody>
      </p:sp>
    </p:spTree>
    <p:extLst>
      <p:ext uri="{BB962C8B-B14F-4D97-AF65-F5344CB8AC3E}">
        <p14:creationId xmlns:p14="http://schemas.microsoft.com/office/powerpoint/2010/main" val="990977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0359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0208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30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4489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9393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9028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257871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solidFill>
                  <a:schemeClr val="tx1"/>
                </a:solidFill>
                <a:latin typeface="+mj-lt"/>
              </a:rPr>
              <a:t>NBMA: </a:t>
            </a:r>
            <a:r>
              <a:rPr lang="en-US" b="0" i="0" dirty="0">
                <a:solidFill>
                  <a:schemeClr val="tx1"/>
                </a:solidFill>
                <a:effectLst/>
                <a:latin typeface="+mj-lt"/>
              </a:rPr>
              <a:t>It refers to a type of network topology or technology commonly found in computer networking. In an NBMA network, multiple devices or nodes are connected to a common network segment or medium, but unlike a broadcast network (such as Ethernet), NBMA networks do not support the automatic broadcasting of data to all nodes on the network. Instead, communication in an NBMA network typically requires explicit addressing.</a:t>
            </a:r>
            <a:endParaRPr lang="en-US" b="1" dirty="0">
              <a:solidFill>
                <a:schemeClr val="tx1"/>
              </a:solidFill>
              <a:latin typeface="+mj-lt"/>
            </a:endParaRPr>
          </a:p>
        </p:txBody>
      </p:sp>
    </p:spTree>
    <p:extLst>
      <p:ext uri="{BB962C8B-B14F-4D97-AF65-F5344CB8AC3E}">
        <p14:creationId xmlns:p14="http://schemas.microsoft.com/office/powerpoint/2010/main" val="794784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5486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781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latin typeface="+mj-lt"/>
              </a:rPr>
              <a:t>Loopback: </a:t>
            </a:r>
            <a:r>
              <a:rPr lang="en-US" b="0" i="0" dirty="0">
                <a:solidFill>
                  <a:srgbClr val="374151"/>
                </a:solidFill>
                <a:effectLst/>
                <a:latin typeface="+mj-lt"/>
              </a:rPr>
              <a:t>A loopback interface, often referred to simply as "loopback," is a virtual network interface on a computer or networking device. It is a special-purpose interface used primarily for internal communication within the device itself. </a:t>
            </a:r>
            <a:endParaRPr lang="en-US" b="1" dirty="0">
              <a:latin typeface="+mj-lt"/>
            </a:endParaRPr>
          </a:p>
        </p:txBody>
      </p:sp>
    </p:spTree>
    <p:extLst>
      <p:ext uri="{BB962C8B-B14F-4D97-AF65-F5344CB8AC3E}">
        <p14:creationId xmlns:p14="http://schemas.microsoft.com/office/powerpoint/2010/main" val="718016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6629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9873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8413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545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solidFill>
                  <a:schemeClr val="tx1"/>
                </a:solidFill>
                <a:latin typeface="+mj-lt"/>
              </a:rPr>
              <a:t>NBMA: </a:t>
            </a:r>
            <a:r>
              <a:rPr lang="en-US" b="0" i="0" dirty="0">
                <a:solidFill>
                  <a:schemeClr val="tx1"/>
                </a:solidFill>
                <a:effectLst/>
                <a:latin typeface="+mj-lt"/>
              </a:rPr>
              <a:t>It refers to a type of network topology or technology commonly found in computer networking. In an NBMA network, multiple devices or nodes are connected to a common network segment or medium, but unlike a broadcast network (such as Ethernet), NBMA networks do not support the automatic broadcasting of data to all nodes on the network. Instead, communication in an NBMA network typically requires explicit addressing.</a:t>
            </a:r>
            <a:endParaRPr lang="en-US" b="1" dirty="0">
              <a:solidFill>
                <a:schemeClr val="tx1"/>
              </a:solidFill>
              <a:latin typeface="+mj-lt"/>
            </a:endParaRPr>
          </a:p>
        </p:txBody>
      </p:sp>
    </p:spTree>
    <p:extLst>
      <p:ext uri="{BB962C8B-B14F-4D97-AF65-F5344CB8AC3E}">
        <p14:creationId xmlns:p14="http://schemas.microsoft.com/office/powerpoint/2010/main" val="135093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latin typeface="+mj-lt"/>
              </a:rPr>
              <a:t>Exstart</a:t>
            </a:r>
            <a:r>
              <a:rPr lang="en-US" b="1" dirty="0">
                <a:latin typeface="+mj-lt"/>
              </a:rPr>
              <a:t>: </a:t>
            </a:r>
            <a:r>
              <a:rPr lang="en-US" b="0" dirty="0">
                <a:latin typeface="+mj-lt"/>
              </a:rPr>
              <a:t>This is the first step in forming the adjacencies.</a:t>
            </a:r>
            <a:r>
              <a:rPr lang="en-US" b="1" dirty="0">
                <a:latin typeface="+mj-lt"/>
              </a:rPr>
              <a:t> </a:t>
            </a:r>
            <a:r>
              <a:rPr lang="en-US" b="0" dirty="0">
                <a:latin typeface="+mj-lt"/>
              </a:rPr>
              <a:t>Routers identify which router will be the master and slave for the LSDB synchronization.</a:t>
            </a:r>
          </a:p>
          <a:p>
            <a:r>
              <a:rPr lang="en-US" b="1" dirty="0">
                <a:latin typeface="+mj-lt"/>
              </a:rPr>
              <a:t>Exchange: </a:t>
            </a:r>
            <a:r>
              <a:rPr lang="en-US" b="0" dirty="0">
                <a:latin typeface="+mj-lt"/>
              </a:rPr>
              <a:t>After two routers decides to exchange databases, the do not simply send the content of the full database, just the summary information. During this state, routers are exchanging link states by using Database Description (DD) packets.</a:t>
            </a:r>
            <a:endParaRPr lang="en-US" b="1" dirty="0">
              <a:latin typeface="+mj-lt"/>
            </a:endParaRPr>
          </a:p>
        </p:txBody>
      </p:sp>
    </p:spTree>
    <p:extLst>
      <p:ext uri="{BB962C8B-B14F-4D97-AF65-F5344CB8AC3E}">
        <p14:creationId xmlns:p14="http://schemas.microsoft.com/office/powerpoint/2010/main" val="3612337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882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latin typeface="+mj-lt"/>
            </a:endParaRPr>
          </a:p>
        </p:txBody>
      </p:sp>
    </p:spTree>
    <p:extLst>
      <p:ext uri="{BB962C8B-B14F-4D97-AF65-F5344CB8AC3E}">
        <p14:creationId xmlns:p14="http://schemas.microsoft.com/office/powerpoint/2010/main" val="678250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423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29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smtClean="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2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Rectangle 1">
            <a:extLst>
              <a:ext uri="{FF2B5EF4-FFF2-40B4-BE49-F238E27FC236}">
                <a16:creationId xmlns:a16="http://schemas.microsoft.com/office/drawing/2014/main" id="{7B2D242C-CEA5-E4FE-8E5A-3179BEAF7E00}"/>
              </a:ext>
            </a:extLst>
          </p:cNvPr>
          <p:cNvSpPr/>
          <p:nvPr userDrawn="1"/>
        </p:nvSpPr>
        <p:spPr>
          <a:xfrm rot="20246820">
            <a:off x="3084012" y="1662293"/>
            <a:ext cx="2714089" cy="1750729"/>
          </a:xfrm>
          <a:prstGeom prst="rect">
            <a:avLst/>
          </a:prstGeom>
          <a:blipFill dpi="0" rotWithShape="1">
            <a:blip r:embed="rId13">
              <a:alphaModFix amt="25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FFB32CF-2D7D-9EF2-2DA5-EE66C836A4AB}"/>
              </a:ext>
            </a:extLst>
          </p:cNvPr>
          <p:cNvSpPr txBox="1"/>
          <p:nvPr userDrawn="1"/>
        </p:nvSpPr>
        <p:spPr>
          <a:xfrm>
            <a:off x="342901" y="4598894"/>
            <a:ext cx="1862417" cy="246221"/>
          </a:xfrm>
          <a:prstGeom prst="rect">
            <a:avLst/>
          </a:prstGeom>
          <a:noFill/>
        </p:spPr>
        <p:txBody>
          <a:bodyPr wrap="square" rtlCol="0">
            <a:spAutoFit/>
          </a:bodyPr>
          <a:lstStyle/>
          <a:p>
            <a:r>
              <a:rPr lang="en-US" sz="1000" dirty="0">
                <a:solidFill>
                  <a:schemeClr val="tx1"/>
                </a:solidFill>
                <a:latin typeface="Agency FB" panose="020B0503020202020204" pitchFamily="34" charset="0"/>
              </a:rPr>
              <a:t>https://www.linkedin.com/in/smsufi</a:t>
            </a:r>
          </a:p>
        </p:txBody>
      </p:sp>
      <p:sp>
        <p:nvSpPr>
          <p:cNvPr id="4" name="TextBox 3">
            <a:extLst>
              <a:ext uri="{FF2B5EF4-FFF2-40B4-BE49-F238E27FC236}">
                <a16:creationId xmlns:a16="http://schemas.microsoft.com/office/drawing/2014/main" id="{B3941497-6632-3B01-FD1E-7CE3296E7E1E}"/>
              </a:ext>
            </a:extLst>
          </p:cNvPr>
          <p:cNvSpPr txBox="1"/>
          <p:nvPr userDrawn="1"/>
        </p:nvSpPr>
        <p:spPr>
          <a:xfrm>
            <a:off x="4246677" y="4598894"/>
            <a:ext cx="388758" cy="246221"/>
          </a:xfrm>
          <a:prstGeom prst="rect">
            <a:avLst/>
          </a:prstGeom>
          <a:noFill/>
        </p:spPr>
        <p:txBody>
          <a:bodyPr wrap="square" rtlCol="0">
            <a:spAutoFit/>
          </a:bodyPr>
          <a:lstStyle/>
          <a:p>
            <a:r>
              <a:rPr lang="en-US" sz="1000" b="0" dirty="0">
                <a:solidFill>
                  <a:schemeClr val="tx1"/>
                </a:solidFill>
                <a:latin typeface="Agency FB" panose="020B0503020202020204" pitchFamily="34" charset="0"/>
              </a:rPr>
              <a:t>OSPF</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7">
          <p15:clr>
            <a:srgbClr val="EA4335"/>
          </p15:clr>
        </p15:guide>
        <p15:guide id="4" pos="5313">
          <p15:clr>
            <a:srgbClr val="EA4335"/>
          </p15:clr>
        </p15:guide>
        <p15:guide id="5" orient="horz" pos="338">
          <p15:clr>
            <a:srgbClr val="EA4335"/>
          </p15:clr>
        </p15:guide>
        <p15:guide id="6" orient="horz" pos="2902">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0.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jpg"/><Relationship Id="rId7"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hyperlink" Target="mailto:safwanm.cse@gmail.com" TargetMode="External"/><Relationship Id="rId5" Type="http://schemas.openxmlformats.org/officeDocument/2006/relationships/hyperlink" Target="http://www.linkedin.com/in/smsufi" TargetMode="External"/><Relationship Id="rId4" Type="http://schemas.openxmlformats.org/officeDocument/2006/relationships/image" Target="../media/image83.png"/><Relationship Id="rId9" Type="http://schemas.openxmlformats.org/officeDocument/2006/relationships/hyperlink" Target="https://github.com/smsuf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hyperlink" Target="https://study-ccna.com/ospf-overview/" TargetMode="External"/><Relationship Id="rId13" Type="http://schemas.openxmlformats.org/officeDocument/2006/relationships/hyperlink" Target="https://techhub.hpe.com/eginfolib/networking/docs/switches/5500hi/5998-5330_l3-ip-rtng_cg/content/351988006.htm#279688693" TargetMode="External"/><Relationship Id="rId3" Type="http://schemas.openxmlformats.org/officeDocument/2006/relationships/hyperlink" Target="https://www.youtube.com/@SIKANDARshaik/playlists" TargetMode="External"/><Relationship Id="rId7" Type="http://schemas.openxmlformats.org/officeDocument/2006/relationships/hyperlink" Target="https://www.cisco.com/c/en/us/support/docs/ip/open-shortest-path-first-ospf/7039-1.html" TargetMode="External"/><Relationship Id="rId12" Type="http://schemas.openxmlformats.org/officeDocument/2006/relationships/hyperlink" Target="https://www.n-study.com/en/ospf-detail/ospf-hello/" TargetMode="External"/><Relationship Id="rId2" Type="http://schemas.openxmlformats.org/officeDocument/2006/relationships/hyperlink" Target="https://en.wikipedia.org/wiki/Open_Shortest_Path_First" TargetMode="External"/><Relationship Id="rId1" Type="http://schemas.openxmlformats.org/officeDocument/2006/relationships/slideLayout" Target="../slideLayouts/slideLayout5.xml"/><Relationship Id="rId6" Type="http://schemas.openxmlformats.org/officeDocument/2006/relationships/hyperlink" Target="https://www.geeksforgeeks.org/open-shortest-path-first-ospf-protocol-states/" TargetMode="External"/><Relationship Id="rId11" Type="http://schemas.openxmlformats.org/officeDocument/2006/relationships/hyperlink" Target="https://www.techtarget.com/searchnetworking/definition/HELLO-packet#:~:text=A%20HELLO%20packet%20is%20a,First%20(OSPF)%20communications%20protocol" TargetMode="External"/><Relationship Id="rId5" Type="http://schemas.openxmlformats.org/officeDocument/2006/relationships/hyperlink" Target="https://www.youtube.com/@Certbros/playlists" TargetMode="External"/><Relationship Id="rId10" Type="http://schemas.openxmlformats.org/officeDocument/2006/relationships/hyperlink" Target="https://www.javatpoint.com/ospf-protocol" TargetMode="External"/><Relationship Id="rId4" Type="http://schemas.openxmlformats.org/officeDocument/2006/relationships/hyperlink" Target="https://www.youtube.com/@kushalkabi/playlists" TargetMode="External"/><Relationship Id="rId9" Type="http://schemas.openxmlformats.org/officeDocument/2006/relationships/hyperlink" Target="https://networklessons.com/ospf/basic-ospf-configuration" TargetMode="External"/><Relationship Id="rId14" Type="http://schemas.openxmlformats.org/officeDocument/2006/relationships/hyperlink" Target="https://www.n-study.com/en/ospf-detail/ospf-packet/"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ipwithease.com/ospf-area-types/" TargetMode="External"/><Relationship Id="rId13" Type="http://schemas.openxmlformats.org/officeDocument/2006/relationships/hyperlink" Target="https://info.pivitglobal.com/resources/configuring-ospf-authentication" TargetMode="External"/><Relationship Id="rId3" Type="http://schemas.openxmlformats.org/officeDocument/2006/relationships/hyperlink" Target="https://community.cisco.com/t5/switching/ospf-process-id/td-p/1405396" TargetMode="External"/><Relationship Id="rId7" Type="http://schemas.openxmlformats.org/officeDocument/2006/relationships/hyperlink" Target="https://www.geeksforgeeks.org/ospf-area-types/" TargetMode="External"/><Relationship Id="rId12" Type="http://schemas.openxmlformats.org/officeDocument/2006/relationships/hyperlink" Target="https://community.cisco.com/t5/networking-knowledge-base/ospf-authentication/ta-p/3131640" TargetMode="External"/><Relationship Id="rId2" Type="http://schemas.openxmlformats.org/officeDocument/2006/relationships/hyperlink" Target="https://www.n-study.com/en/ospf-detail/ospf-lsa-type/" TargetMode="External"/><Relationship Id="rId1" Type="http://schemas.openxmlformats.org/officeDocument/2006/relationships/slideLayout" Target="../slideLayouts/slideLayout5.xml"/><Relationship Id="rId6" Type="http://schemas.openxmlformats.org/officeDocument/2006/relationships/hyperlink" Target="https://www.router-switch.com/faq/five-ospf-area-types.html#:~:text=There%20are%20five%20types%20of,so%20stubby%20area%20(NSSA)" TargetMode="External"/><Relationship Id="rId11" Type="http://schemas.openxmlformats.org/officeDocument/2006/relationships/hyperlink" Target="https://www.youtube.com/watch?v=m2M9akEsJao" TargetMode="External"/><Relationship Id="rId5" Type="http://schemas.openxmlformats.org/officeDocument/2006/relationships/hyperlink" Target="https://www.youtube.com/@PracticalNetworking/playlists" TargetMode="External"/><Relationship Id="rId10" Type="http://schemas.openxmlformats.org/officeDocument/2006/relationships/hyperlink" Target="https://www.youtube.com/@JeremysITLab/playlists" TargetMode="External"/><Relationship Id="rId4" Type="http://schemas.openxmlformats.org/officeDocument/2006/relationships/hyperlink" Target="https://www.quora.com/What-is-the-purpose-of-OSPF-process-ID" TargetMode="External"/><Relationship Id="rId9" Type="http://schemas.openxmlformats.org/officeDocument/2006/relationships/hyperlink" Target="https://ipcisco.com/lesson/ospf-area-types-ccnp/" TargetMode="External"/><Relationship Id="rId14" Type="http://schemas.openxmlformats.org/officeDocument/2006/relationships/hyperlink" Target="https://www.cisco.com/c/en/us/td/docs/ios-xml/ios/iproute_ospf/configuration/xe-3s/iro-xe-3s-book/iro-ospfv2-crypto-authen-xe.html"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www.faqs.org/rfcs/rfc5709.html" TargetMode="External"/><Relationship Id="rId2" Type="http://schemas.openxmlformats.org/officeDocument/2006/relationships/hyperlink" Target="http://www.faqs.org/rfcs/rfc2328.html" TargetMode="External"/><Relationship Id="rId1" Type="http://schemas.openxmlformats.org/officeDocument/2006/relationships/slideLayout" Target="../slideLayouts/slideLayout5.xml"/><Relationship Id="rId6" Type="http://schemas.openxmlformats.org/officeDocument/2006/relationships/hyperlink" Target="https://networklessons.com/ipv6/ospfv3-authentication-and-encryption" TargetMode="External"/><Relationship Id="rId5" Type="http://schemas.openxmlformats.org/officeDocument/2006/relationships/hyperlink" Target="https://www.arubanetworks.com/techdocs/AOS-CX/10.07/HTML/5200-7857/Content/Chp_OSPFv3/OSPFv3_cmds/ipv-osp-aut-ips-osp-10.htm" TargetMode="External"/><Relationship Id="rId4" Type="http://schemas.openxmlformats.org/officeDocument/2006/relationships/hyperlink" Target="https://support.huawei.com/enterprise/en/doc/EDOC1100278245/6cac587/understanding-ospfv3-authentica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2AFE9B-82B1-57CB-61D7-73FBE3705EB0}"/>
              </a:ext>
            </a:extLst>
          </p:cNvPr>
          <p:cNvSpPr txBox="1"/>
          <p:nvPr/>
        </p:nvSpPr>
        <p:spPr>
          <a:xfrm>
            <a:off x="651807" y="970144"/>
            <a:ext cx="7354758" cy="329263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000" dirty="0">
                <a:latin typeface="+mj-lt"/>
                <a:ea typeface="Tahoma" panose="020B0604030504040204" pitchFamily="34" charset="0"/>
                <a:cs typeface="Tahoma" panose="020B0604030504040204" pitchFamily="34" charset="0"/>
              </a:rPr>
              <a:t>Open Shortest Path First - uses Dijkstra’s Algorithm (SPF).</a:t>
            </a:r>
          </a:p>
          <a:p>
            <a:pPr marL="285750" indent="-285750" algn="just">
              <a:lnSpc>
                <a:spcPct val="150000"/>
              </a:lnSpc>
              <a:buFont typeface="Arial" panose="020B0604020202020204" pitchFamily="34" charset="0"/>
              <a:buChar char="•"/>
            </a:pPr>
            <a:r>
              <a:rPr lang="en-US" sz="1000" b="1" dirty="0">
                <a:solidFill>
                  <a:srgbClr val="002060"/>
                </a:solidFill>
                <a:latin typeface="+mj-lt"/>
                <a:ea typeface="Tahoma" panose="020B0604030504040204" pitchFamily="34" charset="0"/>
                <a:cs typeface="Tahoma" panose="020B0604030504040204" pitchFamily="34" charset="0"/>
              </a:rPr>
              <a:t>IGP</a:t>
            </a:r>
            <a:r>
              <a:rPr lang="en-US" sz="1000" dirty="0">
                <a:latin typeface="+mj-lt"/>
                <a:ea typeface="Tahoma" panose="020B0604030504040204" pitchFamily="34" charset="0"/>
                <a:cs typeface="Tahoma" panose="020B0604030504040204" pitchFamily="34" charset="0"/>
              </a:rPr>
              <a:t> (Interior Gateway Protocol) - </a:t>
            </a:r>
            <a:r>
              <a:rPr lang="en-US" sz="1000" b="0" i="0" dirty="0">
                <a:solidFill>
                  <a:schemeClr val="tx1"/>
                </a:solidFill>
                <a:effectLst/>
                <a:latin typeface="+mj-lt"/>
                <a:ea typeface="Tahoma" panose="020B0604030504040204" pitchFamily="34" charset="0"/>
                <a:cs typeface="Tahoma" panose="020B0604030504040204" pitchFamily="34" charset="0"/>
              </a:rPr>
              <a:t>route traffic within a single </a:t>
            </a:r>
            <a:r>
              <a:rPr lang="en-US" sz="1000" b="1" i="0" dirty="0">
                <a:solidFill>
                  <a:srgbClr val="002060"/>
                </a:solidFill>
                <a:effectLst/>
                <a:latin typeface="+mj-lt"/>
                <a:ea typeface="Tahoma" panose="020B0604030504040204" pitchFamily="34" charset="0"/>
                <a:cs typeface="Tahoma" panose="020B0604030504040204" pitchFamily="34" charset="0"/>
              </a:rPr>
              <a:t>AS</a:t>
            </a:r>
            <a:r>
              <a:rPr lang="en-US" sz="1000" b="0" i="0" dirty="0">
                <a:solidFill>
                  <a:schemeClr val="tx1"/>
                </a:solidFill>
                <a:effectLst/>
                <a:latin typeface="+mj-lt"/>
                <a:ea typeface="Tahoma" panose="020B0604030504040204" pitchFamily="34" charset="0"/>
                <a:cs typeface="Tahoma" panose="020B0604030504040204" pitchFamily="34" charset="0"/>
              </a:rPr>
              <a:t> (</a:t>
            </a:r>
            <a:r>
              <a:rPr lang="en-US" sz="1000" dirty="0">
                <a:solidFill>
                  <a:schemeClr val="tx1"/>
                </a:solidFill>
                <a:latin typeface="+mj-lt"/>
                <a:ea typeface="Tahoma" panose="020B0604030504040204" pitchFamily="34" charset="0"/>
                <a:cs typeface="Tahoma" panose="020B0604030504040204" pitchFamily="34" charset="0"/>
              </a:rPr>
              <a:t>A</a:t>
            </a:r>
            <a:r>
              <a:rPr lang="en-US" sz="1000" b="0" i="0" dirty="0">
                <a:solidFill>
                  <a:schemeClr val="tx1"/>
                </a:solidFill>
                <a:effectLst/>
                <a:latin typeface="+mj-lt"/>
                <a:ea typeface="Tahoma" panose="020B0604030504040204" pitchFamily="34" charset="0"/>
                <a:cs typeface="Tahoma" panose="020B0604030504040204" pitchFamily="34" charset="0"/>
              </a:rPr>
              <a:t>utonomous </a:t>
            </a:r>
            <a:r>
              <a:rPr lang="en-US" sz="1000" dirty="0">
                <a:solidFill>
                  <a:schemeClr val="tx1"/>
                </a:solidFill>
                <a:latin typeface="+mj-lt"/>
                <a:ea typeface="Tahoma" panose="020B0604030504040204" pitchFamily="34" charset="0"/>
                <a:cs typeface="Tahoma" panose="020B0604030504040204" pitchFamily="34" charset="0"/>
              </a:rPr>
              <a:t>S</a:t>
            </a:r>
            <a:r>
              <a:rPr lang="en-US" sz="1000" b="0" i="0" dirty="0">
                <a:solidFill>
                  <a:schemeClr val="tx1"/>
                </a:solidFill>
                <a:effectLst/>
                <a:latin typeface="+mj-lt"/>
                <a:ea typeface="Tahoma" panose="020B0604030504040204" pitchFamily="34" charset="0"/>
                <a:cs typeface="Tahoma" panose="020B0604030504040204" pitchFamily="34" charset="0"/>
              </a:rPr>
              <a:t>ystem).</a:t>
            </a:r>
          </a:p>
          <a:p>
            <a:pPr marL="285750" indent="-285750" algn="just">
              <a:lnSpc>
                <a:spcPct val="150000"/>
              </a:lnSpc>
              <a:buFont typeface="Arial" panose="020B0604020202020204" pitchFamily="34" charset="0"/>
              <a:buChar char="•"/>
            </a:pPr>
            <a:r>
              <a:rPr lang="en-US" sz="1000" dirty="0">
                <a:solidFill>
                  <a:schemeClr val="tx1"/>
                </a:solidFill>
                <a:latin typeface="+mj-lt"/>
                <a:ea typeface="Tahoma" panose="020B0604030504040204" pitchFamily="34" charset="0"/>
                <a:cs typeface="Tahoma" panose="020B0604030504040204" pitchFamily="34" charset="0"/>
              </a:rPr>
              <a:t>Standard Protocol – Cisco/Non-Cisco devices.</a:t>
            </a:r>
            <a:endParaRPr lang="en-US" sz="1000" b="0" i="0" dirty="0">
              <a:solidFill>
                <a:schemeClr val="tx1"/>
              </a:solidFill>
              <a:effectLst/>
              <a:latin typeface="+mj-lt"/>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en-US" sz="1000" dirty="0">
                <a:solidFill>
                  <a:schemeClr val="tx1"/>
                </a:solidFill>
                <a:latin typeface="+mj-lt"/>
                <a:ea typeface="Tahoma" panose="020B0604030504040204" pitchFamily="34" charset="0"/>
                <a:cs typeface="Tahoma" panose="020B0604030504040204" pitchFamily="34" charset="0"/>
              </a:rPr>
              <a:t>Link-State Protocol – sent </a:t>
            </a:r>
            <a:r>
              <a:rPr lang="en-US" sz="1000" b="1" dirty="0">
                <a:solidFill>
                  <a:srgbClr val="002060"/>
                </a:solidFill>
                <a:latin typeface="+mj-lt"/>
                <a:ea typeface="Tahoma" panose="020B0604030504040204" pitchFamily="34" charset="0"/>
                <a:cs typeface="Tahoma" panose="020B0604030504040204" pitchFamily="34" charset="0"/>
              </a:rPr>
              <a:t>LSA</a:t>
            </a:r>
            <a:r>
              <a:rPr lang="en-US" sz="1000" dirty="0">
                <a:solidFill>
                  <a:schemeClr val="tx1"/>
                </a:solidFill>
                <a:latin typeface="+mj-lt"/>
                <a:ea typeface="Tahoma" panose="020B0604030504040204" pitchFamily="34" charset="0"/>
                <a:cs typeface="Tahoma" panose="020B0604030504040204" pitchFamily="34" charset="0"/>
              </a:rPr>
              <a:t>s (Link-State Advertisement) periodically</a:t>
            </a:r>
            <a:r>
              <a:rPr lang="en-US" sz="1000" b="0" i="0" dirty="0">
                <a:solidFill>
                  <a:schemeClr val="tx1"/>
                </a:solidFill>
                <a:effectLst/>
                <a:latin typeface="+mj-lt"/>
                <a:ea typeface="Tahoma" panose="020B0604030504040204" pitchFamily="34" charset="0"/>
                <a:cs typeface="Tahoma" panose="020B0604030504040204" pitchFamily="34" charset="0"/>
              </a:rPr>
              <a:t>.</a:t>
            </a:r>
            <a:endParaRPr lang="en-US" sz="1000" dirty="0">
              <a:solidFill>
                <a:schemeClr val="tx1"/>
              </a:solidFill>
              <a:latin typeface="+mj-lt"/>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en-US" sz="1000" dirty="0">
                <a:solidFill>
                  <a:schemeClr val="tx1"/>
                </a:solidFill>
                <a:latin typeface="+mj-lt"/>
                <a:ea typeface="Tahoma" panose="020B0604030504040204" pitchFamily="34" charset="0"/>
                <a:cs typeface="Tahoma" panose="020B0604030504040204" pitchFamily="34" charset="0"/>
              </a:rPr>
              <a:t>Thus, convergence is Fast (</a:t>
            </a:r>
            <a:r>
              <a:rPr lang="en-US" sz="1000" b="1" dirty="0">
                <a:solidFill>
                  <a:srgbClr val="002060"/>
                </a:solidFill>
                <a:latin typeface="+mj-lt"/>
                <a:ea typeface="Tahoma" panose="020B0604030504040204" pitchFamily="34" charset="0"/>
                <a:cs typeface="Tahoma" panose="020B0604030504040204" pitchFamily="34" charset="0"/>
              </a:rPr>
              <a:t>40 seconds</a:t>
            </a:r>
            <a:r>
              <a:rPr lang="en-US" sz="1000" dirty="0">
                <a:solidFill>
                  <a:schemeClr val="tx1"/>
                </a:solidFill>
                <a:latin typeface="+mj-lt"/>
                <a:ea typeface="Tahoma" panose="020B0604030504040204" pitchFamily="34" charset="0"/>
                <a:cs typeface="Tahoma" panose="020B0604030504040204" pitchFamily="34" charset="0"/>
              </a:rPr>
              <a:t>).</a:t>
            </a:r>
          </a:p>
          <a:p>
            <a:pPr marL="285750" indent="-285750" algn="just">
              <a:lnSpc>
                <a:spcPct val="150000"/>
              </a:lnSpc>
              <a:buFont typeface="Arial" panose="020B0604020202020204" pitchFamily="34" charset="0"/>
              <a:buChar char="•"/>
            </a:pPr>
            <a:r>
              <a:rPr lang="en-US" sz="1000" b="0" i="0" dirty="0">
                <a:solidFill>
                  <a:schemeClr val="tx1"/>
                </a:solidFill>
                <a:effectLst/>
                <a:latin typeface="+mj-lt"/>
                <a:ea typeface="Tahoma" panose="020B0604030504040204" pitchFamily="34" charset="0"/>
                <a:cs typeface="Tahoma" panose="020B0604030504040204" pitchFamily="34" charset="0"/>
              </a:rPr>
              <a:t>Protocol number </a:t>
            </a:r>
            <a:r>
              <a:rPr lang="en-US" sz="1000" b="1" i="0" dirty="0">
                <a:solidFill>
                  <a:srgbClr val="002060"/>
                </a:solidFill>
                <a:effectLst/>
                <a:latin typeface="+mj-lt"/>
                <a:ea typeface="Tahoma" panose="020B0604030504040204" pitchFamily="34" charset="0"/>
                <a:cs typeface="Tahoma" panose="020B0604030504040204" pitchFamily="34" charset="0"/>
              </a:rPr>
              <a:t>89</a:t>
            </a:r>
            <a:r>
              <a:rPr lang="en-US" sz="1000" b="0" i="0" dirty="0">
                <a:solidFill>
                  <a:schemeClr val="tx1"/>
                </a:solidFill>
                <a:effectLst/>
                <a:latin typeface="+mj-lt"/>
                <a:ea typeface="Tahoma" panose="020B0604030504040204" pitchFamily="34" charset="0"/>
                <a:cs typeface="Tahoma" panose="020B0604030504040204" pitchFamily="34" charset="0"/>
              </a:rPr>
              <a:t>.</a:t>
            </a:r>
          </a:p>
          <a:p>
            <a:pPr marL="285750" indent="-285750" algn="just">
              <a:lnSpc>
                <a:spcPct val="150000"/>
              </a:lnSpc>
              <a:buFont typeface="Arial" panose="020B0604020202020204" pitchFamily="34" charset="0"/>
              <a:buChar char="•"/>
            </a:pPr>
            <a:r>
              <a:rPr lang="en-US" sz="1000" b="0" i="0" dirty="0">
                <a:solidFill>
                  <a:schemeClr val="tx1"/>
                </a:solidFill>
                <a:effectLst/>
                <a:latin typeface="+mj-lt"/>
                <a:ea typeface="Tahoma" panose="020B0604030504040204" pitchFamily="34" charset="0"/>
                <a:cs typeface="Tahoma" panose="020B0604030504040204" pitchFamily="34" charset="0"/>
              </a:rPr>
              <a:t>AD (Administrative Distance) value </a:t>
            </a:r>
            <a:r>
              <a:rPr lang="en-US" sz="1000" b="1" i="0" dirty="0">
                <a:solidFill>
                  <a:srgbClr val="002060"/>
                </a:solidFill>
                <a:effectLst/>
                <a:latin typeface="+mj-lt"/>
                <a:ea typeface="Tahoma" panose="020B0604030504040204" pitchFamily="34" charset="0"/>
                <a:cs typeface="Tahoma" panose="020B0604030504040204" pitchFamily="34" charset="0"/>
              </a:rPr>
              <a:t>110</a:t>
            </a:r>
            <a:r>
              <a:rPr lang="en-US" sz="1000" b="0" i="0" dirty="0">
                <a:solidFill>
                  <a:schemeClr val="tx1"/>
                </a:solidFill>
                <a:effectLst/>
                <a:latin typeface="+mj-lt"/>
                <a:ea typeface="Tahoma" panose="020B0604030504040204" pitchFamily="34" charset="0"/>
                <a:cs typeface="Tahoma" panose="020B0604030504040204" pitchFamily="34" charset="0"/>
              </a:rPr>
              <a:t>.</a:t>
            </a:r>
          </a:p>
          <a:p>
            <a:pPr marL="285750" indent="-285750" algn="just">
              <a:lnSpc>
                <a:spcPct val="150000"/>
              </a:lnSpc>
              <a:buFont typeface="Arial" panose="020B0604020202020204" pitchFamily="34" charset="0"/>
              <a:buChar char="•"/>
            </a:pPr>
            <a:r>
              <a:rPr lang="en-US" sz="1000" dirty="0">
                <a:solidFill>
                  <a:schemeClr val="tx1"/>
                </a:solidFill>
                <a:latin typeface="+mj-lt"/>
                <a:ea typeface="Tahoma" panose="020B0604030504040204" pitchFamily="34" charset="0"/>
                <a:cs typeface="Tahoma" panose="020B0604030504040204" pitchFamily="34" charset="0"/>
              </a:rPr>
              <a:t>M</a:t>
            </a:r>
            <a:r>
              <a:rPr lang="en-US" sz="1000" b="0" i="0" dirty="0">
                <a:solidFill>
                  <a:schemeClr val="tx1"/>
                </a:solidFill>
                <a:effectLst/>
                <a:latin typeface="+mj-lt"/>
                <a:ea typeface="Tahoma" panose="020B0604030504040204" pitchFamily="34" charset="0"/>
                <a:cs typeface="Tahoma" panose="020B0604030504040204" pitchFamily="34" charset="0"/>
              </a:rPr>
              <a:t>ulticast address </a:t>
            </a:r>
            <a:r>
              <a:rPr lang="en-US" sz="1000" b="1" i="0" dirty="0">
                <a:solidFill>
                  <a:srgbClr val="002060"/>
                </a:solidFill>
                <a:effectLst/>
                <a:latin typeface="+mj-lt"/>
                <a:ea typeface="Tahoma" panose="020B0604030504040204" pitchFamily="34" charset="0"/>
                <a:cs typeface="Tahoma" panose="020B0604030504040204" pitchFamily="34" charset="0"/>
              </a:rPr>
              <a:t>224.0.0.5</a:t>
            </a:r>
            <a:r>
              <a:rPr lang="en-US" sz="1000" b="0" i="0" dirty="0">
                <a:solidFill>
                  <a:schemeClr val="tx1"/>
                </a:solidFill>
                <a:effectLst/>
                <a:latin typeface="+mj-lt"/>
                <a:ea typeface="Tahoma" panose="020B0604030504040204" pitchFamily="34" charset="0"/>
                <a:cs typeface="Tahoma" panose="020B0604030504040204" pitchFamily="34" charset="0"/>
              </a:rPr>
              <a:t> for normal communication and </a:t>
            </a:r>
            <a:r>
              <a:rPr lang="en-US" sz="1000" b="1" i="0" dirty="0">
                <a:solidFill>
                  <a:srgbClr val="002060"/>
                </a:solidFill>
                <a:effectLst/>
                <a:latin typeface="+mj-lt"/>
                <a:ea typeface="Tahoma" panose="020B0604030504040204" pitchFamily="34" charset="0"/>
                <a:cs typeface="Tahoma" panose="020B0604030504040204" pitchFamily="34" charset="0"/>
              </a:rPr>
              <a:t>224.0.0.6</a:t>
            </a:r>
            <a:r>
              <a:rPr lang="en-US" sz="1000" b="0" i="0" dirty="0">
                <a:solidFill>
                  <a:schemeClr val="tx1"/>
                </a:solidFill>
                <a:effectLst/>
                <a:latin typeface="+mj-lt"/>
                <a:ea typeface="Tahoma" panose="020B0604030504040204" pitchFamily="34" charset="0"/>
                <a:cs typeface="Tahoma" panose="020B0604030504040204" pitchFamily="34" charset="0"/>
              </a:rPr>
              <a:t> for update to DR/BDR (Designated </a:t>
            </a:r>
            <a:r>
              <a:rPr lang="en-US" sz="1000" dirty="0">
                <a:solidFill>
                  <a:schemeClr val="tx1"/>
                </a:solidFill>
                <a:latin typeface="+mj-lt"/>
                <a:ea typeface="Tahoma" panose="020B0604030504040204" pitchFamily="34" charset="0"/>
                <a:cs typeface="Tahoma" panose="020B0604030504040204" pitchFamily="34" charset="0"/>
              </a:rPr>
              <a:t>R</a:t>
            </a:r>
            <a:r>
              <a:rPr lang="en-US" sz="1000" b="0" i="0" dirty="0">
                <a:solidFill>
                  <a:schemeClr val="tx1"/>
                </a:solidFill>
                <a:effectLst/>
                <a:latin typeface="+mj-lt"/>
                <a:ea typeface="Tahoma" panose="020B0604030504040204" pitchFamily="34" charset="0"/>
                <a:cs typeface="Tahoma" panose="020B0604030504040204" pitchFamily="34" charset="0"/>
              </a:rPr>
              <a:t>outer/Backup Designated Router).</a:t>
            </a:r>
          </a:p>
          <a:p>
            <a:pPr marL="285750" indent="-285750" algn="just">
              <a:lnSpc>
                <a:spcPct val="150000"/>
              </a:lnSpc>
              <a:buFont typeface="Arial" panose="020B0604020202020204" pitchFamily="34" charset="0"/>
              <a:buChar char="•"/>
            </a:pPr>
            <a:r>
              <a:rPr lang="en-US" sz="1000" dirty="0">
                <a:solidFill>
                  <a:schemeClr val="tx1"/>
                </a:solidFill>
                <a:latin typeface="+mj-lt"/>
                <a:ea typeface="Tahoma" panose="020B0604030504040204" pitchFamily="34" charset="0"/>
                <a:cs typeface="Tahoma" panose="020B0604030504040204" pitchFamily="34" charset="0"/>
              </a:rPr>
              <a:t>Supports equal Load balancing.</a:t>
            </a:r>
          </a:p>
          <a:p>
            <a:pPr marL="285750" indent="-285750" algn="just">
              <a:lnSpc>
                <a:spcPct val="150000"/>
              </a:lnSpc>
              <a:buFont typeface="Arial" panose="020B0604020202020204" pitchFamily="34" charset="0"/>
              <a:buChar char="•"/>
            </a:pPr>
            <a:r>
              <a:rPr lang="en-US" sz="1000" dirty="0">
                <a:solidFill>
                  <a:schemeClr val="tx1"/>
                </a:solidFill>
                <a:latin typeface="+mj-lt"/>
                <a:ea typeface="Tahoma" panose="020B0604030504040204" pitchFamily="34" charset="0"/>
                <a:cs typeface="Tahoma" panose="020B0604030504040204" pitchFamily="34" charset="0"/>
              </a:rPr>
              <a:t>No automatic summarization.</a:t>
            </a:r>
          </a:p>
          <a:p>
            <a:pPr marL="285750" indent="-285750" algn="just">
              <a:lnSpc>
                <a:spcPct val="150000"/>
              </a:lnSpc>
              <a:buFont typeface="Arial" panose="020B0604020202020204" pitchFamily="34" charset="0"/>
              <a:buChar char="•"/>
            </a:pPr>
            <a:r>
              <a:rPr lang="en-US" sz="1000" dirty="0">
                <a:solidFill>
                  <a:schemeClr val="tx1"/>
                </a:solidFill>
                <a:latin typeface="+mj-lt"/>
                <a:ea typeface="Tahoma" panose="020B0604030504040204" pitchFamily="34" charset="0"/>
                <a:cs typeface="Tahoma" panose="020B0604030504040204" pitchFamily="34" charset="0"/>
              </a:rPr>
              <a:t>Multiple areas.</a:t>
            </a:r>
          </a:p>
          <a:p>
            <a:pPr marL="285750" indent="-285750" algn="just">
              <a:lnSpc>
                <a:spcPct val="150000"/>
              </a:lnSpc>
              <a:buFont typeface="Arial" panose="020B0604020202020204" pitchFamily="34" charset="0"/>
              <a:buChar char="•"/>
            </a:pPr>
            <a:r>
              <a:rPr lang="en-US" sz="1000" dirty="0">
                <a:solidFill>
                  <a:schemeClr val="tx1"/>
                </a:solidFill>
                <a:latin typeface="+mj-lt"/>
                <a:ea typeface="Tahoma" panose="020B0604030504040204" pitchFamily="34" charset="0"/>
                <a:cs typeface="Tahoma" panose="020B0604030504040204" pitchFamily="34" charset="0"/>
              </a:rPr>
              <a:t>Supports CIDR (Classless Inter-Domain Routing).</a:t>
            </a:r>
          </a:p>
          <a:p>
            <a:pPr marL="285750" indent="-285750" algn="just">
              <a:lnSpc>
                <a:spcPct val="150000"/>
              </a:lnSpc>
              <a:buFont typeface="Arial" panose="020B0604020202020204" pitchFamily="34" charset="0"/>
              <a:buChar char="•"/>
            </a:pPr>
            <a:r>
              <a:rPr lang="en-US" sz="1000" dirty="0">
                <a:solidFill>
                  <a:schemeClr val="tx1"/>
                </a:solidFill>
                <a:latin typeface="+mj-lt"/>
                <a:ea typeface="Tahoma" panose="020B0604030504040204" pitchFamily="34" charset="0"/>
                <a:cs typeface="Tahoma" panose="020B0604030504040204" pitchFamily="34" charset="0"/>
              </a:rPr>
              <a:t>No limit for number of Hops (routers) connected.</a:t>
            </a:r>
          </a:p>
        </p:txBody>
      </p:sp>
      <p:sp>
        <p:nvSpPr>
          <p:cNvPr id="2" name="Title 1">
            <a:extLst>
              <a:ext uri="{FF2B5EF4-FFF2-40B4-BE49-F238E27FC236}">
                <a16:creationId xmlns:a16="http://schemas.microsoft.com/office/drawing/2014/main" id="{657BF506-8974-7913-51D5-2C7AB83FE65F}"/>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Introduction</a:t>
            </a:r>
          </a:p>
        </p:txBody>
      </p:sp>
    </p:spTree>
    <p:extLst>
      <p:ext uri="{BB962C8B-B14F-4D97-AF65-F5344CB8AC3E}">
        <p14:creationId xmlns:p14="http://schemas.microsoft.com/office/powerpoint/2010/main" val="2730144654"/>
      </p:ext>
    </p:extLst>
  </p:cSld>
  <p:clrMapOvr>
    <a:masterClrMapping/>
  </p:clrMapOvr>
  <mc:AlternateContent xmlns:mc="http://schemas.openxmlformats.org/markup-compatibility/2006" xmlns:p14="http://schemas.microsoft.com/office/powerpoint/2010/main">
    <mc:Choice Requires="p14">
      <p:transition spd="slow" p14:dur="2000" advTm="478"/>
    </mc:Choice>
    <mc:Fallback xmlns="">
      <p:transition spd="slow" advTm="4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CF809D-1437-841F-C144-61C794714192}"/>
              </a:ext>
            </a:extLst>
          </p:cNvPr>
          <p:cNvSpPr/>
          <p:nvPr/>
        </p:nvSpPr>
        <p:spPr>
          <a:xfrm>
            <a:off x="783206" y="2109412"/>
            <a:ext cx="4126726" cy="248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11" name="Rectangle 10">
            <a:extLst>
              <a:ext uri="{FF2B5EF4-FFF2-40B4-BE49-F238E27FC236}">
                <a16:creationId xmlns:a16="http://schemas.microsoft.com/office/drawing/2014/main" id="{6FA854FE-105C-63F2-AC6F-2E2854EE3F32}"/>
              </a:ext>
            </a:extLst>
          </p:cNvPr>
          <p:cNvSpPr/>
          <p:nvPr/>
        </p:nvSpPr>
        <p:spPr>
          <a:xfrm>
            <a:off x="776581" y="2360535"/>
            <a:ext cx="4128544"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Link-State Type</a:t>
            </a:r>
          </a:p>
        </p:txBody>
      </p:sp>
      <p:sp>
        <p:nvSpPr>
          <p:cNvPr id="30" name="Rectangle 29">
            <a:extLst>
              <a:ext uri="{FF2B5EF4-FFF2-40B4-BE49-F238E27FC236}">
                <a16:creationId xmlns:a16="http://schemas.microsoft.com/office/drawing/2014/main" id="{D6E17AE4-8578-8DE8-89E0-09E36BD8472C}"/>
              </a:ext>
            </a:extLst>
          </p:cNvPr>
          <p:cNvSpPr/>
          <p:nvPr/>
        </p:nvSpPr>
        <p:spPr>
          <a:xfrm>
            <a:off x="777904" y="2608347"/>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Link-State ID</a:t>
            </a:r>
          </a:p>
        </p:txBody>
      </p:sp>
      <p:sp>
        <p:nvSpPr>
          <p:cNvPr id="31" name="Rectangle 30">
            <a:extLst>
              <a:ext uri="{FF2B5EF4-FFF2-40B4-BE49-F238E27FC236}">
                <a16:creationId xmlns:a16="http://schemas.microsoft.com/office/drawing/2014/main" id="{F6BC266B-177A-8973-E08C-F549B9DB777A}"/>
              </a:ext>
            </a:extLst>
          </p:cNvPr>
          <p:cNvSpPr/>
          <p:nvPr/>
        </p:nvSpPr>
        <p:spPr>
          <a:xfrm>
            <a:off x="777906" y="2863225"/>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Advertising Router</a:t>
            </a:r>
          </a:p>
        </p:txBody>
      </p:sp>
      <p:sp>
        <p:nvSpPr>
          <p:cNvPr id="32" name="Rectangle 31">
            <a:extLst>
              <a:ext uri="{FF2B5EF4-FFF2-40B4-BE49-F238E27FC236}">
                <a16:creationId xmlns:a16="http://schemas.microsoft.com/office/drawing/2014/main" id="{3D588CA3-F4E5-2A62-3A14-206A154A439E}"/>
              </a:ext>
            </a:extLst>
          </p:cNvPr>
          <p:cNvSpPr/>
          <p:nvPr/>
        </p:nvSpPr>
        <p:spPr>
          <a:xfrm>
            <a:off x="777909" y="3109719"/>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sp>
        <p:nvSpPr>
          <p:cNvPr id="33" name="Rectangle 32">
            <a:extLst>
              <a:ext uri="{FF2B5EF4-FFF2-40B4-BE49-F238E27FC236}">
                <a16:creationId xmlns:a16="http://schemas.microsoft.com/office/drawing/2014/main" id="{E9939B56-2088-EE0B-2451-7FD7B2A0A0C8}"/>
              </a:ext>
            </a:extLst>
          </p:cNvPr>
          <p:cNvSpPr/>
          <p:nvPr/>
        </p:nvSpPr>
        <p:spPr>
          <a:xfrm>
            <a:off x="777909" y="335544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Link-State Type</a:t>
            </a:r>
          </a:p>
        </p:txBody>
      </p:sp>
      <p:sp>
        <p:nvSpPr>
          <p:cNvPr id="34" name="Rectangle 33">
            <a:extLst>
              <a:ext uri="{FF2B5EF4-FFF2-40B4-BE49-F238E27FC236}">
                <a16:creationId xmlns:a16="http://schemas.microsoft.com/office/drawing/2014/main" id="{1256D518-C032-A6B5-17DD-01F9173D9823}"/>
              </a:ext>
            </a:extLst>
          </p:cNvPr>
          <p:cNvSpPr/>
          <p:nvPr/>
        </p:nvSpPr>
        <p:spPr>
          <a:xfrm>
            <a:off x="777903" y="3610322"/>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Link-State ID</a:t>
            </a:r>
          </a:p>
        </p:txBody>
      </p:sp>
      <p:cxnSp>
        <p:nvCxnSpPr>
          <p:cNvPr id="43" name="Straight Connector 42">
            <a:extLst>
              <a:ext uri="{FF2B5EF4-FFF2-40B4-BE49-F238E27FC236}">
                <a16:creationId xmlns:a16="http://schemas.microsoft.com/office/drawing/2014/main" id="{4DD362D9-930B-B57B-2385-8DD4D8FEB0C2}"/>
              </a:ext>
            </a:extLst>
          </p:cNvPr>
          <p:cNvCxnSpPr>
            <a:cxnSpLocks/>
          </p:cNvCxnSpPr>
          <p:nvPr/>
        </p:nvCxnSpPr>
        <p:spPr>
          <a:xfrm flipH="1">
            <a:off x="776581" y="1426385"/>
            <a:ext cx="2341664" cy="93000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078F6F-69AB-34FE-EB5C-AEE0E0284FC5}"/>
              </a:ext>
            </a:extLst>
          </p:cNvPr>
          <p:cNvCxnSpPr>
            <a:cxnSpLocks/>
          </p:cNvCxnSpPr>
          <p:nvPr/>
        </p:nvCxnSpPr>
        <p:spPr>
          <a:xfrm>
            <a:off x="4747925" y="1426385"/>
            <a:ext cx="168632" cy="936471"/>
          </a:xfrm>
          <a:prstGeom prst="line">
            <a:avLst/>
          </a:prstGeom>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F45B3D5D-5128-F972-1808-EE3801D8AE5B}"/>
              </a:ext>
            </a:extLst>
          </p:cNvPr>
          <p:cNvSpPr txBox="1"/>
          <p:nvPr/>
        </p:nvSpPr>
        <p:spPr>
          <a:xfrm>
            <a:off x="5154778" y="914258"/>
            <a:ext cx="3452324" cy="3960058"/>
          </a:xfrm>
          <a:prstGeom prst="rect">
            <a:avLst/>
          </a:prstGeom>
          <a:noFill/>
        </p:spPr>
        <p:txBody>
          <a:bodyPr wrap="square" rtlCol="0">
            <a:spAutoFit/>
          </a:bodyPr>
          <a:lstStyle/>
          <a:p>
            <a:pPr algn="just"/>
            <a:r>
              <a:rPr lang="en-US" sz="1000" b="1" dirty="0">
                <a:latin typeface="+mj-lt"/>
              </a:rPr>
              <a:t>Link-State Type: </a:t>
            </a:r>
            <a:r>
              <a:rPr lang="en-US" sz="1000" dirty="0">
                <a:latin typeface="+mj-lt"/>
              </a:rPr>
              <a:t>It </a:t>
            </a:r>
            <a:r>
              <a:rPr lang="en-US" sz="1000" b="0" i="0" dirty="0">
                <a:solidFill>
                  <a:srgbClr val="333333"/>
                </a:solidFill>
                <a:effectLst/>
                <a:latin typeface="+mj-lt"/>
              </a:rPr>
              <a:t>is a number (1-7) that indicates the type of LSA.</a:t>
            </a:r>
          </a:p>
          <a:p>
            <a:pPr algn="just"/>
            <a:r>
              <a:rPr lang="en-US" sz="1000" dirty="0">
                <a:solidFill>
                  <a:srgbClr val="333333"/>
                </a:solidFill>
                <a:latin typeface="+mj-lt"/>
              </a:rPr>
              <a:t>LSA type code 1 - Router LSA</a:t>
            </a:r>
          </a:p>
          <a:p>
            <a:pPr algn="just"/>
            <a:r>
              <a:rPr lang="en-US" sz="1000" dirty="0">
                <a:solidFill>
                  <a:srgbClr val="333333"/>
                </a:solidFill>
                <a:latin typeface="+mj-lt"/>
              </a:rPr>
              <a:t>LSA type code 2 - Network LSA</a:t>
            </a:r>
          </a:p>
          <a:p>
            <a:pPr algn="just"/>
            <a:r>
              <a:rPr lang="en-US" sz="1000" dirty="0">
                <a:solidFill>
                  <a:srgbClr val="333333"/>
                </a:solidFill>
                <a:latin typeface="+mj-lt"/>
              </a:rPr>
              <a:t>LSA type code 3 - Network Summary LSA</a:t>
            </a:r>
          </a:p>
          <a:p>
            <a:pPr algn="just"/>
            <a:r>
              <a:rPr lang="en-US" sz="1000" dirty="0">
                <a:solidFill>
                  <a:srgbClr val="333333"/>
                </a:solidFill>
                <a:latin typeface="+mj-lt"/>
              </a:rPr>
              <a:t>LSA type code 4 - ASBR Summary LSA</a:t>
            </a:r>
          </a:p>
          <a:p>
            <a:pPr algn="just"/>
            <a:r>
              <a:rPr lang="en-US" sz="1000" dirty="0">
                <a:solidFill>
                  <a:srgbClr val="333333"/>
                </a:solidFill>
                <a:latin typeface="+mj-lt"/>
              </a:rPr>
              <a:t>LSA type code 5 - AS External LSA</a:t>
            </a:r>
          </a:p>
          <a:p>
            <a:pPr algn="just"/>
            <a:r>
              <a:rPr lang="en-US" sz="1000" dirty="0">
                <a:solidFill>
                  <a:srgbClr val="333333"/>
                </a:solidFill>
                <a:latin typeface="+mj-lt"/>
              </a:rPr>
              <a:t>LSA type code 7 - NSSA External LSA</a:t>
            </a:r>
            <a:endParaRPr lang="en-US" sz="1000" dirty="0">
              <a:latin typeface="+mj-lt"/>
            </a:endParaRPr>
          </a:p>
          <a:p>
            <a:pPr algn="just">
              <a:spcBef>
                <a:spcPts val="500"/>
              </a:spcBef>
            </a:pPr>
            <a:r>
              <a:rPr lang="en-US" sz="1000" b="1" dirty="0">
                <a:latin typeface="+mj-lt"/>
              </a:rPr>
              <a:t>Link-State ID: </a:t>
            </a:r>
            <a:r>
              <a:rPr lang="en-US" sz="1000" b="0" i="0" dirty="0">
                <a:solidFill>
                  <a:srgbClr val="333333"/>
                </a:solidFill>
                <a:effectLst/>
                <a:latin typeface="+mj-lt"/>
              </a:rPr>
              <a:t>The Link State ID is contained in the LSA header, and what the Link State ID contains depends on the type of LSA. For,</a:t>
            </a:r>
          </a:p>
          <a:p>
            <a:pPr algn="just"/>
            <a:r>
              <a:rPr lang="en-US" sz="1000" b="0" i="0" dirty="0">
                <a:solidFill>
                  <a:srgbClr val="333333"/>
                </a:solidFill>
                <a:effectLst/>
                <a:latin typeface="+mj-lt"/>
              </a:rPr>
              <a:t>LSA type 1 - the router ID that generated the LSA.</a:t>
            </a:r>
          </a:p>
          <a:p>
            <a:pPr algn="just"/>
            <a:r>
              <a:rPr lang="en-US" sz="1000" b="0" i="0" dirty="0">
                <a:solidFill>
                  <a:srgbClr val="333333"/>
                </a:solidFill>
                <a:effectLst/>
                <a:latin typeface="+mj-lt"/>
              </a:rPr>
              <a:t>LSA type 2 - the IP address of the DR.</a:t>
            </a:r>
          </a:p>
          <a:p>
            <a:pPr algn="just"/>
            <a:r>
              <a:rPr lang="en-US" sz="1000" b="0" i="0" dirty="0">
                <a:solidFill>
                  <a:srgbClr val="333333"/>
                </a:solidFill>
                <a:effectLst/>
                <a:latin typeface="+mj-lt"/>
              </a:rPr>
              <a:t>LSA type 3 - the network address of another area generated by ABRs (inter-area routes).</a:t>
            </a:r>
          </a:p>
          <a:p>
            <a:pPr algn="just"/>
            <a:r>
              <a:rPr lang="en-US" sz="1000" dirty="0">
                <a:solidFill>
                  <a:srgbClr val="333333"/>
                </a:solidFill>
                <a:latin typeface="+mj-lt"/>
              </a:rPr>
              <a:t>LSA type 4 – the network address of another area (routes to ASBRs).</a:t>
            </a:r>
          </a:p>
          <a:p>
            <a:pPr algn="just"/>
            <a:r>
              <a:rPr lang="en-US" sz="1000" dirty="0">
                <a:solidFill>
                  <a:srgbClr val="333333"/>
                </a:solidFill>
                <a:latin typeface="+mj-lt"/>
              </a:rPr>
              <a:t>LSA type 5 - </a:t>
            </a:r>
            <a:r>
              <a:rPr lang="en-US" sz="1000" b="0" i="0" dirty="0">
                <a:solidFill>
                  <a:srgbClr val="374151"/>
                </a:solidFill>
                <a:effectLst/>
                <a:latin typeface="+mj-lt"/>
              </a:rPr>
              <a:t>the router ID of the ASBR advertising the external routes.</a:t>
            </a:r>
          </a:p>
          <a:p>
            <a:pPr algn="just"/>
            <a:r>
              <a:rPr lang="en-US" sz="1000" dirty="0">
                <a:solidFill>
                  <a:srgbClr val="374151"/>
                </a:solidFill>
                <a:latin typeface="+mj-lt"/>
              </a:rPr>
              <a:t>LSA type 7 - t</a:t>
            </a:r>
            <a:r>
              <a:rPr lang="en-US" sz="1000" b="0" i="0" dirty="0">
                <a:solidFill>
                  <a:srgbClr val="374151"/>
                </a:solidFill>
                <a:effectLst/>
                <a:latin typeface="+mj-lt"/>
              </a:rPr>
              <a:t>he ABR in the NSSA (Not So Stubby Area) translates type 7 LSAs into Type 5 LSAs before sending them to other OSPF areas.</a:t>
            </a:r>
            <a:endParaRPr lang="en-US" sz="1000" dirty="0">
              <a:latin typeface="+mj-lt"/>
            </a:endParaRPr>
          </a:p>
          <a:p>
            <a:pPr algn="just">
              <a:spcBef>
                <a:spcPts val="500"/>
              </a:spcBef>
            </a:pPr>
            <a:r>
              <a:rPr lang="en-US" sz="1000" b="1" dirty="0">
                <a:latin typeface="+mj-lt"/>
              </a:rPr>
              <a:t>Advertising Router: </a:t>
            </a:r>
            <a:r>
              <a:rPr lang="en-US" sz="1000" b="0" i="0" dirty="0">
                <a:solidFill>
                  <a:srgbClr val="333333"/>
                </a:solidFill>
                <a:effectLst/>
                <a:latin typeface="+mj-lt"/>
              </a:rPr>
              <a:t>The router ID of the router that generated the LSA.</a:t>
            </a:r>
            <a:endParaRPr lang="en-US" sz="1000" b="1" dirty="0">
              <a:latin typeface="+mj-lt"/>
            </a:endParaRPr>
          </a:p>
        </p:txBody>
      </p:sp>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Packet Type 3 (LSR-Link State Request)</a:t>
            </a:r>
          </a:p>
        </p:txBody>
      </p:sp>
      <p:sp>
        <p:nvSpPr>
          <p:cNvPr id="24" name="Rectangle 23">
            <a:extLst>
              <a:ext uri="{FF2B5EF4-FFF2-40B4-BE49-F238E27FC236}">
                <a16:creationId xmlns:a16="http://schemas.microsoft.com/office/drawing/2014/main" id="{B6D83CDB-4301-65F0-8725-D39EF0CD1EB5}"/>
              </a:ext>
            </a:extLst>
          </p:cNvPr>
          <p:cNvSpPr/>
          <p:nvPr/>
        </p:nvSpPr>
        <p:spPr>
          <a:xfrm>
            <a:off x="945214" y="1161052"/>
            <a:ext cx="3802711" cy="246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IP Header     OSPF Header       OSPF LSR Packet</a:t>
            </a:r>
          </a:p>
        </p:txBody>
      </p:sp>
      <p:cxnSp>
        <p:nvCxnSpPr>
          <p:cNvPr id="25" name="Straight Connector 24">
            <a:extLst>
              <a:ext uri="{FF2B5EF4-FFF2-40B4-BE49-F238E27FC236}">
                <a16:creationId xmlns:a16="http://schemas.microsoft.com/office/drawing/2014/main" id="{5513F0EB-4DDF-7410-4804-53C9FC45904F}"/>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8C4D79F-F963-6D0C-9AA8-AB6CED90C2FB}"/>
              </a:ext>
            </a:extLst>
          </p:cNvPr>
          <p:cNvCxnSpPr>
            <a:cxnSpLocks/>
          </p:cNvCxnSpPr>
          <p:nvPr/>
        </p:nvCxnSpPr>
        <p:spPr>
          <a:xfrm>
            <a:off x="3118245"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6886134-353B-A110-521A-DC5E1CEA0205}"/>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0A8F65EC-DAF6-7ED1-8F6D-7B148D13AC97}"/>
              </a:ext>
            </a:extLst>
          </p:cNvPr>
          <p:cNvSpPr/>
          <p:nvPr/>
        </p:nvSpPr>
        <p:spPr>
          <a:xfrm>
            <a:off x="777903" y="3862551"/>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Advertising Router</a:t>
            </a:r>
          </a:p>
        </p:txBody>
      </p:sp>
    </p:spTree>
    <p:extLst>
      <p:ext uri="{BB962C8B-B14F-4D97-AF65-F5344CB8AC3E}">
        <p14:creationId xmlns:p14="http://schemas.microsoft.com/office/powerpoint/2010/main" val="2432887195"/>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CF809D-1437-841F-C144-61C794714192}"/>
              </a:ext>
            </a:extLst>
          </p:cNvPr>
          <p:cNvSpPr/>
          <p:nvPr/>
        </p:nvSpPr>
        <p:spPr>
          <a:xfrm>
            <a:off x="783206" y="2005762"/>
            <a:ext cx="3699112" cy="2098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11" name="Rectangle 10">
            <a:extLst>
              <a:ext uri="{FF2B5EF4-FFF2-40B4-BE49-F238E27FC236}">
                <a16:creationId xmlns:a16="http://schemas.microsoft.com/office/drawing/2014/main" id="{6FA854FE-105C-63F2-AC6F-2E2854EE3F32}"/>
              </a:ext>
            </a:extLst>
          </p:cNvPr>
          <p:cNvSpPr/>
          <p:nvPr/>
        </p:nvSpPr>
        <p:spPr>
          <a:xfrm>
            <a:off x="776581" y="2231717"/>
            <a:ext cx="370074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Number of LSAs</a:t>
            </a:r>
          </a:p>
        </p:txBody>
      </p:sp>
      <p:sp>
        <p:nvSpPr>
          <p:cNvPr id="30" name="Rectangle 29">
            <a:extLst>
              <a:ext uri="{FF2B5EF4-FFF2-40B4-BE49-F238E27FC236}">
                <a16:creationId xmlns:a16="http://schemas.microsoft.com/office/drawing/2014/main" id="{D6E17AE4-8578-8DE8-89E0-09E36BD8472C}"/>
              </a:ext>
            </a:extLst>
          </p:cNvPr>
          <p:cNvSpPr/>
          <p:nvPr/>
        </p:nvSpPr>
        <p:spPr>
          <a:xfrm>
            <a:off x="777904" y="2437584"/>
            <a:ext cx="369911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LSAs</a:t>
            </a:r>
          </a:p>
        </p:txBody>
      </p:sp>
      <p:sp>
        <p:nvSpPr>
          <p:cNvPr id="31" name="Rectangle 30">
            <a:extLst>
              <a:ext uri="{FF2B5EF4-FFF2-40B4-BE49-F238E27FC236}">
                <a16:creationId xmlns:a16="http://schemas.microsoft.com/office/drawing/2014/main" id="{F6BC266B-177A-8973-E08C-F549B9DB777A}"/>
              </a:ext>
            </a:extLst>
          </p:cNvPr>
          <p:cNvSpPr/>
          <p:nvPr/>
        </p:nvSpPr>
        <p:spPr>
          <a:xfrm>
            <a:off x="777906" y="2650517"/>
            <a:ext cx="369911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cxnSp>
        <p:nvCxnSpPr>
          <p:cNvPr id="43" name="Straight Connector 42">
            <a:extLst>
              <a:ext uri="{FF2B5EF4-FFF2-40B4-BE49-F238E27FC236}">
                <a16:creationId xmlns:a16="http://schemas.microsoft.com/office/drawing/2014/main" id="{4DD362D9-930B-B57B-2385-8DD4D8FEB0C2}"/>
              </a:ext>
            </a:extLst>
          </p:cNvPr>
          <p:cNvCxnSpPr>
            <a:cxnSpLocks/>
          </p:cNvCxnSpPr>
          <p:nvPr/>
        </p:nvCxnSpPr>
        <p:spPr>
          <a:xfrm flipH="1">
            <a:off x="783206" y="1407376"/>
            <a:ext cx="2133703" cy="80447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078F6F-69AB-34FE-EB5C-AEE0E0284FC5}"/>
              </a:ext>
            </a:extLst>
          </p:cNvPr>
          <p:cNvCxnSpPr>
            <a:cxnSpLocks/>
            <a:endCxn id="11" idx="3"/>
          </p:cNvCxnSpPr>
          <p:nvPr/>
        </p:nvCxnSpPr>
        <p:spPr>
          <a:xfrm>
            <a:off x="4362277" y="1407376"/>
            <a:ext cx="115046" cy="929265"/>
          </a:xfrm>
          <a:prstGeom prst="line">
            <a:avLst/>
          </a:prstGeom>
        </p:spPr>
        <p:style>
          <a:lnRef idx="1">
            <a:schemeClr val="dk1"/>
          </a:lnRef>
          <a:fillRef idx="0">
            <a:schemeClr val="dk1"/>
          </a:fillRef>
          <a:effectRef idx="0">
            <a:schemeClr val="dk1"/>
          </a:effectRef>
          <a:fontRef idx="minor">
            <a:schemeClr val="tx1"/>
          </a:fontRef>
        </p:style>
      </p:cxnSp>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Packet Type 4 (LSU-Link State Update) &amp; Type 5 (</a:t>
            </a:r>
            <a:r>
              <a:rPr lang="en-US" sz="1600" b="1" dirty="0" err="1">
                <a:latin typeface="Tahoma" panose="020B0604030504040204" pitchFamily="34" charset="0"/>
                <a:ea typeface="Tahoma" panose="020B0604030504040204" pitchFamily="34" charset="0"/>
                <a:cs typeface="Tahoma" panose="020B0604030504040204" pitchFamily="34" charset="0"/>
              </a:rPr>
              <a:t>LSAck</a:t>
            </a:r>
            <a:r>
              <a:rPr lang="en-US" sz="1600" b="1" dirty="0">
                <a:latin typeface="Tahoma" panose="020B0604030504040204" pitchFamily="34" charset="0"/>
                <a:ea typeface="Tahoma" panose="020B0604030504040204" pitchFamily="34" charset="0"/>
                <a:cs typeface="Tahoma" panose="020B0604030504040204" pitchFamily="34" charset="0"/>
              </a:rPr>
              <a:t>)</a:t>
            </a:r>
          </a:p>
        </p:txBody>
      </p:sp>
      <p:sp>
        <p:nvSpPr>
          <p:cNvPr id="24" name="Rectangle 23">
            <a:extLst>
              <a:ext uri="{FF2B5EF4-FFF2-40B4-BE49-F238E27FC236}">
                <a16:creationId xmlns:a16="http://schemas.microsoft.com/office/drawing/2014/main" id="{B6D83CDB-4301-65F0-8725-D39EF0CD1EB5}"/>
              </a:ext>
            </a:extLst>
          </p:cNvPr>
          <p:cNvSpPr/>
          <p:nvPr/>
        </p:nvSpPr>
        <p:spPr>
          <a:xfrm>
            <a:off x="945215" y="1199626"/>
            <a:ext cx="3408672" cy="207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IP Header     OSPF Header        OSPF LSU Packet</a:t>
            </a:r>
          </a:p>
        </p:txBody>
      </p:sp>
      <p:cxnSp>
        <p:nvCxnSpPr>
          <p:cNvPr id="26" name="Straight Connector 25">
            <a:extLst>
              <a:ext uri="{FF2B5EF4-FFF2-40B4-BE49-F238E27FC236}">
                <a16:creationId xmlns:a16="http://schemas.microsoft.com/office/drawing/2014/main" id="{38C4D79F-F963-6D0C-9AA8-AB6CED90C2FB}"/>
              </a:ext>
            </a:extLst>
          </p:cNvPr>
          <p:cNvCxnSpPr>
            <a:cxnSpLocks/>
          </p:cNvCxnSpPr>
          <p:nvPr/>
        </p:nvCxnSpPr>
        <p:spPr>
          <a:xfrm>
            <a:off x="2916909" y="1199625"/>
            <a:ext cx="0" cy="207751"/>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6886134-353B-A110-521A-DC5E1CEA0205}"/>
              </a:ext>
            </a:extLst>
          </p:cNvPr>
          <p:cNvCxnSpPr>
            <a:cxnSpLocks/>
          </p:cNvCxnSpPr>
          <p:nvPr/>
        </p:nvCxnSpPr>
        <p:spPr>
          <a:xfrm>
            <a:off x="1797507" y="1199625"/>
            <a:ext cx="0" cy="207751"/>
          </a:xfrm>
          <a:prstGeom prst="line">
            <a:avLst/>
          </a:prstGeom>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EDA7D666-380E-57DB-150E-50C0737DB9D9}"/>
              </a:ext>
            </a:extLst>
          </p:cNvPr>
          <p:cNvSpPr/>
          <p:nvPr/>
        </p:nvSpPr>
        <p:spPr>
          <a:xfrm>
            <a:off x="4618377" y="2007160"/>
            <a:ext cx="3699112" cy="2098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56" name="Rectangle 55">
            <a:extLst>
              <a:ext uri="{FF2B5EF4-FFF2-40B4-BE49-F238E27FC236}">
                <a16:creationId xmlns:a16="http://schemas.microsoft.com/office/drawing/2014/main" id="{B546A2F5-E2E2-72C4-D2C5-0C99CCC85222}"/>
              </a:ext>
            </a:extLst>
          </p:cNvPr>
          <p:cNvSpPr/>
          <p:nvPr/>
        </p:nvSpPr>
        <p:spPr>
          <a:xfrm>
            <a:off x="4611752" y="2233115"/>
            <a:ext cx="370074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LSA Header</a:t>
            </a:r>
          </a:p>
        </p:txBody>
      </p:sp>
      <p:sp>
        <p:nvSpPr>
          <p:cNvPr id="57" name="Rectangle 56">
            <a:extLst>
              <a:ext uri="{FF2B5EF4-FFF2-40B4-BE49-F238E27FC236}">
                <a16:creationId xmlns:a16="http://schemas.microsoft.com/office/drawing/2014/main" id="{B5A3EC08-BAEF-CFF8-854D-2678F3A3FB25}"/>
              </a:ext>
            </a:extLst>
          </p:cNvPr>
          <p:cNvSpPr/>
          <p:nvPr/>
        </p:nvSpPr>
        <p:spPr>
          <a:xfrm>
            <a:off x="4613075" y="2438982"/>
            <a:ext cx="369911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sp>
        <p:nvSpPr>
          <p:cNvPr id="58" name="Rectangle 57">
            <a:extLst>
              <a:ext uri="{FF2B5EF4-FFF2-40B4-BE49-F238E27FC236}">
                <a16:creationId xmlns:a16="http://schemas.microsoft.com/office/drawing/2014/main" id="{A629D00A-A607-9AD3-30FF-4CB28879C4EE}"/>
              </a:ext>
            </a:extLst>
          </p:cNvPr>
          <p:cNvSpPr/>
          <p:nvPr/>
        </p:nvSpPr>
        <p:spPr>
          <a:xfrm>
            <a:off x="4613077" y="2651915"/>
            <a:ext cx="369911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LSA Header</a:t>
            </a:r>
          </a:p>
        </p:txBody>
      </p:sp>
      <p:cxnSp>
        <p:nvCxnSpPr>
          <p:cNvPr id="59" name="Straight Connector 58">
            <a:extLst>
              <a:ext uri="{FF2B5EF4-FFF2-40B4-BE49-F238E27FC236}">
                <a16:creationId xmlns:a16="http://schemas.microsoft.com/office/drawing/2014/main" id="{C1109713-E6F2-D5A9-49BC-BBA7AFC48EE4}"/>
              </a:ext>
            </a:extLst>
          </p:cNvPr>
          <p:cNvCxnSpPr>
            <a:cxnSpLocks/>
          </p:cNvCxnSpPr>
          <p:nvPr/>
        </p:nvCxnSpPr>
        <p:spPr>
          <a:xfrm flipH="1">
            <a:off x="4618377" y="1408774"/>
            <a:ext cx="2133703" cy="804478"/>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9BB74E9-4F42-7CE9-B07E-D2C37E87DAB2}"/>
              </a:ext>
            </a:extLst>
          </p:cNvPr>
          <p:cNvCxnSpPr>
            <a:cxnSpLocks/>
            <a:endCxn id="56" idx="3"/>
          </p:cNvCxnSpPr>
          <p:nvPr/>
        </p:nvCxnSpPr>
        <p:spPr>
          <a:xfrm>
            <a:off x="8197448" y="1408774"/>
            <a:ext cx="115046" cy="929265"/>
          </a:xfrm>
          <a:prstGeom prst="line">
            <a:avLst/>
          </a:prstGeom>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4ABC1907-DA9F-331E-1FB2-24841680A007}"/>
              </a:ext>
            </a:extLst>
          </p:cNvPr>
          <p:cNvSpPr/>
          <p:nvPr/>
        </p:nvSpPr>
        <p:spPr>
          <a:xfrm>
            <a:off x="4780386" y="1201024"/>
            <a:ext cx="3408672" cy="207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IP Header     OSPF Header      OSPF </a:t>
            </a:r>
            <a:r>
              <a:rPr lang="en-US" sz="1100" dirty="0" err="1"/>
              <a:t>LSAck</a:t>
            </a:r>
            <a:r>
              <a:rPr lang="en-US" sz="1100" dirty="0"/>
              <a:t> Packet</a:t>
            </a:r>
          </a:p>
        </p:txBody>
      </p:sp>
      <p:cxnSp>
        <p:nvCxnSpPr>
          <p:cNvPr id="62" name="Straight Connector 61">
            <a:extLst>
              <a:ext uri="{FF2B5EF4-FFF2-40B4-BE49-F238E27FC236}">
                <a16:creationId xmlns:a16="http://schemas.microsoft.com/office/drawing/2014/main" id="{3D1DAEA8-2022-0BE2-C219-673835D9741A}"/>
              </a:ext>
            </a:extLst>
          </p:cNvPr>
          <p:cNvCxnSpPr>
            <a:cxnSpLocks/>
          </p:cNvCxnSpPr>
          <p:nvPr/>
        </p:nvCxnSpPr>
        <p:spPr>
          <a:xfrm>
            <a:off x="6752080" y="1201023"/>
            <a:ext cx="0" cy="207751"/>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402418E1-892F-D9B8-A16E-96CBBC0BAA95}"/>
              </a:ext>
            </a:extLst>
          </p:cNvPr>
          <p:cNvCxnSpPr>
            <a:cxnSpLocks/>
          </p:cNvCxnSpPr>
          <p:nvPr/>
        </p:nvCxnSpPr>
        <p:spPr>
          <a:xfrm>
            <a:off x="5632678" y="1201023"/>
            <a:ext cx="0" cy="207751"/>
          </a:xfrm>
          <a:prstGeom prst="line">
            <a:avLst/>
          </a:prstGeom>
        </p:spPr>
        <p:style>
          <a:lnRef idx="2">
            <a:schemeClr val="dk1"/>
          </a:lnRef>
          <a:fillRef idx="0">
            <a:schemeClr val="dk1"/>
          </a:fillRef>
          <a:effectRef idx="1">
            <a:schemeClr val="dk1"/>
          </a:effectRef>
          <a:fontRef idx="minor">
            <a:schemeClr val="tx1"/>
          </a:fontRef>
        </p:style>
      </p:cxnSp>
      <p:sp>
        <p:nvSpPr>
          <p:cNvPr id="64" name="TextBox 63">
            <a:extLst>
              <a:ext uri="{FF2B5EF4-FFF2-40B4-BE49-F238E27FC236}">
                <a16:creationId xmlns:a16="http://schemas.microsoft.com/office/drawing/2014/main" id="{845C9AC3-C682-D0B4-E6B1-9B27AEAD759C}"/>
              </a:ext>
            </a:extLst>
          </p:cNvPr>
          <p:cNvSpPr txBox="1"/>
          <p:nvPr/>
        </p:nvSpPr>
        <p:spPr>
          <a:xfrm>
            <a:off x="748788" y="3061584"/>
            <a:ext cx="3699112" cy="925894"/>
          </a:xfrm>
          <a:prstGeom prst="rect">
            <a:avLst/>
          </a:prstGeom>
          <a:noFill/>
        </p:spPr>
        <p:txBody>
          <a:bodyPr wrap="square" rtlCol="0">
            <a:spAutoFit/>
          </a:bodyPr>
          <a:lstStyle/>
          <a:p>
            <a:pPr algn="just"/>
            <a:r>
              <a:rPr lang="en-US" sz="1000" b="1" dirty="0">
                <a:latin typeface="+mj-lt"/>
              </a:rPr>
              <a:t>Number of LSAs: </a:t>
            </a:r>
            <a:r>
              <a:rPr lang="en-US" sz="1000" b="0" i="0" dirty="0">
                <a:solidFill>
                  <a:srgbClr val="333333"/>
                </a:solidFill>
                <a:effectLst/>
                <a:latin typeface="+mj-lt"/>
              </a:rPr>
              <a:t>the number of LSAs contained in the LSU packet.</a:t>
            </a:r>
            <a:endParaRPr lang="en-US" sz="1000" dirty="0">
              <a:latin typeface="+mj-lt"/>
            </a:endParaRPr>
          </a:p>
          <a:p>
            <a:pPr algn="just">
              <a:spcBef>
                <a:spcPts val="500"/>
              </a:spcBef>
            </a:pPr>
            <a:r>
              <a:rPr lang="en-US" sz="1000" b="1" dirty="0">
                <a:latin typeface="+mj-lt"/>
              </a:rPr>
              <a:t>LSAs: </a:t>
            </a:r>
            <a:r>
              <a:rPr lang="en-US" sz="1000" b="0" i="0" dirty="0">
                <a:solidFill>
                  <a:srgbClr val="333333"/>
                </a:solidFill>
                <a:effectLst/>
                <a:latin typeface="+mj-lt"/>
              </a:rPr>
              <a:t>LSAs to be advertised in LSU packets; multiple LSAs can be included and advertised in a single LSU packet. The LSA consists of LSA header and LSA data.</a:t>
            </a:r>
            <a:endParaRPr lang="en-US" sz="1000" b="1" dirty="0">
              <a:latin typeface="+mj-lt"/>
            </a:endParaRPr>
          </a:p>
        </p:txBody>
      </p:sp>
      <p:sp>
        <p:nvSpPr>
          <p:cNvPr id="65" name="TextBox 64">
            <a:extLst>
              <a:ext uri="{FF2B5EF4-FFF2-40B4-BE49-F238E27FC236}">
                <a16:creationId xmlns:a16="http://schemas.microsoft.com/office/drawing/2014/main" id="{386F0ED4-8DFC-BB4E-E9E7-3BC01F60EC35}"/>
              </a:ext>
            </a:extLst>
          </p:cNvPr>
          <p:cNvSpPr txBox="1"/>
          <p:nvPr/>
        </p:nvSpPr>
        <p:spPr>
          <a:xfrm>
            <a:off x="4625904" y="3054593"/>
            <a:ext cx="3699112" cy="400110"/>
          </a:xfrm>
          <a:prstGeom prst="rect">
            <a:avLst/>
          </a:prstGeom>
          <a:noFill/>
        </p:spPr>
        <p:txBody>
          <a:bodyPr wrap="square" rtlCol="0">
            <a:spAutoFit/>
          </a:bodyPr>
          <a:lstStyle/>
          <a:p>
            <a:pPr algn="just"/>
            <a:r>
              <a:rPr lang="en-US" sz="1000" b="1" dirty="0">
                <a:latin typeface="+mj-lt"/>
              </a:rPr>
              <a:t>LSA Header: </a:t>
            </a:r>
            <a:r>
              <a:rPr lang="en-US" sz="1000" b="0" i="0" dirty="0">
                <a:solidFill>
                  <a:srgbClr val="333333"/>
                </a:solidFill>
                <a:effectLst/>
                <a:latin typeface="+mj-lt"/>
              </a:rPr>
              <a:t>A list of received LSA headers; a single </a:t>
            </a:r>
            <a:r>
              <a:rPr lang="en-US" sz="1000" b="0" i="0" dirty="0" err="1">
                <a:solidFill>
                  <a:srgbClr val="333333"/>
                </a:solidFill>
                <a:effectLst/>
                <a:latin typeface="+mj-lt"/>
              </a:rPr>
              <a:t>LSAck</a:t>
            </a:r>
            <a:r>
              <a:rPr lang="en-US" sz="1000" b="0" i="0" dirty="0">
                <a:solidFill>
                  <a:srgbClr val="333333"/>
                </a:solidFill>
                <a:effectLst/>
                <a:latin typeface="+mj-lt"/>
              </a:rPr>
              <a:t> packet can contain multiple LSA headers.</a:t>
            </a:r>
            <a:endParaRPr lang="en-US" sz="1000" dirty="0">
              <a:latin typeface="+mj-lt"/>
            </a:endParaRPr>
          </a:p>
        </p:txBody>
      </p:sp>
    </p:spTree>
    <p:extLst>
      <p:ext uri="{BB962C8B-B14F-4D97-AF65-F5344CB8AC3E}">
        <p14:creationId xmlns:p14="http://schemas.microsoft.com/office/powerpoint/2010/main" val="1429879390"/>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492F3-C2E9-A526-1AF8-46037D73BEB7}"/>
              </a:ext>
            </a:extLst>
          </p:cNvPr>
          <p:cNvPicPr>
            <a:picLocks noChangeAspect="1"/>
          </p:cNvPicPr>
          <p:nvPr/>
        </p:nvPicPr>
        <p:blipFill>
          <a:blip r:embed="rId2"/>
          <a:stretch>
            <a:fillRect/>
          </a:stretch>
        </p:blipFill>
        <p:spPr>
          <a:xfrm>
            <a:off x="1680369" y="2115248"/>
            <a:ext cx="913003" cy="913003"/>
          </a:xfrm>
          <a:prstGeom prst="rect">
            <a:avLst/>
          </a:prstGeom>
        </p:spPr>
      </p:pic>
      <p:pic>
        <p:nvPicPr>
          <p:cNvPr id="4" name="Picture 3">
            <a:extLst>
              <a:ext uri="{FF2B5EF4-FFF2-40B4-BE49-F238E27FC236}">
                <a16:creationId xmlns:a16="http://schemas.microsoft.com/office/drawing/2014/main" id="{EC426716-50D6-9B16-427E-A3E5EEFDF086}"/>
              </a:ext>
            </a:extLst>
          </p:cNvPr>
          <p:cNvPicPr>
            <a:picLocks noChangeAspect="1"/>
          </p:cNvPicPr>
          <p:nvPr/>
        </p:nvPicPr>
        <p:blipFill>
          <a:blip r:embed="rId2"/>
          <a:stretch>
            <a:fillRect/>
          </a:stretch>
        </p:blipFill>
        <p:spPr>
          <a:xfrm>
            <a:off x="6236989" y="2115247"/>
            <a:ext cx="913003" cy="913003"/>
          </a:xfrm>
          <a:prstGeom prst="rect">
            <a:avLst/>
          </a:prstGeom>
        </p:spPr>
      </p:pic>
      <p:pic>
        <p:nvPicPr>
          <p:cNvPr id="5" name="Picture 4">
            <a:extLst>
              <a:ext uri="{FF2B5EF4-FFF2-40B4-BE49-F238E27FC236}">
                <a16:creationId xmlns:a16="http://schemas.microsoft.com/office/drawing/2014/main" id="{720FFA37-BBD1-BEBB-4D06-5E9CD70D5967}"/>
              </a:ext>
            </a:extLst>
          </p:cNvPr>
          <p:cNvPicPr>
            <a:picLocks noChangeAspect="1"/>
          </p:cNvPicPr>
          <p:nvPr/>
        </p:nvPicPr>
        <p:blipFill>
          <a:blip r:embed="rId2"/>
          <a:stretch>
            <a:fillRect/>
          </a:stretch>
        </p:blipFill>
        <p:spPr>
          <a:xfrm>
            <a:off x="3972405" y="2115247"/>
            <a:ext cx="913003" cy="913003"/>
          </a:xfrm>
          <a:prstGeom prst="rect">
            <a:avLst/>
          </a:prstGeom>
        </p:spPr>
      </p:pic>
      <p:pic>
        <p:nvPicPr>
          <p:cNvPr id="6" name="Picture 5">
            <a:extLst>
              <a:ext uri="{FF2B5EF4-FFF2-40B4-BE49-F238E27FC236}">
                <a16:creationId xmlns:a16="http://schemas.microsoft.com/office/drawing/2014/main" id="{9EC2E512-DA9A-E7D6-A747-C8B5FDB569CB}"/>
              </a:ext>
            </a:extLst>
          </p:cNvPr>
          <p:cNvPicPr>
            <a:picLocks noChangeAspect="1"/>
          </p:cNvPicPr>
          <p:nvPr/>
        </p:nvPicPr>
        <p:blipFill>
          <a:blip r:embed="rId2"/>
          <a:stretch>
            <a:fillRect/>
          </a:stretch>
        </p:blipFill>
        <p:spPr>
          <a:xfrm>
            <a:off x="3972404" y="933798"/>
            <a:ext cx="913003" cy="913003"/>
          </a:xfrm>
          <a:prstGeom prst="rect">
            <a:avLst/>
          </a:prstGeom>
        </p:spPr>
      </p:pic>
      <p:pic>
        <p:nvPicPr>
          <p:cNvPr id="7" name="Picture 6">
            <a:extLst>
              <a:ext uri="{FF2B5EF4-FFF2-40B4-BE49-F238E27FC236}">
                <a16:creationId xmlns:a16="http://schemas.microsoft.com/office/drawing/2014/main" id="{88F180D4-9148-7DFD-8260-C85E7EED68CE}"/>
              </a:ext>
            </a:extLst>
          </p:cNvPr>
          <p:cNvPicPr>
            <a:picLocks noChangeAspect="1"/>
          </p:cNvPicPr>
          <p:nvPr/>
        </p:nvPicPr>
        <p:blipFill>
          <a:blip r:embed="rId2"/>
          <a:stretch>
            <a:fillRect/>
          </a:stretch>
        </p:blipFill>
        <p:spPr>
          <a:xfrm>
            <a:off x="3972403" y="3296699"/>
            <a:ext cx="913003" cy="913003"/>
          </a:xfrm>
          <a:prstGeom prst="rect">
            <a:avLst/>
          </a:prstGeom>
        </p:spPr>
      </p:pic>
      <p:cxnSp>
        <p:nvCxnSpPr>
          <p:cNvPr id="9" name="Straight Connector 8">
            <a:extLst>
              <a:ext uri="{FF2B5EF4-FFF2-40B4-BE49-F238E27FC236}">
                <a16:creationId xmlns:a16="http://schemas.microsoft.com/office/drawing/2014/main" id="{41397A94-CDCD-BCDB-D8F5-2165870A28AA}"/>
              </a:ext>
            </a:extLst>
          </p:cNvPr>
          <p:cNvCxnSpPr>
            <a:cxnSpLocks/>
          </p:cNvCxnSpPr>
          <p:nvPr/>
        </p:nvCxnSpPr>
        <p:spPr>
          <a:xfrm>
            <a:off x="2399251" y="2571748"/>
            <a:ext cx="1761688"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33225C0F-7388-7A3E-0DA0-335572AC9F5A}"/>
              </a:ext>
            </a:extLst>
          </p:cNvPr>
          <p:cNvCxnSpPr>
            <a:cxnSpLocks/>
          </p:cNvCxnSpPr>
          <p:nvPr/>
        </p:nvCxnSpPr>
        <p:spPr>
          <a:xfrm>
            <a:off x="4682457" y="2573146"/>
            <a:ext cx="1761688"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8A14257-969E-1D01-8AC4-770A6F79E38B}"/>
              </a:ext>
            </a:extLst>
          </p:cNvPr>
          <p:cNvCxnSpPr>
            <a:cxnSpLocks/>
          </p:cNvCxnSpPr>
          <p:nvPr/>
        </p:nvCxnSpPr>
        <p:spPr>
          <a:xfrm flipV="1">
            <a:off x="2399251" y="1426128"/>
            <a:ext cx="1761688" cy="1071517"/>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A5CE1919-B0CB-D1C0-DF34-20B4B1315E7C}"/>
              </a:ext>
            </a:extLst>
          </p:cNvPr>
          <p:cNvCxnSpPr>
            <a:cxnSpLocks/>
          </p:cNvCxnSpPr>
          <p:nvPr/>
        </p:nvCxnSpPr>
        <p:spPr>
          <a:xfrm>
            <a:off x="2399251" y="2657036"/>
            <a:ext cx="1761688" cy="1126399"/>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830A7EF7-2F0F-E2C1-9E28-E2358FE046D4}"/>
              </a:ext>
            </a:extLst>
          </p:cNvPr>
          <p:cNvCxnSpPr>
            <a:cxnSpLocks/>
          </p:cNvCxnSpPr>
          <p:nvPr/>
        </p:nvCxnSpPr>
        <p:spPr>
          <a:xfrm>
            <a:off x="4682457" y="1426128"/>
            <a:ext cx="1761688" cy="1087337"/>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5547C32-9C6F-12A5-772B-916057509F8F}"/>
              </a:ext>
            </a:extLst>
          </p:cNvPr>
          <p:cNvCxnSpPr>
            <a:cxnSpLocks/>
          </p:cNvCxnSpPr>
          <p:nvPr/>
        </p:nvCxnSpPr>
        <p:spPr>
          <a:xfrm flipV="1">
            <a:off x="4682457" y="2741276"/>
            <a:ext cx="1860956" cy="1011924"/>
          </a:xfrm>
          <a:prstGeom prst="line">
            <a:avLst/>
          </a:prstGeom>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52446239-B411-1B99-A492-D8CD241C7353}"/>
              </a:ext>
            </a:extLst>
          </p:cNvPr>
          <p:cNvSpPr txBox="1"/>
          <p:nvPr/>
        </p:nvSpPr>
        <p:spPr>
          <a:xfrm>
            <a:off x="1994008" y="2571748"/>
            <a:ext cx="385894" cy="215444"/>
          </a:xfrm>
          <a:prstGeom prst="rect">
            <a:avLst/>
          </a:prstGeom>
          <a:noFill/>
        </p:spPr>
        <p:txBody>
          <a:bodyPr wrap="square" rtlCol="0">
            <a:spAutoFit/>
          </a:bodyPr>
          <a:lstStyle/>
          <a:p>
            <a:r>
              <a:rPr lang="en-US" sz="800" b="1" dirty="0"/>
              <a:t>R1</a:t>
            </a:r>
          </a:p>
        </p:txBody>
      </p:sp>
      <p:sp>
        <p:nvSpPr>
          <p:cNvPr id="23" name="TextBox 22">
            <a:extLst>
              <a:ext uri="{FF2B5EF4-FFF2-40B4-BE49-F238E27FC236}">
                <a16:creationId xmlns:a16="http://schemas.microsoft.com/office/drawing/2014/main" id="{DCB7B1D8-DE35-FE99-4C73-0074F63C1A64}"/>
              </a:ext>
            </a:extLst>
          </p:cNvPr>
          <p:cNvSpPr txBox="1"/>
          <p:nvPr/>
        </p:nvSpPr>
        <p:spPr>
          <a:xfrm>
            <a:off x="4290634" y="2549314"/>
            <a:ext cx="385894" cy="215444"/>
          </a:xfrm>
          <a:prstGeom prst="rect">
            <a:avLst/>
          </a:prstGeom>
          <a:noFill/>
        </p:spPr>
        <p:txBody>
          <a:bodyPr wrap="square" rtlCol="0">
            <a:spAutoFit/>
          </a:bodyPr>
          <a:lstStyle/>
          <a:p>
            <a:r>
              <a:rPr lang="en-US" sz="800" b="1" dirty="0"/>
              <a:t>R2</a:t>
            </a:r>
          </a:p>
        </p:txBody>
      </p:sp>
      <p:sp>
        <p:nvSpPr>
          <p:cNvPr id="24" name="TextBox 23">
            <a:extLst>
              <a:ext uri="{FF2B5EF4-FFF2-40B4-BE49-F238E27FC236}">
                <a16:creationId xmlns:a16="http://schemas.microsoft.com/office/drawing/2014/main" id="{D5514F5A-2465-A912-148F-A1AC0753A20F}"/>
              </a:ext>
            </a:extLst>
          </p:cNvPr>
          <p:cNvSpPr txBox="1"/>
          <p:nvPr/>
        </p:nvSpPr>
        <p:spPr>
          <a:xfrm>
            <a:off x="4290634" y="1385299"/>
            <a:ext cx="385894" cy="215444"/>
          </a:xfrm>
          <a:prstGeom prst="rect">
            <a:avLst/>
          </a:prstGeom>
          <a:noFill/>
        </p:spPr>
        <p:txBody>
          <a:bodyPr wrap="square" rtlCol="0">
            <a:spAutoFit/>
          </a:bodyPr>
          <a:lstStyle/>
          <a:p>
            <a:r>
              <a:rPr lang="en-US" sz="800" b="1" dirty="0"/>
              <a:t>R3</a:t>
            </a:r>
          </a:p>
        </p:txBody>
      </p:sp>
      <p:sp>
        <p:nvSpPr>
          <p:cNvPr id="25" name="TextBox 24">
            <a:extLst>
              <a:ext uri="{FF2B5EF4-FFF2-40B4-BE49-F238E27FC236}">
                <a16:creationId xmlns:a16="http://schemas.microsoft.com/office/drawing/2014/main" id="{003A2B43-B710-AF97-16D6-821A1025CED1}"/>
              </a:ext>
            </a:extLst>
          </p:cNvPr>
          <p:cNvSpPr txBox="1"/>
          <p:nvPr/>
        </p:nvSpPr>
        <p:spPr>
          <a:xfrm>
            <a:off x="4283223" y="3729128"/>
            <a:ext cx="385894" cy="215444"/>
          </a:xfrm>
          <a:prstGeom prst="rect">
            <a:avLst/>
          </a:prstGeom>
          <a:noFill/>
        </p:spPr>
        <p:txBody>
          <a:bodyPr wrap="square" rtlCol="0">
            <a:spAutoFit/>
          </a:bodyPr>
          <a:lstStyle/>
          <a:p>
            <a:r>
              <a:rPr lang="en-US" sz="800" b="1" dirty="0"/>
              <a:t>R4</a:t>
            </a:r>
          </a:p>
        </p:txBody>
      </p:sp>
      <p:sp>
        <p:nvSpPr>
          <p:cNvPr id="26" name="TextBox 25">
            <a:extLst>
              <a:ext uri="{FF2B5EF4-FFF2-40B4-BE49-F238E27FC236}">
                <a16:creationId xmlns:a16="http://schemas.microsoft.com/office/drawing/2014/main" id="{617ADEBA-5632-3250-3F08-5327DB4C1872}"/>
              </a:ext>
            </a:extLst>
          </p:cNvPr>
          <p:cNvSpPr txBox="1"/>
          <p:nvPr/>
        </p:nvSpPr>
        <p:spPr>
          <a:xfrm>
            <a:off x="6554487" y="2549314"/>
            <a:ext cx="385894" cy="215444"/>
          </a:xfrm>
          <a:prstGeom prst="rect">
            <a:avLst/>
          </a:prstGeom>
          <a:noFill/>
        </p:spPr>
        <p:txBody>
          <a:bodyPr wrap="square" rtlCol="0">
            <a:spAutoFit/>
          </a:bodyPr>
          <a:lstStyle/>
          <a:p>
            <a:r>
              <a:rPr lang="en-US" sz="800" b="1" dirty="0"/>
              <a:t>R5</a:t>
            </a:r>
          </a:p>
        </p:txBody>
      </p:sp>
      <p:sp>
        <p:nvSpPr>
          <p:cNvPr id="27" name="Rectangle 26">
            <a:extLst>
              <a:ext uri="{FF2B5EF4-FFF2-40B4-BE49-F238E27FC236}">
                <a16:creationId xmlns:a16="http://schemas.microsoft.com/office/drawing/2014/main" id="{3A4DDAB0-0E4C-9D53-E5C2-C1670AA8BE3B}"/>
              </a:ext>
            </a:extLst>
          </p:cNvPr>
          <p:cNvSpPr/>
          <p:nvPr/>
        </p:nvSpPr>
        <p:spPr>
          <a:xfrm>
            <a:off x="4972704" y="2191695"/>
            <a:ext cx="692308" cy="2332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R5 LSA</a:t>
            </a:r>
          </a:p>
        </p:txBody>
      </p:sp>
      <p:sp>
        <p:nvSpPr>
          <p:cNvPr id="28" name="Rectangle 27">
            <a:extLst>
              <a:ext uri="{FF2B5EF4-FFF2-40B4-BE49-F238E27FC236}">
                <a16:creationId xmlns:a16="http://schemas.microsoft.com/office/drawing/2014/main" id="{3162E9DE-2185-04D9-9266-960610D33B2C}"/>
              </a:ext>
            </a:extLst>
          </p:cNvPr>
          <p:cNvSpPr/>
          <p:nvPr/>
        </p:nvSpPr>
        <p:spPr>
          <a:xfrm>
            <a:off x="5612935" y="1426128"/>
            <a:ext cx="692308" cy="2332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R5 LSA</a:t>
            </a:r>
          </a:p>
        </p:txBody>
      </p:sp>
      <p:sp>
        <p:nvSpPr>
          <p:cNvPr id="29" name="Rectangle 28">
            <a:extLst>
              <a:ext uri="{FF2B5EF4-FFF2-40B4-BE49-F238E27FC236}">
                <a16:creationId xmlns:a16="http://schemas.microsoft.com/office/drawing/2014/main" id="{8883F2D5-1A33-F70B-F882-8A6DD84299A8}"/>
              </a:ext>
            </a:extLst>
          </p:cNvPr>
          <p:cNvSpPr/>
          <p:nvPr/>
        </p:nvSpPr>
        <p:spPr>
          <a:xfrm>
            <a:off x="2673183" y="1428802"/>
            <a:ext cx="692308" cy="2332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R5 LSA</a:t>
            </a:r>
          </a:p>
        </p:txBody>
      </p:sp>
      <p:sp>
        <p:nvSpPr>
          <p:cNvPr id="30" name="Rectangle 29">
            <a:extLst>
              <a:ext uri="{FF2B5EF4-FFF2-40B4-BE49-F238E27FC236}">
                <a16:creationId xmlns:a16="http://schemas.microsoft.com/office/drawing/2014/main" id="{B33A1702-9FE8-DF2F-8050-E5A685EF56CF}"/>
              </a:ext>
            </a:extLst>
          </p:cNvPr>
          <p:cNvSpPr/>
          <p:nvPr/>
        </p:nvSpPr>
        <p:spPr>
          <a:xfrm>
            <a:off x="5612935" y="3607190"/>
            <a:ext cx="692308" cy="2332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R5 LSA</a:t>
            </a:r>
          </a:p>
        </p:txBody>
      </p:sp>
      <p:sp>
        <p:nvSpPr>
          <p:cNvPr id="31" name="Rectangle 30">
            <a:extLst>
              <a:ext uri="{FF2B5EF4-FFF2-40B4-BE49-F238E27FC236}">
                <a16:creationId xmlns:a16="http://schemas.microsoft.com/office/drawing/2014/main" id="{E6D0533C-5040-5ED1-3C00-53841F279269}"/>
              </a:ext>
            </a:extLst>
          </p:cNvPr>
          <p:cNvSpPr/>
          <p:nvPr/>
        </p:nvSpPr>
        <p:spPr>
          <a:xfrm>
            <a:off x="2673182" y="3603601"/>
            <a:ext cx="692308" cy="2332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R5 LSA</a:t>
            </a:r>
          </a:p>
        </p:txBody>
      </p:sp>
      <p:sp>
        <p:nvSpPr>
          <p:cNvPr id="32" name="Rectangle 31">
            <a:extLst>
              <a:ext uri="{FF2B5EF4-FFF2-40B4-BE49-F238E27FC236}">
                <a16:creationId xmlns:a16="http://schemas.microsoft.com/office/drawing/2014/main" id="{88885946-C23F-F6B5-FB8B-EBC0354A15AE}"/>
              </a:ext>
            </a:extLst>
          </p:cNvPr>
          <p:cNvSpPr/>
          <p:nvPr/>
        </p:nvSpPr>
        <p:spPr>
          <a:xfrm>
            <a:off x="3187325" y="2191958"/>
            <a:ext cx="692308" cy="2332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R5 LSA</a:t>
            </a:r>
          </a:p>
        </p:txBody>
      </p:sp>
      <p:cxnSp>
        <p:nvCxnSpPr>
          <p:cNvPr id="34" name="Straight Arrow Connector 33">
            <a:extLst>
              <a:ext uri="{FF2B5EF4-FFF2-40B4-BE49-F238E27FC236}">
                <a16:creationId xmlns:a16="http://schemas.microsoft.com/office/drawing/2014/main" id="{87022E98-DD8C-22B1-31EC-46D95539C7FA}"/>
              </a:ext>
            </a:extLst>
          </p:cNvPr>
          <p:cNvCxnSpPr>
            <a:cxnSpLocks/>
          </p:cNvCxnSpPr>
          <p:nvPr/>
        </p:nvCxnSpPr>
        <p:spPr>
          <a:xfrm flipH="1" flipV="1">
            <a:off x="5439858" y="1720178"/>
            <a:ext cx="346154" cy="2255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EC6E2366-E05D-C38E-1DBD-42211A12D678}"/>
              </a:ext>
            </a:extLst>
          </p:cNvPr>
          <p:cNvCxnSpPr>
            <a:cxnSpLocks/>
          </p:cNvCxnSpPr>
          <p:nvPr/>
        </p:nvCxnSpPr>
        <p:spPr>
          <a:xfrm flipH="1" flipV="1">
            <a:off x="3019336" y="3220235"/>
            <a:ext cx="346154" cy="2255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F27E01FB-80E2-8CE8-2FA6-20FF01400761}"/>
              </a:ext>
            </a:extLst>
          </p:cNvPr>
          <p:cNvCxnSpPr>
            <a:cxnSpLocks/>
          </p:cNvCxnSpPr>
          <p:nvPr/>
        </p:nvCxnSpPr>
        <p:spPr>
          <a:xfrm flipH="1">
            <a:off x="3115760" y="1665160"/>
            <a:ext cx="392285" cy="2078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4E24B6BA-5A41-9F69-1D00-7EF2446B76FB}"/>
              </a:ext>
            </a:extLst>
          </p:cNvPr>
          <p:cNvCxnSpPr>
            <a:cxnSpLocks/>
          </p:cNvCxnSpPr>
          <p:nvPr/>
        </p:nvCxnSpPr>
        <p:spPr>
          <a:xfrm flipH="1">
            <a:off x="5367158" y="3335136"/>
            <a:ext cx="392285" cy="2078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54B1FEE2-4220-8E8F-F64E-71C2ECE4A3ED}"/>
              </a:ext>
            </a:extLst>
          </p:cNvPr>
          <p:cNvCxnSpPr>
            <a:cxnSpLocks/>
          </p:cNvCxnSpPr>
          <p:nvPr/>
        </p:nvCxnSpPr>
        <p:spPr>
          <a:xfrm flipH="1">
            <a:off x="3280095" y="2724100"/>
            <a:ext cx="39847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1D384F70-40C8-5171-164E-CBF9C2073C30}"/>
              </a:ext>
            </a:extLst>
          </p:cNvPr>
          <p:cNvCxnSpPr>
            <a:cxnSpLocks/>
          </p:cNvCxnSpPr>
          <p:nvPr/>
        </p:nvCxnSpPr>
        <p:spPr>
          <a:xfrm flipH="1">
            <a:off x="5041379" y="2731963"/>
            <a:ext cx="39847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itle 1">
            <a:extLst>
              <a:ext uri="{FF2B5EF4-FFF2-40B4-BE49-F238E27FC236}">
                <a16:creationId xmlns:a16="http://schemas.microsoft.com/office/drawing/2014/main" id="{6E526000-F673-7F03-3AC9-68752F730649}"/>
              </a:ext>
            </a:extLst>
          </p:cNvPr>
          <p:cNvSpPr txBox="1">
            <a:spLocks/>
          </p:cNvSpPr>
          <p:nvPr/>
        </p:nvSpPr>
        <p:spPr>
          <a:xfrm>
            <a:off x="567157" y="537982"/>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LSA Flooding</a:t>
            </a:r>
          </a:p>
        </p:txBody>
      </p:sp>
    </p:spTree>
    <p:extLst>
      <p:ext uri="{BB962C8B-B14F-4D97-AF65-F5344CB8AC3E}">
        <p14:creationId xmlns:p14="http://schemas.microsoft.com/office/powerpoint/2010/main" val="279471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A10E-AF6A-5D1D-17BB-7E0A7C0C5F2B}"/>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Maintaining Updates</a:t>
            </a:r>
          </a:p>
        </p:txBody>
      </p:sp>
      <p:sp>
        <p:nvSpPr>
          <p:cNvPr id="3" name="TextBox 2">
            <a:extLst>
              <a:ext uri="{FF2B5EF4-FFF2-40B4-BE49-F238E27FC236}">
                <a16:creationId xmlns:a16="http://schemas.microsoft.com/office/drawing/2014/main" id="{60F0551E-DDD4-0D6B-C513-CF6772D28495}"/>
              </a:ext>
            </a:extLst>
          </p:cNvPr>
          <p:cNvSpPr txBox="1"/>
          <p:nvPr/>
        </p:nvSpPr>
        <p:spPr>
          <a:xfrm>
            <a:off x="747421" y="947707"/>
            <a:ext cx="7871793" cy="2141292"/>
          </a:xfrm>
          <a:prstGeom prst="rect">
            <a:avLst/>
          </a:prstGeom>
          <a:noFill/>
        </p:spPr>
        <p:txBody>
          <a:bodyPr wrap="square" rtlCol="0">
            <a:spAutoFit/>
          </a:bodyPr>
          <a:lstStyle/>
          <a:p>
            <a:pPr>
              <a:lnSpc>
                <a:spcPct val="150000"/>
              </a:lnSpc>
            </a:pPr>
            <a:r>
              <a:rPr lang="en-US" sz="1000" b="1" u="sng" dirty="0">
                <a:latin typeface="+mj-lt"/>
              </a:rPr>
              <a:t>Maintaining Neighbors and the LSDB-</a:t>
            </a:r>
          </a:p>
          <a:p>
            <a:pPr marL="171450" indent="-171450">
              <a:lnSpc>
                <a:spcPct val="150000"/>
              </a:lnSpc>
              <a:buFont typeface="Arial" panose="020B0604020202020204" pitchFamily="34" charset="0"/>
              <a:buChar char="•"/>
            </a:pPr>
            <a:r>
              <a:rPr lang="en-US" sz="1000" b="1" i="1" dirty="0">
                <a:latin typeface="+mj-lt"/>
              </a:rPr>
              <a:t>Incremental</a:t>
            </a:r>
            <a:r>
              <a:rPr lang="en-US" sz="1000" dirty="0">
                <a:latin typeface="+mj-lt"/>
              </a:rPr>
              <a:t> updates (whenever there is a change).</a:t>
            </a:r>
          </a:p>
          <a:p>
            <a:pPr marL="171450" indent="-171450">
              <a:lnSpc>
                <a:spcPct val="150000"/>
              </a:lnSpc>
              <a:buFont typeface="Arial" panose="020B0604020202020204" pitchFamily="34" charset="0"/>
              <a:buChar char="•"/>
            </a:pPr>
            <a:r>
              <a:rPr lang="en-US" sz="1000" b="1" i="1" dirty="0">
                <a:latin typeface="+mj-lt"/>
              </a:rPr>
              <a:t>Hello</a:t>
            </a:r>
            <a:r>
              <a:rPr lang="en-US" sz="1000" dirty="0">
                <a:latin typeface="+mj-lt"/>
              </a:rPr>
              <a:t> packets are sent periodically every </a:t>
            </a:r>
            <a:r>
              <a:rPr lang="en-US" sz="1000" b="1" i="1" dirty="0">
                <a:latin typeface="+mj-lt"/>
              </a:rPr>
              <a:t>10 seconds</a:t>
            </a:r>
            <a:r>
              <a:rPr lang="en-US" sz="1000" dirty="0">
                <a:latin typeface="+mj-lt"/>
              </a:rPr>
              <a:t> and Dead time is </a:t>
            </a:r>
            <a:r>
              <a:rPr lang="en-US" sz="1000" b="1" i="1" dirty="0">
                <a:latin typeface="+mj-lt"/>
              </a:rPr>
              <a:t>40 seconds</a:t>
            </a:r>
            <a:r>
              <a:rPr lang="en-US" sz="1000" dirty="0">
                <a:latin typeface="+mj-lt"/>
              </a:rPr>
              <a:t>.</a:t>
            </a:r>
          </a:p>
          <a:p>
            <a:pPr marL="171450" indent="-171450">
              <a:lnSpc>
                <a:spcPct val="150000"/>
              </a:lnSpc>
              <a:buFont typeface="Arial" panose="020B0604020202020204" pitchFamily="34" charset="0"/>
              <a:buChar char="•"/>
            </a:pPr>
            <a:r>
              <a:rPr lang="en-US" sz="1000" dirty="0">
                <a:latin typeface="+mj-lt"/>
              </a:rPr>
              <a:t> Convergence rate is fast (</a:t>
            </a:r>
            <a:r>
              <a:rPr lang="en-US" sz="1000" b="1" i="1" dirty="0">
                <a:latin typeface="+mj-lt"/>
              </a:rPr>
              <a:t>40 seconds</a:t>
            </a:r>
            <a:r>
              <a:rPr lang="en-US" sz="1000" dirty="0">
                <a:latin typeface="+mj-lt"/>
              </a:rPr>
              <a:t>).</a:t>
            </a:r>
          </a:p>
          <a:p>
            <a:pPr>
              <a:lnSpc>
                <a:spcPct val="150000"/>
              </a:lnSpc>
            </a:pPr>
            <a:r>
              <a:rPr lang="en-US" sz="1000" b="1" u="sng" dirty="0">
                <a:latin typeface="+mj-lt"/>
              </a:rPr>
              <a:t>Periodic Updates</a:t>
            </a:r>
            <a:r>
              <a:rPr lang="en-US" sz="1000" b="1" i="1" u="sng" dirty="0">
                <a:latin typeface="+mj-lt"/>
              </a:rPr>
              <a:t>-</a:t>
            </a:r>
          </a:p>
          <a:p>
            <a:pPr marL="171450" indent="-171450">
              <a:lnSpc>
                <a:spcPct val="150000"/>
              </a:lnSpc>
              <a:buFont typeface="Arial" panose="020B0604020202020204" pitchFamily="34" charset="0"/>
              <a:buChar char="•"/>
            </a:pPr>
            <a:r>
              <a:rPr lang="en-US" sz="1000" dirty="0">
                <a:latin typeface="+mj-lt"/>
              </a:rPr>
              <a:t>Each router re-flood the LSA every </a:t>
            </a:r>
            <a:r>
              <a:rPr lang="en-US" sz="1000" b="1" i="1" dirty="0">
                <a:latin typeface="+mj-lt"/>
              </a:rPr>
              <a:t>30 minutes </a:t>
            </a:r>
            <a:r>
              <a:rPr lang="en-US" sz="1000" dirty="0">
                <a:latin typeface="+mj-lt"/>
              </a:rPr>
              <a:t>by default even if no changes occur.</a:t>
            </a:r>
          </a:p>
          <a:p>
            <a:pPr marL="171450" indent="-171450">
              <a:lnSpc>
                <a:spcPct val="150000"/>
              </a:lnSpc>
              <a:buFont typeface="Arial" panose="020B0604020202020204" pitchFamily="34" charset="0"/>
              <a:buChar char="•"/>
            </a:pPr>
            <a:r>
              <a:rPr lang="en-US" sz="1000" dirty="0">
                <a:latin typeface="+mj-lt"/>
              </a:rPr>
              <a:t>But the network is not overloaded with flooding LSAs. </a:t>
            </a:r>
            <a:r>
              <a:rPr lang="en-US" sz="1000" b="1" i="1" dirty="0">
                <a:latin typeface="+mj-lt"/>
              </a:rPr>
              <a:t>Why?</a:t>
            </a:r>
            <a:br>
              <a:rPr lang="en-US" sz="1000" b="1" i="1" dirty="0">
                <a:latin typeface="+mj-lt"/>
              </a:rPr>
            </a:br>
            <a:r>
              <a:rPr lang="en-US" sz="1000" dirty="0">
                <a:latin typeface="+mj-lt"/>
              </a:rPr>
              <a:t>Because, each LSA has e </a:t>
            </a:r>
            <a:r>
              <a:rPr lang="en-US" sz="1000" b="1" i="1" dirty="0">
                <a:latin typeface="+mj-lt"/>
              </a:rPr>
              <a:t>separate timer</a:t>
            </a:r>
            <a:r>
              <a:rPr lang="en-US" sz="1000" dirty="0">
                <a:latin typeface="+mj-lt"/>
              </a:rPr>
              <a:t>, based on when the LSA was created.</a:t>
            </a:r>
          </a:p>
          <a:p>
            <a:pPr marL="171450" indent="-171450">
              <a:lnSpc>
                <a:spcPct val="150000"/>
              </a:lnSpc>
              <a:buFont typeface="Arial" panose="020B0604020202020204" pitchFamily="34" charset="0"/>
              <a:buChar char="•"/>
            </a:pPr>
            <a:endParaRPr lang="en-US" sz="1000" dirty="0">
              <a:latin typeface="+mj-lt"/>
            </a:endParaRPr>
          </a:p>
        </p:txBody>
      </p:sp>
      <p:pic>
        <p:nvPicPr>
          <p:cNvPr id="5" name="Picture 4">
            <a:extLst>
              <a:ext uri="{FF2B5EF4-FFF2-40B4-BE49-F238E27FC236}">
                <a16:creationId xmlns:a16="http://schemas.microsoft.com/office/drawing/2014/main" id="{D72E1DE6-77A8-B448-CD42-2732543DEDF7}"/>
              </a:ext>
            </a:extLst>
          </p:cNvPr>
          <p:cNvPicPr>
            <a:picLocks noChangeAspect="1"/>
          </p:cNvPicPr>
          <p:nvPr/>
        </p:nvPicPr>
        <p:blipFill>
          <a:blip r:embed="rId3"/>
          <a:srcRect/>
          <a:stretch/>
        </p:blipFill>
        <p:spPr>
          <a:xfrm>
            <a:off x="836871" y="2975280"/>
            <a:ext cx="4483776" cy="624894"/>
          </a:xfrm>
          <a:prstGeom prst="rect">
            <a:avLst/>
          </a:prstGeom>
          <a:ln w="28575">
            <a:solidFill>
              <a:schemeClr val="tx1"/>
            </a:solidFill>
          </a:ln>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66AEC1BB-5F86-C141-3BBA-4F23340AA07B}"/>
              </a:ext>
            </a:extLst>
          </p:cNvPr>
          <p:cNvPicPr>
            <a:picLocks noChangeAspect="1"/>
          </p:cNvPicPr>
          <p:nvPr/>
        </p:nvPicPr>
        <p:blipFill>
          <a:blip r:embed="rId4"/>
          <a:srcRect/>
          <a:stretch/>
        </p:blipFill>
        <p:spPr>
          <a:xfrm>
            <a:off x="836871" y="3799456"/>
            <a:ext cx="4444397" cy="624894"/>
          </a:xfrm>
          <a:prstGeom prst="rect">
            <a:avLst/>
          </a:prstGeom>
          <a:ln w="28575">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4366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6F7-ACAF-78BC-1093-CECFD14F40C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Configurations</a:t>
            </a:r>
          </a:p>
        </p:txBody>
      </p:sp>
      <p:sp>
        <p:nvSpPr>
          <p:cNvPr id="3" name="TextBox 2">
            <a:extLst>
              <a:ext uri="{FF2B5EF4-FFF2-40B4-BE49-F238E27FC236}">
                <a16:creationId xmlns:a16="http://schemas.microsoft.com/office/drawing/2014/main" id="{6FE294B5-E085-C621-12DC-E676D0AB7235}"/>
              </a:ext>
            </a:extLst>
          </p:cNvPr>
          <p:cNvSpPr txBox="1"/>
          <p:nvPr/>
        </p:nvSpPr>
        <p:spPr>
          <a:xfrm>
            <a:off x="747421" y="947707"/>
            <a:ext cx="7871793" cy="314894"/>
          </a:xfrm>
          <a:prstGeom prst="rect">
            <a:avLst/>
          </a:prstGeom>
          <a:noFill/>
        </p:spPr>
        <p:txBody>
          <a:bodyPr wrap="square" rtlCol="0">
            <a:spAutoFit/>
          </a:bodyPr>
          <a:lstStyle/>
          <a:p>
            <a:pPr>
              <a:lnSpc>
                <a:spcPct val="150000"/>
              </a:lnSpc>
            </a:pPr>
            <a:r>
              <a:rPr lang="en-US" sz="1100" b="1" dirty="0">
                <a:solidFill>
                  <a:srgbClr val="374151"/>
                </a:solidFill>
                <a:latin typeface="+mj-lt"/>
              </a:rPr>
              <a:t>	</a:t>
            </a:r>
          </a:p>
        </p:txBody>
      </p:sp>
      <p:sp>
        <p:nvSpPr>
          <p:cNvPr id="9" name="TextBox 8">
            <a:extLst>
              <a:ext uri="{FF2B5EF4-FFF2-40B4-BE49-F238E27FC236}">
                <a16:creationId xmlns:a16="http://schemas.microsoft.com/office/drawing/2014/main" id="{8BA647E9-F558-F79A-FF0F-B23B5F1E8B71}"/>
              </a:ext>
            </a:extLst>
          </p:cNvPr>
          <p:cNvSpPr txBox="1"/>
          <p:nvPr/>
        </p:nvSpPr>
        <p:spPr>
          <a:xfrm>
            <a:off x="5782420" y="924738"/>
            <a:ext cx="2933740" cy="3295454"/>
          </a:xfrm>
          <a:prstGeom prst="rect">
            <a:avLst/>
          </a:prstGeom>
          <a:noFill/>
        </p:spPr>
        <p:txBody>
          <a:bodyPr wrap="square" rtlCol="0">
            <a:spAutoFit/>
          </a:bodyPr>
          <a:lstStyle/>
          <a:p>
            <a:pPr algn="just">
              <a:lnSpc>
                <a:spcPct val="150000"/>
              </a:lnSpc>
            </a:pPr>
            <a:r>
              <a:rPr lang="en-US" sz="1000" b="1" dirty="0">
                <a:solidFill>
                  <a:srgbClr val="FF0000"/>
                </a:solidFill>
                <a:latin typeface="+mj-lt"/>
              </a:rPr>
              <a:t>Process ID: </a:t>
            </a:r>
            <a:r>
              <a:rPr lang="en-US" sz="1000" b="1" i="1" dirty="0">
                <a:solidFill>
                  <a:schemeClr val="tx1"/>
                </a:solidFill>
                <a:latin typeface="+mj-lt"/>
              </a:rPr>
              <a:t>32 bit</a:t>
            </a:r>
            <a:r>
              <a:rPr lang="en-US" sz="1000" dirty="0">
                <a:solidFill>
                  <a:schemeClr val="tx1"/>
                </a:solidFill>
                <a:latin typeface="+mj-lt"/>
              </a:rPr>
              <a:t> Process ID is a number used to identify an OSPF routing process on the router. Multiple OSPF processes can be started on the same router. This process ID is locally significant. Its range is </a:t>
            </a:r>
            <a:r>
              <a:rPr lang="en-US" sz="1000" b="1" i="1" dirty="0">
                <a:solidFill>
                  <a:schemeClr val="tx1"/>
                </a:solidFill>
                <a:latin typeface="+mj-lt"/>
              </a:rPr>
              <a:t>0 to 65535</a:t>
            </a:r>
            <a:r>
              <a:rPr lang="en-US" sz="1000" dirty="0">
                <a:solidFill>
                  <a:schemeClr val="tx1"/>
                </a:solidFill>
                <a:latin typeface="+mj-lt"/>
              </a:rPr>
              <a:t>.</a:t>
            </a:r>
            <a:endParaRPr lang="en-US" sz="1000" b="1" dirty="0">
              <a:solidFill>
                <a:srgbClr val="FF0000"/>
              </a:solidFill>
              <a:latin typeface="+mj-lt"/>
            </a:endParaRPr>
          </a:p>
          <a:p>
            <a:pPr algn="just">
              <a:lnSpc>
                <a:spcPct val="150000"/>
              </a:lnSpc>
            </a:pPr>
            <a:r>
              <a:rPr lang="en-US" sz="1000" b="1" dirty="0">
                <a:solidFill>
                  <a:srgbClr val="7030A0"/>
                </a:solidFill>
                <a:latin typeface="+mj-lt"/>
              </a:rPr>
              <a:t>Network ID: </a:t>
            </a:r>
            <a:r>
              <a:rPr lang="en-US" sz="1000" dirty="0">
                <a:solidFill>
                  <a:schemeClr val="tx1"/>
                </a:solidFill>
                <a:latin typeface="+mj-lt"/>
              </a:rPr>
              <a:t>Advertising network’s IP address.</a:t>
            </a:r>
          </a:p>
          <a:p>
            <a:pPr algn="just">
              <a:lnSpc>
                <a:spcPct val="150000"/>
              </a:lnSpc>
            </a:pPr>
            <a:r>
              <a:rPr lang="en-US" sz="1000" b="1" dirty="0">
                <a:solidFill>
                  <a:schemeClr val="accent2">
                    <a:lumMod val="50000"/>
                  </a:schemeClr>
                </a:solidFill>
                <a:latin typeface="+mj-lt"/>
              </a:rPr>
              <a:t>Wildcard Mask: </a:t>
            </a:r>
            <a:r>
              <a:rPr lang="en-US" sz="1000" dirty="0">
                <a:solidFill>
                  <a:schemeClr val="tx1"/>
                </a:solidFill>
                <a:latin typeface="+mj-lt"/>
              </a:rPr>
              <a:t>Tell the IOS which portion of the bits to match or ignore.</a:t>
            </a:r>
          </a:p>
          <a:p>
            <a:pPr marL="171450" indent="-171450" algn="just">
              <a:lnSpc>
                <a:spcPct val="150000"/>
              </a:lnSpc>
              <a:buFont typeface="Arial" panose="020B0604020202020204" pitchFamily="34" charset="0"/>
              <a:buChar char="•"/>
            </a:pPr>
            <a:r>
              <a:rPr lang="en-US" sz="1000" b="1" dirty="0">
                <a:solidFill>
                  <a:schemeClr val="tx1"/>
                </a:solidFill>
                <a:latin typeface="+mj-lt"/>
              </a:rPr>
              <a:t>Decimal 0 (Min): </a:t>
            </a:r>
            <a:r>
              <a:rPr lang="en-US" sz="1000" dirty="0">
                <a:solidFill>
                  <a:schemeClr val="tx1"/>
                </a:solidFill>
                <a:latin typeface="+mj-lt"/>
              </a:rPr>
              <a:t>The router must </a:t>
            </a:r>
            <a:r>
              <a:rPr lang="en-US" sz="1000" b="1" i="1" dirty="0">
                <a:solidFill>
                  <a:schemeClr val="tx1"/>
                </a:solidFill>
                <a:latin typeface="+mj-lt"/>
              </a:rPr>
              <a:t>compare</a:t>
            </a:r>
            <a:r>
              <a:rPr lang="en-US" sz="1000" dirty="0">
                <a:solidFill>
                  <a:schemeClr val="tx1"/>
                </a:solidFill>
                <a:latin typeface="+mj-lt"/>
              </a:rPr>
              <a:t> this octet as normal .</a:t>
            </a:r>
          </a:p>
          <a:p>
            <a:pPr marL="171450" indent="-171450" algn="just">
              <a:lnSpc>
                <a:spcPct val="150000"/>
              </a:lnSpc>
              <a:buFont typeface="Arial" panose="020B0604020202020204" pitchFamily="34" charset="0"/>
              <a:buChar char="•"/>
            </a:pPr>
            <a:r>
              <a:rPr lang="en-US" sz="1000" b="1" dirty="0">
                <a:solidFill>
                  <a:schemeClr val="tx1"/>
                </a:solidFill>
                <a:latin typeface="+mj-lt"/>
              </a:rPr>
              <a:t>Decimal 255 (Max): </a:t>
            </a:r>
            <a:r>
              <a:rPr lang="en-US" sz="1000" dirty="0">
                <a:solidFill>
                  <a:schemeClr val="tx1"/>
                </a:solidFill>
                <a:latin typeface="+mj-lt"/>
              </a:rPr>
              <a:t>The router </a:t>
            </a:r>
            <a:r>
              <a:rPr lang="en-US" sz="1000" b="1" i="1" dirty="0">
                <a:solidFill>
                  <a:schemeClr val="tx1"/>
                </a:solidFill>
                <a:latin typeface="+mj-lt"/>
              </a:rPr>
              <a:t>ignores</a:t>
            </a:r>
            <a:r>
              <a:rPr lang="en-US" sz="1000" dirty="0">
                <a:solidFill>
                  <a:schemeClr val="tx1"/>
                </a:solidFill>
                <a:latin typeface="+mj-lt"/>
              </a:rPr>
              <a:t> this octet, considering it to already match.</a:t>
            </a:r>
          </a:p>
          <a:p>
            <a:pPr algn="just">
              <a:lnSpc>
                <a:spcPct val="150000"/>
              </a:lnSpc>
            </a:pPr>
            <a:r>
              <a:rPr lang="en-US" sz="1000" b="1" dirty="0">
                <a:solidFill>
                  <a:srgbClr val="FFC000"/>
                </a:solidFill>
                <a:latin typeface="+mj-lt"/>
              </a:rPr>
              <a:t>Area ID: </a:t>
            </a:r>
            <a:r>
              <a:rPr lang="en-US" sz="1000" dirty="0">
                <a:solidFill>
                  <a:schemeClr val="tx1"/>
                </a:solidFill>
                <a:latin typeface="+mj-lt"/>
              </a:rPr>
              <a:t>OSPF area number in which this interface/network will exist.</a:t>
            </a:r>
            <a:endParaRPr lang="en-US" sz="1000" b="1" dirty="0">
              <a:solidFill>
                <a:srgbClr val="FFC000"/>
              </a:solidFill>
              <a:latin typeface="+mj-lt"/>
            </a:endParaRPr>
          </a:p>
        </p:txBody>
      </p:sp>
      <p:sp>
        <p:nvSpPr>
          <p:cNvPr id="18" name="Rectangle 17">
            <a:extLst>
              <a:ext uri="{FF2B5EF4-FFF2-40B4-BE49-F238E27FC236}">
                <a16:creationId xmlns:a16="http://schemas.microsoft.com/office/drawing/2014/main" id="{E199AFC0-0DB5-AB86-96AA-BA99E6E484D1}"/>
              </a:ext>
            </a:extLst>
          </p:cNvPr>
          <p:cNvSpPr/>
          <p:nvPr/>
        </p:nvSpPr>
        <p:spPr>
          <a:xfrm>
            <a:off x="690233" y="1901294"/>
            <a:ext cx="5058631" cy="6705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R1(config)# </a:t>
            </a:r>
            <a:r>
              <a:rPr lang="en-US" sz="1100" b="1" dirty="0">
                <a:solidFill>
                  <a:schemeClr val="accent4">
                    <a:lumMod val="50000"/>
                  </a:schemeClr>
                </a:solidFill>
              </a:rPr>
              <a:t>router </a:t>
            </a:r>
            <a:r>
              <a:rPr lang="en-US" sz="1100" b="1" dirty="0" err="1">
                <a:solidFill>
                  <a:schemeClr val="accent4">
                    <a:lumMod val="50000"/>
                  </a:schemeClr>
                </a:solidFill>
              </a:rPr>
              <a:t>ospf</a:t>
            </a:r>
            <a:r>
              <a:rPr lang="en-US" sz="1100" b="1" dirty="0">
                <a:solidFill>
                  <a:schemeClr val="accent4">
                    <a:lumMod val="50000"/>
                  </a:schemeClr>
                </a:solidFill>
              </a:rPr>
              <a:t> </a:t>
            </a:r>
            <a:r>
              <a:rPr lang="en-US" sz="1100" b="1" dirty="0">
                <a:solidFill>
                  <a:srgbClr val="FF0000"/>
                </a:solidFill>
              </a:rPr>
              <a:t>&lt;process ID&gt;</a:t>
            </a:r>
          </a:p>
          <a:p>
            <a:r>
              <a:rPr lang="en-US" sz="1100" b="1" dirty="0">
                <a:solidFill>
                  <a:schemeClr val="tx1"/>
                </a:solidFill>
              </a:rPr>
              <a:t>R1(config-router)# </a:t>
            </a:r>
            <a:r>
              <a:rPr lang="en-US" sz="1100" b="1" dirty="0">
                <a:solidFill>
                  <a:schemeClr val="accent4">
                    <a:lumMod val="50000"/>
                  </a:schemeClr>
                </a:solidFill>
              </a:rPr>
              <a:t>network</a:t>
            </a:r>
            <a:r>
              <a:rPr lang="en-US" sz="1100" b="1" dirty="0">
                <a:solidFill>
                  <a:schemeClr val="tx1"/>
                </a:solidFill>
              </a:rPr>
              <a:t> </a:t>
            </a:r>
            <a:r>
              <a:rPr lang="en-US" sz="1100" b="1" dirty="0">
                <a:solidFill>
                  <a:srgbClr val="7030A0"/>
                </a:solidFill>
              </a:rPr>
              <a:t>&lt;network ID&gt; </a:t>
            </a:r>
            <a:r>
              <a:rPr lang="en-US" sz="1100" b="1" dirty="0">
                <a:solidFill>
                  <a:schemeClr val="accent2">
                    <a:lumMod val="50000"/>
                  </a:schemeClr>
                </a:solidFill>
              </a:rPr>
              <a:t>&lt;wildcard mask&gt; </a:t>
            </a:r>
            <a:r>
              <a:rPr lang="en-US" sz="1100" b="1" dirty="0">
                <a:solidFill>
                  <a:schemeClr val="accent4">
                    <a:lumMod val="50000"/>
                  </a:schemeClr>
                </a:solidFill>
              </a:rPr>
              <a:t>area</a:t>
            </a:r>
            <a:r>
              <a:rPr lang="en-US" sz="1100" b="1" dirty="0">
                <a:solidFill>
                  <a:schemeClr val="tx1"/>
                </a:solidFill>
              </a:rPr>
              <a:t> </a:t>
            </a:r>
            <a:r>
              <a:rPr lang="en-US" sz="1100" b="1" dirty="0">
                <a:solidFill>
                  <a:srgbClr val="FFC000"/>
                </a:solidFill>
              </a:rPr>
              <a:t>&lt;area ID&gt;</a:t>
            </a:r>
          </a:p>
        </p:txBody>
      </p:sp>
      <p:pic>
        <p:nvPicPr>
          <p:cNvPr id="28" name="Picture 27">
            <a:extLst>
              <a:ext uri="{FF2B5EF4-FFF2-40B4-BE49-F238E27FC236}">
                <a16:creationId xmlns:a16="http://schemas.microsoft.com/office/drawing/2014/main" id="{9CA49610-FB0E-299A-E116-18BB817ACEC2}"/>
              </a:ext>
            </a:extLst>
          </p:cNvPr>
          <p:cNvPicPr>
            <a:picLocks noChangeAspect="1"/>
          </p:cNvPicPr>
          <p:nvPr/>
        </p:nvPicPr>
        <p:blipFill>
          <a:blip r:embed="rId2"/>
          <a:srcRect/>
          <a:stretch/>
        </p:blipFill>
        <p:spPr>
          <a:xfrm>
            <a:off x="864867" y="947706"/>
            <a:ext cx="4362453" cy="1103649"/>
          </a:xfrm>
          <a:prstGeom prst="rect">
            <a:avLst/>
          </a:prstGeom>
          <a:ln w="28575">
            <a:noFill/>
          </a:ln>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CDBF17C3-7B82-9F38-15F9-899006313ED1}"/>
              </a:ext>
            </a:extLst>
          </p:cNvPr>
          <p:cNvPicPr>
            <a:picLocks noChangeAspect="1"/>
          </p:cNvPicPr>
          <p:nvPr/>
        </p:nvPicPr>
        <p:blipFill>
          <a:blip r:embed="rId3"/>
          <a:srcRect/>
          <a:stretch/>
        </p:blipFill>
        <p:spPr>
          <a:xfrm>
            <a:off x="860945" y="2763933"/>
            <a:ext cx="4561944" cy="380161"/>
          </a:xfrm>
          <a:prstGeom prst="rect">
            <a:avLst/>
          </a:prstGeom>
          <a:ln w="28575">
            <a:solidFill>
              <a:schemeClr val="tx1"/>
            </a:solidFill>
          </a:ln>
          <a:effectLst/>
        </p:spPr>
      </p:pic>
      <p:pic>
        <p:nvPicPr>
          <p:cNvPr id="30" name="Picture 29">
            <a:extLst>
              <a:ext uri="{FF2B5EF4-FFF2-40B4-BE49-F238E27FC236}">
                <a16:creationId xmlns:a16="http://schemas.microsoft.com/office/drawing/2014/main" id="{35D5A13F-0DAA-FD6E-DFCE-A87EB43D21F8}"/>
              </a:ext>
            </a:extLst>
          </p:cNvPr>
          <p:cNvPicPr>
            <a:picLocks noChangeAspect="1"/>
          </p:cNvPicPr>
          <p:nvPr/>
        </p:nvPicPr>
        <p:blipFill>
          <a:blip r:embed="rId4"/>
          <a:srcRect/>
          <a:stretch/>
        </p:blipFill>
        <p:spPr>
          <a:xfrm>
            <a:off x="860944" y="3388772"/>
            <a:ext cx="4561943" cy="691204"/>
          </a:xfrm>
          <a:prstGeom prst="rect">
            <a:avLst/>
          </a:prstGeom>
          <a:ln w="28575">
            <a:solidFill>
              <a:schemeClr val="tx1"/>
            </a:solidFill>
          </a:ln>
          <a:effectLst/>
        </p:spPr>
      </p:pic>
      <p:sp>
        <p:nvSpPr>
          <p:cNvPr id="32" name="Rectangle 31">
            <a:extLst>
              <a:ext uri="{FF2B5EF4-FFF2-40B4-BE49-F238E27FC236}">
                <a16:creationId xmlns:a16="http://schemas.microsoft.com/office/drawing/2014/main" id="{5AE57B38-52F7-A2D2-DD57-FF7C10706A08}"/>
              </a:ext>
            </a:extLst>
          </p:cNvPr>
          <p:cNvSpPr/>
          <p:nvPr/>
        </p:nvSpPr>
        <p:spPr>
          <a:xfrm>
            <a:off x="860944" y="3764280"/>
            <a:ext cx="4530207" cy="2743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761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6F7-ACAF-78BC-1093-CECFD14F40C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Neighbor Table</a:t>
            </a:r>
          </a:p>
        </p:txBody>
      </p:sp>
      <p:sp>
        <p:nvSpPr>
          <p:cNvPr id="3" name="TextBox 2">
            <a:extLst>
              <a:ext uri="{FF2B5EF4-FFF2-40B4-BE49-F238E27FC236}">
                <a16:creationId xmlns:a16="http://schemas.microsoft.com/office/drawing/2014/main" id="{6FE294B5-E085-C621-12DC-E676D0AB7235}"/>
              </a:ext>
            </a:extLst>
          </p:cNvPr>
          <p:cNvSpPr txBox="1"/>
          <p:nvPr/>
        </p:nvSpPr>
        <p:spPr>
          <a:xfrm>
            <a:off x="747421" y="947707"/>
            <a:ext cx="7871793" cy="314894"/>
          </a:xfrm>
          <a:prstGeom prst="rect">
            <a:avLst/>
          </a:prstGeom>
          <a:noFill/>
        </p:spPr>
        <p:txBody>
          <a:bodyPr wrap="square" rtlCol="0">
            <a:spAutoFit/>
          </a:bodyPr>
          <a:lstStyle/>
          <a:p>
            <a:pPr>
              <a:lnSpc>
                <a:spcPct val="150000"/>
              </a:lnSpc>
            </a:pPr>
            <a:r>
              <a:rPr lang="en-US" sz="1100" b="1" dirty="0">
                <a:solidFill>
                  <a:srgbClr val="374151"/>
                </a:solidFill>
                <a:latin typeface="+mj-lt"/>
              </a:rPr>
              <a:t>	</a:t>
            </a:r>
          </a:p>
        </p:txBody>
      </p:sp>
      <p:pic>
        <p:nvPicPr>
          <p:cNvPr id="4" name="Picture 3">
            <a:extLst>
              <a:ext uri="{FF2B5EF4-FFF2-40B4-BE49-F238E27FC236}">
                <a16:creationId xmlns:a16="http://schemas.microsoft.com/office/drawing/2014/main" id="{EDAD9A67-CE6F-505E-25F7-B986C4E01EBE}"/>
              </a:ext>
            </a:extLst>
          </p:cNvPr>
          <p:cNvPicPr>
            <a:picLocks noChangeAspect="1"/>
          </p:cNvPicPr>
          <p:nvPr/>
        </p:nvPicPr>
        <p:blipFill>
          <a:blip r:embed="rId2"/>
          <a:srcRect/>
          <a:stretch/>
        </p:blipFill>
        <p:spPr>
          <a:xfrm>
            <a:off x="860945" y="3387434"/>
            <a:ext cx="4561944" cy="824800"/>
          </a:xfrm>
          <a:prstGeom prst="rect">
            <a:avLst/>
          </a:prstGeom>
          <a:ln w="28575">
            <a:solidFill>
              <a:schemeClr val="tx1"/>
            </a:solidFill>
          </a:ln>
          <a:effectLst/>
        </p:spPr>
      </p:pic>
      <p:sp>
        <p:nvSpPr>
          <p:cNvPr id="7" name="TextBox 6">
            <a:extLst>
              <a:ext uri="{FF2B5EF4-FFF2-40B4-BE49-F238E27FC236}">
                <a16:creationId xmlns:a16="http://schemas.microsoft.com/office/drawing/2014/main" id="{CE8503EB-7D07-0470-3644-492C3A807FB4}"/>
              </a:ext>
            </a:extLst>
          </p:cNvPr>
          <p:cNvSpPr txBox="1"/>
          <p:nvPr/>
        </p:nvSpPr>
        <p:spPr>
          <a:xfrm>
            <a:off x="2294330" y="4212234"/>
            <a:ext cx="1695174" cy="246221"/>
          </a:xfrm>
          <a:prstGeom prst="rect">
            <a:avLst/>
          </a:prstGeom>
          <a:noFill/>
        </p:spPr>
        <p:txBody>
          <a:bodyPr wrap="square" rtlCol="0">
            <a:spAutoFit/>
          </a:bodyPr>
          <a:lstStyle/>
          <a:p>
            <a:r>
              <a:rPr lang="en-US" sz="1000" b="1" dirty="0"/>
              <a:t>Table-1: Neighbor Table</a:t>
            </a:r>
          </a:p>
        </p:txBody>
      </p:sp>
      <p:sp>
        <p:nvSpPr>
          <p:cNvPr id="9" name="TextBox 8">
            <a:extLst>
              <a:ext uri="{FF2B5EF4-FFF2-40B4-BE49-F238E27FC236}">
                <a16:creationId xmlns:a16="http://schemas.microsoft.com/office/drawing/2014/main" id="{8BA647E9-F558-F79A-FF0F-B23B5F1E8B71}"/>
              </a:ext>
            </a:extLst>
          </p:cNvPr>
          <p:cNvSpPr txBox="1"/>
          <p:nvPr/>
        </p:nvSpPr>
        <p:spPr>
          <a:xfrm>
            <a:off x="5691675" y="883492"/>
            <a:ext cx="3041063" cy="3064622"/>
          </a:xfrm>
          <a:prstGeom prst="rect">
            <a:avLst/>
          </a:prstGeom>
          <a:noFill/>
        </p:spPr>
        <p:txBody>
          <a:bodyPr wrap="square" rtlCol="0">
            <a:spAutoFit/>
          </a:bodyPr>
          <a:lstStyle/>
          <a:p>
            <a:pPr algn="just">
              <a:lnSpc>
                <a:spcPct val="150000"/>
              </a:lnSpc>
            </a:pPr>
            <a:r>
              <a:rPr lang="en-US" sz="1000" b="1" dirty="0">
                <a:latin typeface="+mj-lt"/>
              </a:rPr>
              <a:t>Neighbor ID: </a:t>
            </a:r>
            <a:r>
              <a:rPr lang="en-US" sz="1000" dirty="0">
                <a:latin typeface="+mj-lt"/>
              </a:rPr>
              <a:t>The router ID of the neighbor.</a:t>
            </a:r>
          </a:p>
          <a:p>
            <a:pPr algn="just">
              <a:lnSpc>
                <a:spcPct val="150000"/>
              </a:lnSpc>
            </a:pPr>
            <a:r>
              <a:rPr lang="en-US" sz="1000" b="1" dirty="0" err="1">
                <a:latin typeface="+mj-lt"/>
              </a:rPr>
              <a:t>Pri</a:t>
            </a:r>
            <a:r>
              <a:rPr lang="en-US" sz="1000" b="1" dirty="0">
                <a:latin typeface="+mj-lt"/>
              </a:rPr>
              <a:t>: </a:t>
            </a:r>
            <a:r>
              <a:rPr lang="en-US" sz="1000" b="0" i="0" dirty="0">
                <a:solidFill>
                  <a:srgbClr val="374151"/>
                </a:solidFill>
                <a:effectLst/>
                <a:latin typeface="+mj-lt"/>
              </a:rPr>
              <a:t>The priority value is used in the OSPF neighbor election process. It determines the likelihood of a router becoming the Designated Router (DR) or Backup Designated Router (BDR) on a multi-access network segment.</a:t>
            </a:r>
          </a:p>
          <a:p>
            <a:pPr algn="just">
              <a:lnSpc>
                <a:spcPct val="150000"/>
              </a:lnSpc>
            </a:pPr>
            <a:r>
              <a:rPr lang="en-US" sz="1000" b="1" dirty="0">
                <a:solidFill>
                  <a:srgbClr val="374151"/>
                </a:solidFill>
                <a:latin typeface="+mj-lt"/>
              </a:rPr>
              <a:t>State: </a:t>
            </a:r>
            <a:r>
              <a:rPr lang="en-US" sz="1000" dirty="0">
                <a:solidFill>
                  <a:srgbClr val="374151"/>
                </a:solidFill>
                <a:latin typeface="+mj-lt"/>
              </a:rPr>
              <a:t>The current status of neighborship.</a:t>
            </a:r>
          </a:p>
          <a:p>
            <a:pPr algn="just">
              <a:lnSpc>
                <a:spcPct val="150000"/>
              </a:lnSpc>
            </a:pPr>
            <a:r>
              <a:rPr lang="en-US" sz="1000" b="1" dirty="0">
                <a:solidFill>
                  <a:srgbClr val="374151"/>
                </a:solidFill>
                <a:latin typeface="+mj-lt"/>
              </a:rPr>
              <a:t>Dead Time: </a:t>
            </a:r>
            <a:r>
              <a:rPr lang="en-US" sz="1000" b="0" i="0" dirty="0">
                <a:solidFill>
                  <a:srgbClr val="374151"/>
                </a:solidFill>
                <a:effectLst/>
                <a:latin typeface="+mj-lt"/>
              </a:rPr>
              <a:t>time interval within which OSPF routers expect to receive Hello packets from their neighbors, if not received it will go to down state.</a:t>
            </a:r>
          </a:p>
          <a:p>
            <a:pPr algn="just">
              <a:lnSpc>
                <a:spcPct val="150000"/>
              </a:lnSpc>
            </a:pPr>
            <a:r>
              <a:rPr lang="en-US" sz="1000" b="1" dirty="0">
                <a:solidFill>
                  <a:srgbClr val="374151"/>
                </a:solidFill>
                <a:latin typeface="+mj-lt"/>
              </a:rPr>
              <a:t>Address: </a:t>
            </a:r>
            <a:r>
              <a:rPr lang="en-US" sz="1000" dirty="0">
                <a:solidFill>
                  <a:srgbClr val="374151"/>
                </a:solidFill>
                <a:latin typeface="+mj-lt"/>
              </a:rPr>
              <a:t>IP address of the neighbor.</a:t>
            </a:r>
          </a:p>
          <a:p>
            <a:pPr algn="just">
              <a:lnSpc>
                <a:spcPct val="150000"/>
              </a:lnSpc>
            </a:pPr>
            <a:r>
              <a:rPr lang="en-US" sz="1000" b="1" dirty="0">
                <a:solidFill>
                  <a:srgbClr val="374151"/>
                </a:solidFill>
                <a:latin typeface="+mj-lt"/>
              </a:rPr>
              <a:t>Interface: </a:t>
            </a:r>
            <a:r>
              <a:rPr lang="en-US" sz="1000" b="0" i="0" dirty="0">
                <a:solidFill>
                  <a:srgbClr val="374151"/>
                </a:solidFill>
                <a:effectLst/>
                <a:latin typeface="+mj-lt"/>
              </a:rPr>
              <a:t>the specific interface through which the OSPF neighbor is reachable.</a:t>
            </a:r>
            <a:endParaRPr lang="en-US" sz="1000" b="1" dirty="0">
              <a:latin typeface="+mj-lt"/>
            </a:endParaRPr>
          </a:p>
        </p:txBody>
      </p:sp>
      <p:pic>
        <p:nvPicPr>
          <p:cNvPr id="10" name="Picture 9">
            <a:extLst>
              <a:ext uri="{FF2B5EF4-FFF2-40B4-BE49-F238E27FC236}">
                <a16:creationId xmlns:a16="http://schemas.microsoft.com/office/drawing/2014/main" id="{C123A6A2-133A-4ED5-79C1-09D701049905}"/>
              </a:ext>
            </a:extLst>
          </p:cNvPr>
          <p:cNvPicPr>
            <a:picLocks noChangeAspect="1"/>
          </p:cNvPicPr>
          <p:nvPr/>
        </p:nvPicPr>
        <p:blipFill>
          <a:blip r:embed="rId3"/>
          <a:srcRect/>
          <a:stretch/>
        </p:blipFill>
        <p:spPr>
          <a:xfrm>
            <a:off x="860945" y="957745"/>
            <a:ext cx="4561944" cy="2305572"/>
          </a:xfrm>
          <a:prstGeom prst="rect">
            <a:avLst/>
          </a:prstGeom>
          <a:ln w="28575">
            <a:solidFill>
              <a:schemeClr val="tx1"/>
            </a:solidFill>
          </a:ln>
          <a:effectLst/>
        </p:spPr>
      </p:pic>
      <p:sp>
        <p:nvSpPr>
          <p:cNvPr id="11" name="Oval 10">
            <a:extLst>
              <a:ext uri="{FF2B5EF4-FFF2-40B4-BE49-F238E27FC236}">
                <a16:creationId xmlns:a16="http://schemas.microsoft.com/office/drawing/2014/main" id="{B7630EBA-E5FB-D2FF-5FE8-6AFFB5C86022}"/>
              </a:ext>
            </a:extLst>
          </p:cNvPr>
          <p:cNvSpPr/>
          <p:nvPr/>
        </p:nvSpPr>
        <p:spPr>
          <a:xfrm>
            <a:off x="922785" y="1795244"/>
            <a:ext cx="629174" cy="58722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8021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6F7-ACAF-78BC-1093-CECFD14F40C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Database Table</a:t>
            </a:r>
          </a:p>
        </p:txBody>
      </p:sp>
      <p:sp>
        <p:nvSpPr>
          <p:cNvPr id="3" name="TextBox 2">
            <a:extLst>
              <a:ext uri="{FF2B5EF4-FFF2-40B4-BE49-F238E27FC236}">
                <a16:creationId xmlns:a16="http://schemas.microsoft.com/office/drawing/2014/main" id="{6FE294B5-E085-C621-12DC-E676D0AB7235}"/>
              </a:ext>
            </a:extLst>
          </p:cNvPr>
          <p:cNvSpPr txBox="1"/>
          <p:nvPr/>
        </p:nvSpPr>
        <p:spPr>
          <a:xfrm>
            <a:off x="747421" y="947707"/>
            <a:ext cx="7871793" cy="314894"/>
          </a:xfrm>
          <a:prstGeom prst="rect">
            <a:avLst/>
          </a:prstGeom>
          <a:noFill/>
        </p:spPr>
        <p:txBody>
          <a:bodyPr wrap="square" rtlCol="0">
            <a:spAutoFit/>
          </a:bodyPr>
          <a:lstStyle/>
          <a:p>
            <a:pPr>
              <a:lnSpc>
                <a:spcPct val="150000"/>
              </a:lnSpc>
            </a:pPr>
            <a:r>
              <a:rPr lang="en-US" sz="1100" b="1" dirty="0">
                <a:solidFill>
                  <a:srgbClr val="374151"/>
                </a:solidFill>
                <a:latin typeface="+mj-lt"/>
              </a:rPr>
              <a:t>	</a:t>
            </a:r>
          </a:p>
        </p:txBody>
      </p:sp>
      <p:sp>
        <p:nvSpPr>
          <p:cNvPr id="8" name="TextBox 7">
            <a:extLst>
              <a:ext uri="{FF2B5EF4-FFF2-40B4-BE49-F238E27FC236}">
                <a16:creationId xmlns:a16="http://schemas.microsoft.com/office/drawing/2014/main" id="{A8D4A312-3D59-D2DA-FF25-74144D0F6C04}"/>
              </a:ext>
            </a:extLst>
          </p:cNvPr>
          <p:cNvSpPr txBox="1"/>
          <p:nvPr/>
        </p:nvSpPr>
        <p:spPr>
          <a:xfrm>
            <a:off x="2430685" y="2411928"/>
            <a:ext cx="1646365" cy="246221"/>
          </a:xfrm>
          <a:prstGeom prst="rect">
            <a:avLst/>
          </a:prstGeom>
          <a:noFill/>
        </p:spPr>
        <p:txBody>
          <a:bodyPr wrap="square" rtlCol="0">
            <a:spAutoFit/>
          </a:bodyPr>
          <a:lstStyle/>
          <a:p>
            <a:r>
              <a:rPr lang="en-US" sz="1000" b="1" dirty="0"/>
              <a:t>Table-2: Database Table</a:t>
            </a:r>
          </a:p>
        </p:txBody>
      </p:sp>
      <p:sp>
        <p:nvSpPr>
          <p:cNvPr id="9" name="TextBox 8">
            <a:extLst>
              <a:ext uri="{FF2B5EF4-FFF2-40B4-BE49-F238E27FC236}">
                <a16:creationId xmlns:a16="http://schemas.microsoft.com/office/drawing/2014/main" id="{8BA647E9-F558-F79A-FF0F-B23B5F1E8B71}"/>
              </a:ext>
            </a:extLst>
          </p:cNvPr>
          <p:cNvSpPr txBox="1"/>
          <p:nvPr/>
        </p:nvSpPr>
        <p:spPr>
          <a:xfrm>
            <a:off x="5887077" y="889483"/>
            <a:ext cx="2849583" cy="3757119"/>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000" b="1" dirty="0">
                <a:solidFill>
                  <a:srgbClr val="374151"/>
                </a:solidFill>
                <a:latin typeface="+mj-lt"/>
              </a:rPr>
              <a:t>OSPF Database Table is called LSDB.</a:t>
            </a:r>
          </a:p>
          <a:p>
            <a:pPr marL="171450" indent="-171450" algn="just">
              <a:lnSpc>
                <a:spcPct val="150000"/>
              </a:lnSpc>
              <a:buFont typeface="Arial" panose="020B0604020202020204" pitchFamily="34" charset="0"/>
              <a:buChar char="•"/>
            </a:pPr>
            <a:r>
              <a:rPr lang="en-US" sz="1000" b="1" dirty="0">
                <a:solidFill>
                  <a:srgbClr val="374151"/>
                </a:solidFill>
                <a:latin typeface="+mj-lt"/>
              </a:rPr>
              <a:t>Each Entry in LSDB is known as LSA.</a:t>
            </a:r>
          </a:p>
          <a:p>
            <a:pPr algn="just">
              <a:lnSpc>
                <a:spcPct val="150000"/>
              </a:lnSpc>
            </a:pPr>
            <a:endParaRPr lang="en-US" sz="1000" b="1" dirty="0">
              <a:solidFill>
                <a:srgbClr val="374151"/>
              </a:solidFill>
              <a:latin typeface="+mj-lt"/>
            </a:endParaRPr>
          </a:p>
          <a:p>
            <a:pPr algn="just">
              <a:lnSpc>
                <a:spcPct val="150000"/>
              </a:lnSpc>
            </a:pPr>
            <a:r>
              <a:rPr lang="en-US" sz="1000" b="1" dirty="0">
                <a:solidFill>
                  <a:srgbClr val="374151"/>
                </a:solidFill>
                <a:latin typeface="+mj-lt"/>
              </a:rPr>
              <a:t>Seq#: </a:t>
            </a:r>
            <a:r>
              <a:rPr lang="en-US" sz="1000" b="0" i="0" dirty="0">
                <a:solidFill>
                  <a:srgbClr val="374151"/>
                </a:solidFill>
                <a:effectLst/>
                <a:latin typeface="+mj-lt"/>
              </a:rPr>
              <a:t>Each LSA has a sequence number associated with it, which helps routers track the most recent version of the LSA. If a router receives an LSA with a higher sequence number, it indicates a more recent update.</a:t>
            </a:r>
          </a:p>
          <a:p>
            <a:pPr algn="just">
              <a:lnSpc>
                <a:spcPct val="150000"/>
              </a:lnSpc>
            </a:pPr>
            <a:r>
              <a:rPr lang="en-US" sz="1000" b="1" dirty="0">
                <a:solidFill>
                  <a:srgbClr val="374151"/>
                </a:solidFill>
                <a:latin typeface="+mj-lt"/>
              </a:rPr>
              <a:t>Checksum: </a:t>
            </a:r>
            <a:r>
              <a:rPr lang="en-US" sz="1000" dirty="0">
                <a:solidFill>
                  <a:srgbClr val="374151"/>
                </a:solidFill>
                <a:latin typeface="+mj-lt"/>
              </a:rPr>
              <a:t>A</a:t>
            </a:r>
            <a:r>
              <a:rPr lang="en-US" sz="1000" b="0" i="0" dirty="0">
                <a:solidFill>
                  <a:srgbClr val="374151"/>
                </a:solidFill>
                <a:effectLst/>
                <a:latin typeface="+mj-lt"/>
              </a:rPr>
              <a:t> checksum value calculated for the LSA's contents. Routers use this value to verify the integrity of the LSA during transmission.</a:t>
            </a:r>
          </a:p>
          <a:p>
            <a:pPr algn="just">
              <a:lnSpc>
                <a:spcPct val="150000"/>
              </a:lnSpc>
            </a:pPr>
            <a:r>
              <a:rPr lang="en-US" sz="1000" b="1" dirty="0">
                <a:solidFill>
                  <a:srgbClr val="374151"/>
                </a:solidFill>
                <a:latin typeface="+mj-lt"/>
              </a:rPr>
              <a:t>Link count: </a:t>
            </a:r>
            <a:r>
              <a:rPr lang="en-US" sz="1000" dirty="0">
                <a:solidFill>
                  <a:srgbClr val="374151"/>
                </a:solidFill>
                <a:latin typeface="+mj-lt"/>
              </a:rPr>
              <a:t>T</a:t>
            </a:r>
            <a:r>
              <a:rPr lang="en-US" sz="1000" b="0" i="0" dirty="0">
                <a:solidFill>
                  <a:srgbClr val="374151"/>
                </a:solidFill>
                <a:effectLst/>
                <a:latin typeface="+mj-lt"/>
              </a:rPr>
              <a:t>he number of individual links or entries within the LSA. The number of links can vary depending on the LS type.</a:t>
            </a:r>
            <a:endParaRPr lang="en-US" sz="1000" b="1" i="0" dirty="0">
              <a:solidFill>
                <a:srgbClr val="374151"/>
              </a:solidFill>
              <a:effectLst/>
              <a:latin typeface="+mj-lt"/>
            </a:endParaRPr>
          </a:p>
          <a:p>
            <a:pPr algn="just">
              <a:lnSpc>
                <a:spcPct val="150000"/>
              </a:lnSpc>
            </a:pPr>
            <a:endParaRPr lang="en-US" sz="1000" dirty="0">
              <a:latin typeface="+mj-lt"/>
            </a:endParaRPr>
          </a:p>
        </p:txBody>
      </p:sp>
      <p:pic>
        <p:nvPicPr>
          <p:cNvPr id="6" name="Picture 5">
            <a:extLst>
              <a:ext uri="{FF2B5EF4-FFF2-40B4-BE49-F238E27FC236}">
                <a16:creationId xmlns:a16="http://schemas.microsoft.com/office/drawing/2014/main" id="{43CEAE4D-9164-81E1-8F01-5053ED51DADA}"/>
              </a:ext>
            </a:extLst>
          </p:cNvPr>
          <p:cNvPicPr>
            <a:picLocks noChangeAspect="1"/>
          </p:cNvPicPr>
          <p:nvPr/>
        </p:nvPicPr>
        <p:blipFill>
          <a:blip r:embed="rId2"/>
          <a:srcRect/>
          <a:stretch/>
        </p:blipFill>
        <p:spPr>
          <a:xfrm>
            <a:off x="864867" y="954609"/>
            <a:ext cx="4837652" cy="1419044"/>
          </a:xfrm>
          <a:prstGeom prst="rect">
            <a:avLst/>
          </a:prstGeom>
          <a:ln w="28575">
            <a:solidFill>
              <a:schemeClr val="tx1"/>
            </a:solidFill>
          </a:ln>
          <a:effectLst/>
        </p:spPr>
      </p:pic>
      <p:sp>
        <p:nvSpPr>
          <p:cNvPr id="10" name="TextBox 9">
            <a:extLst>
              <a:ext uri="{FF2B5EF4-FFF2-40B4-BE49-F238E27FC236}">
                <a16:creationId xmlns:a16="http://schemas.microsoft.com/office/drawing/2014/main" id="{1B0CCFFC-5105-D2A2-0D20-6D5E7F5D4011}"/>
              </a:ext>
            </a:extLst>
          </p:cNvPr>
          <p:cNvSpPr txBox="1"/>
          <p:nvPr/>
        </p:nvSpPr>
        <p:spPr>
          <a:xfrm>
            <a:off x="797755" y="2751589"/>
            <a:ext cx="4837652" cy="1448795"/>
          </a:xfrm>
          <a:prstGeom prst="rect">
            <a:avLst/>
          </a:prstGeom>
          <a:noFill/>
        </p:spPr>
        <p:txBody>
          <a:bodyPr wrap="square" rtlCol="0">
            <a:spAutoFit/>
          </a:bodyPr>
          <a:lstStyle/>
          <a:p>
            <a:pPr algn="just">
              <a:lnSpc>
                <a:spcPct val="150000"/>
              </a:lnSpc>
            </a:pPr>
            <a:r>
              <a:rPr lang="en-US" sz="1000" b="1" dirty="0">
                <a:latin typeface="+mj-lt"/>
              </a:rPr>
              <a:t>Link ID: </a:t>
            </a:r>
            <a:r>
              <a:rPr lang="en-US" sz="1000" dirty="0">
                <a:solidFill>
                  <a:srgbClr val="333333"/>
                </a:solidFill>
                <a:latin typeface="+mj-lt"/>
              </a:rPr>
              <a:t>W</a:t>
            </a:r>
            <a:r>
              <a:rPr lang="en-US" sz="1000" b="0" i="0" dirty="0">
                <a:solidFill>
                  <a:srgbClr val="333333"/>
                </a:solidFill>
                <a:effectLst/>
                <a:latin typeface="+mj-lt"/>
              </a:rPr>
              <a:t>hat the Link State ID contains depends on the type of LSA</a:t>
            </a:r>
            <a:r>
              <a:rPr lang="en-US" sz="1000" b="1" i="0" dirty="0">
                <a:solidFill>
                  <a:srgbClr val="333333"/>
                </a:solidFill>
                <a:effectLst/>
                <a:latin typeface="+mj-lt"/>
              </a:rPr>
              <a:t>.</a:t>
            </a:r>
          </a:p>
          <a:p>
            <a:pPr algn="just">
              <a:lnSpc>
                <a:spcPct val="150000"/>
              </a:lnSpc>
            </a:pPr>
            <a:r>
              <a:rPr lang="en-US" sz="1000" b="1" dirty="0">
                <a:solidFill>
                  <a:srgbClr val="333333"/>
                </a:solidFill>
                <a:latin typeface="+mj-lt"/>
              </a:rPr>
              <a:t>ADV Router: </a:t>
            </a:r>
            <a:r>
              <a:rPr lang="en-US" sz="1000" b="0" i="0" dirty="0">
                <a:solidFill>
                  <a:srgbClr val="374151"/>
                </a:solidFill>
                <a:effectLst/>
                <a:latin typeface="+mj-lt"/>
              </a:rPr>
              <a:t>IP address of the OSPF router that originated or advertised the LSA.</a:t>
            </a:r>
          </a:p>
          <a:p>
            <a:pPr algn="just">
              <a:lnSpc>
                <a:spcPct val="150000"/>
              </a:lnSpc>
            </a:pPr>
            <a:r>
              <a:rPr lang="en-US" sz="1000" b="1" i="0" dirty="0">
                <a:solidFill>
                  <a:srgbClr val="374151"/>
                </a:solidFill>
                <a:effectLst/>
                <a:latin typeface="+mj-lt"/>
              </a:rPr>
              <a:t>Age: </a:t>
            </a:r>
            <a:r>
              <a:rPr lang="en-US" sz="1000" b="0" i="0" dirty="0">
                <a:solidFill>
                  <a:srgbClr val="374151"/>
                </a:solidFill>
                <a:effectLst/>
                <a:latin typeface="+mj-lt"/>
              </a:rPr>
              <a:t>indicates how long (in seconds) ago the LSA was originally generated by the advertising router. It helps routers determine the freshness of the routing information.</a:t>
            </a:r>
          </a:p>
          <a:p>
            <a:pPr algn="just">
              <a:lnSpc>
                <a:spcPct val="150000"/>
              </a:lnSpc>
            </a:pPr>
            <a:endParaRPr lang="en-US" sz="1000" b="0" i="0" dirty="0">
              <a:solidFill>
                <a:srgbClr val="374151"/>
              </a:solidFill>
              <a:effectLst/>
              <a:latin typeface="+mj-lt"/>
            </a:endParaRPr>
          </a:p>
        </p:txBody>
      </p:sp>
      <p:sp>
        <p:nvSpPr>
          <p:cNvPr id="4" name="Rectangle 3">
            <a:extLst>
              <a:ext uri="{FF2B5EF4-FFF2-40B4-BE49-F238E27FC236}">
                <a16:creationId xmlns:a16="http://schemas.microsoft.com/office/drawing/2014/main" id="{B3854286-F876-3426-929A-51AB0C77DD32}"/>
              </a:ext>
            </a:extLst>
          </p:cNvPr>
          <p:cNvSpPr/>
          <p:nvPr/>
        </p:nvSpPr>
        <p:spPr>
          <a:xfrm>
            <a:off x="2931699" y="1089687"/>
            <a:ext cx="880844" cy="117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Tree>
    <p:extLst>
      <p:ext uri="{BB962C8B-B14F-4D97-AF65-F5344CB8AC3E}">
        <p14:creationId xmlns:p14="http://schemas.microsoft.com/office/powerpoint/2010/main" val="1594133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6F7-ACAF-78BC-1093-CECFD14F40C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Route Table</a:t>
            </a:r>
          </a:p>
        </p:txBody>
      </p:sp>
      <p:sp>
        <p:nvSpPr>
          <p:cNvPr id="3" name="TextBox 2">
            <a:extLst>
              <a:ext uri="{FF2B5EF4-FFF2-40B4-BE49-F238E27FC236}">
                <a16:creationId xmlns:a16="http://schemas.microsoft.com/office/drawing/2014/main" id="{6FE294B5-E085-C621-12DC-E676D0AB7235}"/>
              </a:ext>
            </a:extLst>
          </p:cNvPr>
          <p:cNvSpPr txBox="1"/>
          <p:nvPr/>
        </p:nvSpPr>
        <p:spPr>
          <a:xfrm>
            <a:off x="747421" y="947707"/>
            <a:ext cx="7871793" cy="314894"/>
          </a:xfrm>
          <a:prstGeom prst="rect">
            <a:avLst/>
          </a:prstGeom>
          <a:noFill/>
        </p:spPr>
        <p:txBody>
          <a:bodyPr wrap="square" rtlCol="0">
            <a:spAutoFit/>
          </a:bodyPr>
          <a:lstStyle/>
          <a:p>
            <a:pPr>
              <a:lnSpc>
                <a:spcPct val="150000"/>
              </a:lnSpc>
            </a:pPr>
            <a:r>
              <a:rPr lang="en-US" sz="1100" b="1" dirty="0">
                <a:solidFill>
                  <a:srgbClr val="374151"/>
                </a:solidFill>
                <a:latin typeface="+mj-lt"/>
              </a:rPr>
              <a:t>	</a:t>
            </a:r>
          </a:p>
        </p:txBody>
      </p:sp>
      <p:sp>
        <p:nvSpPr>
          <p:cNvPr id="8" name="TextBox 7">
            <a:extLst>
              <a:ext uri="{FF2B5EF4-FFF2-40B4-BE49-F238E27FC236}">
                <a16:creationId xmlns:a16="http://schemas.microsoft.com/office/drawing/2014/main" id="{A8D4A312-3D59-D2DA-FF25-74144D0F6C04}"/>
              </a:ext>
            </a:extLst>
          </p:cNvPr>
          <p:cNvSpPr txBox="1"/>
          <p:nvPr/>
        </p:nvSpPr>
        <p:spPr>
          <a:xfrm>
            <a:off x="2564168" y="3769009"/>
            <a:ext cx="1450607" cy="246221"/>
          </a:xfrm>
          <a:prstGeom prst="rect">
            <a:avLst/>
          </a:prstGeom>
          <a:noFill/>
        </p:spPr>
        <p:txBody>
          <a:bodyPr wrap="square" rtlCol="0">
            <a:spAutoFit/>
          </a:bodyPr>
          <a:lstStyle/>
          <a:p>
            <a:r>
              <a:rPr lang="en-US" sz="1000" b="1" dirty="0"/>
              <a:t>Table-3: Route Table</a:t>
            </a:r>
          </a:p>
        </p:txBody>
      </p:sp>
      <p:sp>
        <p:nvSpPr>
          <p:cNvPr id="9" name="TextBox 8">
            <a:extLst>
              <a:ext uri="{FF2B5EF4-FFF2-40B4-BE49-F238E27FC236}">
                <a16:creationId xmlns:a16="http://schemas.microsoft.com/office/drawing/2014/main" id="{8BA647E9-F558-F79A-FF0F-B23B5F1E8B71}"/>
              </a:ext>
            </a:extLst>
          </p:cNvPr>
          <p:cNvSpPr txBox="1"/>
          <p:nvPr/>
        </p:nvSpPr>
        <p:spPr>
          <a:xfrm>
            <a:off x="5887077" y="889483"/>
            <a:ext cx="2849583" cy="214129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000" b="1" dirty="0">
                <a:solidFill>
                  <a:srgbClr val="374151"/>
                </a:solidFill>
                <a:latin typeface="+mj-lt"/>
              </a:rPr>
              <a:t>Destination Network IP address with its Subnet Mask (CIDR) value.</a:t>
            </a:r>
          </a:p>
          <a:p>
            <a:pPr marL="171450" indent="-171450" algn="just">
              <a:lnSpc>
                <a:spcPct val="150000"/>
              </a:lnSpc>
              <a:buFont typeface="Arial" panose="020B0604020202020204" pitchFamily="34" charset="0"/>
              <a:buChar char="•"/>
            </a:pPr>
            <a:r>
              <a:rPr lang="en-US" sz="1000" b="1" dirty="0">
                <a:solidFill>
                  <a:srgbClr val="374151"/>
                </a:solidFill>
                <a:latin typeface="+mj-lt"/>
              </a:rPr>
              <a:t>Administrative Distance and Cost (Metric) value (lowest).</a:t>
            </a:r>
          </a:p>
          <a:p>
            <a:pPr marL="171450" indent="-171450" algn="just">
              <a:lnSpc>
                <a:spcPct val="150000"/>
              </a:lnSpc>
              <a:buFont typeface="Arial" panose="020B0604020202020204" pitchFamily="34" charset="0"/>
              <a:buChar char="•"/>
            </a:pPr>
            <a:r>
              <a:rPr lang="en-US" sz="1000" b="1" dirty="0">
                <a:solidFill>
                  <a:srgbClr val="374151"/>
                </a:solidFill>
                <a:latin typeface="+mj-lt"/>
              </a:rPr>
              <a:t>Next Hop ID Address</a:t>
            </a:r>
          </a:p>
          <a:p>
            <a:pPr marL="171450" indent="-171450" algn="just">
              <a:lnSpc>
                <a:spcPct val="150000"/>
              </a:lnSpc>
              <a:buFont typeface="Arial" panose="020B0604020202020204" pitchFamily="34" charset="0"/>
              <a:buChar char="•"/>
            </a:pPr>
            <a:r>
              <a:rPr lang="en-US" sz="1000" b="1" dirty="0">
                <a:solidFill>
                  <a:srgbClr val="374151"/>
                </a:solidFill>
                <a:latin typeface="+mj-lt"/>
              </a:rPr>
              <a:t>Existing Route duration time.</a:t>
            </a:r>
          </a:p>
          <a:p>
            <a:pPr marL="171450" indent="-171450" algn="just">
              <a:lnSpc>
                <a:spcPct val="150000"/>
              </a:lnSpc>
              <a:buFont typeface="Arial" panose="020B0604020202020204" pitchFamily="34" charset="0"/>
              <a:buChar char="•"/>
            </a:pPr>
            <a:r>
              <a:rPr lang="en-US" sz="1000" b="1" dirty="0">
                <a:solidFill>
                  <a:srgbClr val="374151"/>
                </a:solidFill>
                <a:latin typeface="+mj-lt"/>
              </a:rPr>
              <a:t>Interface through which traffic should be sent to reach the destination network.</a:t>
            </a:r>
          </a:p>
          <a:p>
            <a:pPr marL="171450" indent="-171450" algn="just">
              <a:lnSpc>
                <a:spcPct val="150000"/>
              </a:lnSpc>
              <a:buFont typeface="Arial" panose="020B0604020202020204" pitchFamily="34" charset="0"/>
              <a:buChar char="•"/>
            </a:pPr>
            <a:endParaRPr lang="en-US" sz="1000" dirty="0">
              <a:latin typeface="+mj-lt"/>
            </a:endParaRPr>
          </a:p>
        </p:txBody>
      </p:sp>
      <p:pic>
        <p:nvPicPr>
          <p:cNvPr id="4" name="Picture 3">
            <a:extLst>
              <a:ext uri="{FF2B5EF4-FFF2-40B4-BE49-F238E27FC236}">
                <a16:creationId xmlns:a16="http://schemas.microsoft.com/office/drawing/2014/main" id="{A2C0DAD9-279F-E829-37D3-C098C1D545C4}"/>
              </a:ext>
            </a:extLst>
          </p:cNvPr>
          <p:cNvPicPr>
            <a:picLocks noChangeAspect="1"/>
          </p:cNvPicPr>
          <p:nvPr/>
        </p:nvPicPr>
        <p:blipFill>
          <a:blip r:embed="rId2"/>
          <a:srcRect/>
          <a:stretch/>
        </p:blipFill>
        <p:spPr>
          <a:xfrm>
            <a:off x="862899" y="954608"/>
            <a:ext cx="4837652" cy="2807500"/>
          </a:xfrm>
          <a:prstGeom prst="rect">
            <a:avLst/>
          </a:prstGeom>
          <a:ln w="28575">
            <a:solidFill>
              <a:schemeClr val="tx1"/>
            </a:solidFill>
          </a:ln>
          <a:effectLst/>
        </p:spPr>
      </p:pic>
      <p:sp>
        <p:nvSpPr>
          <p:cNvPr id="5" name="Rectangle 4">
            <a:extLst>
              <a:ext uri="{FF2B5EF4-FFF2-40B4-BE49-F238E27FC236}">
                <a16:creationId xmlns:a16="http://schemas.microsoft.com/office/drawing/2014/main" id="{2CCFA561-4C44-D811-809D-826FCFC5493D}"/>
              </a:ext>
            </a:extLst>
          </p:cNvPr>
          <p:cNvSpPr/>
          <p:nvPr/>
        </p:nvSpPr>
        <p:spPr>
          <a:xfrm>
            <a:off x="1174459" y="3387614"/>
            <a:ext cx="880844" cy="117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7" name="Rectangle 6">
            <a:extLst>
              <a:ext uri="{FF2B5EF4-FFF2-40B4-BE49-F238E27FC236}">
                <a16:creationId xmlns:a16="http://schemas.microsoft.com/office/drawing/2014/main" id="{890AA24D-A035-3308-080C-518D1B565806}"/>
              </a:ext>
            </a:extLst>
          </p:cNvPr>
          <p:cNvSpPr/>
          <p:nvPr/>
        </p:nvSpPr>
        <p:spPr>
          <a:xfrm>
            <a:off x="2088859" y="3388047"/>
            <a:ext cx="545756" cy="117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11" name="Rectangle 10">
            <a:extLst>
              <a:ext uri="{FF2B5EF4-FFF2-40B4-BE49-F238E27FC236}">
                <a16:creationId xmlns:a16="http://schemas.microsoft.com/office/drawing/2014/main" id="{F901B753-1144-7D52-7444-8DC046BB913E}"/>
              </a:ext>
            </a:extLst>
          </p:cNvPr>
          <p:cNvSpPr/>
          <p:nvPr/>
        </p:nvSpPr>
        <p:spPr>
          <a:xfrm>
            <a:off x="2927059" y="3388047"/>
            <a:ext cx="724826" cy="117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12" name="Rectangle 11">
            <a:extLst>
              <a:ext uri="{FF2B5EF4-FFF2-40B4-BE49-F238E27FC236}">
                <a16:creationId xmlns:a16="http://schemas.microsoft.com/office/drawing/2014/main" id="{63DA9955-D695-30BB-15C3-410A8C382491}"/>
              </a:ext>
            </a:extLst>
          </p:cNvPr>
          <p:cNvSpPr/>
          <p:nvPr/>
        </p:nvSpPr>
        <p:spPr>
          <a:xfrm>
            <a:off x="3706204" y="3387614"/>
            <a:ext cx="545756" cy="117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13" name="Rectangle 12">
            <a:extLst>
              <a:ext uri="{FF2B5EF4-FFF2-40B4-BE49-F238E27FC236}">
                <a16:creationId xmlns:a16="http://schemas.microsoft.com/office/drawing/2014/main" id="{BDE9A8CE-E97D-90BA-7A96-BC4EBCC09502}"/>
              </a:ext>
            </a:extLst>
          </p:cNvPr>
          <p:cNvSpPr/>
          <p:nvPr/>
        </p:nvSpPr>
        <p:spPr>
          <a:xfrm>
            <a:off x="4317490" y="3386895"/>
            <a:ext cx="688849" cy="117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Tree>
    <p:extLst>
      <p:ext uri="{BB962C8B-B14F-4D97-AF65-F5344CB8AC3E}">
        <p14:creationId xmlns:p14="http://schemas.microsoft.com/office/powerpoint/2010/main" val="3405457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6F7-ACAF-78BC-1093-CECFD14F40C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OSPF Route Table</a:t>
            </a:r>
          </a:p>
        </p:txBody>
      </p:sp>
      <p:sp>
        <p:nvSpPr>
          <p:cNvPr id="3" name="TextBox 2">
            <a:extLst>
              <a:ext uri="{FF2B5EF4-FFF2-40B4-BE49-F238E27FC236}">
                <a16:creationId xmlns:a16="http://schemas.microsoft.com/office/drawing/2014/main" id="{6FE294B5-E085-C621-12DC-E676D0AB7235}"/>
              </a:ext>
            </a:extLst>
          </p:cNvPr>
          <p:cNvSpPr txBox="1"/>
          <p:nvPr/>
        </p:nvSpPr>
        <p:spPr>
          <a:xfrm>
            <a:off x="747421" y="947707"/>
            <a:ext cx="7871793" cy="314894"/>
          </a:xfrm>
          <a:prstGeom prst="rect">
            <a:avLst/>
          </a:prstGeom>
          <a:noFill/>
        </p:spPr>
        <p:txBody>
          <a:bodyPr wrap="square" rtlCol="0">
            <a:spAutoFit/>
          </a:bodyPr>
          <a:lstStyle/>
          <a:p>
            <a:pPr>
              <a:lnSpc>
                <a:spcPct val="150000"/>
              </a:lnSpc>
            </a:pPr>
            <a:r>
              <a:rPr lang="en-US" sz="1100" b="1" dirty="0">
                <a:solidFill>
                  <a:srgbClr val="374151"/>
                </a:solidFill>
                <a:latin typeface="+mj-lt"/>
              </a:rPr>
              <a:t>	</a:t>
            </a:r>
          </a:p>
        </p:txBody>
      </p:sp>
      <p:sp>
        <p:nvSpPr>
          <p:cNvPr id="8" name="TextBox 7">
            <a:extLst>
              <a:ext uri="{FF2B5EF4-FFF2-40B4-BE49-F238E27FC236}">
                <a16:creationId xmlns:a16="http://schemas.microsoft.com/office/drawing/2014/main" id="{A8D4A312-3D59-D2DA-FF25-74144D0F6C04}"/>
              </a:ext>
            </a:extLst>
          </p:cNvPr>
          <p:cNvSpPr txBox="1"/>
          <p:nvPr/>
        </p:nvSpPr>
        <p:spPr>
          <a:xfrm>
            <a:off x="2373059" y="2208369"/>
            <a:ext cx="1817332" cy="246221"/>
          </a:xfrm>
          <a:prstGeom prst="rect">
            <a:avLst/>
          </a:prstGeom>
          <a:noFill/>
        </p:spPr>
        <p:txBody>
          <a:bodyPr wrap="square" rtlCol="0">
            <a:spAutoFit/>
          </a:bodyPr>
          <a:lstStyle/>
          <a:p>
            <a:r>
              <a:rPr lang="en-US" sz="1000" b="1" dirty="0"/>
              <a:t>Table-4: OSPF Route Table</a:t>
            </a:r>
          </a:p>
        </p:txBody>
      </p:sp>
      <p:sp>
        <p:nvSpPr>
          <p:cNvPr id="9" name="TextBox 8">
            <a:extLst>
              <a:ext uri="{FF2B5EF4-FFF2-40B4-BE49-F238E27FC236}">
                <a16:creationId xmlns:a16="http://schemas.microsoft.com/office/drawing/2014/main" id="{8BA647E9-F558-F79A-FF0F-B23B5F1E8B71}"/>
              </a:ext>
            </a:extLst>
          </p:cNvPr>
          <p:cNvSpPr txBox="1"/>
          <p:nvPr/>
        </p:nvSpPr>
        <p:spPr>
          <a:xfrm>
            <a:off x="5887077" y="889483"/>
            <a:ext cx="2849583" cy="2141292"/>
          </a:xfrm>
          <a:prstGeom prst="rect">
            <a:avLst/>
          </a:prstGeom>
          <a:noFill/>
        </p:spPr>
        <p:txBody>
          <a:bodyPr wrap="square" rtlCol="0">
            <a:spAutoFit/>
          </a:bodyPr>
          <a:lstStyle/>
          <a:p>
            <a:pPr algn="just">
              <a:lnSpc>
                <a:spcPct val="150000"/>
              </a:lnSpc>
            </a:pPr>
            <a:r>
              <a:rPr lang="en-US" sz="1000" dirty="0">
                <a:solidFill>
                  <a:srgbClr val="374151"/>
                </a:solidFill>
                <a:latin typeface="+mj-lt"/>
              </a:rPr>
              <a:t>In </a:t>
            </a:r>
            <a:r>
              <a:rPr lang="en-US" sz="1000" b="1" i="1" dirty="0">
                <a:solidFill>
                  <a:srgbClr val="374151"/>
                </a:solidFill>
                <a:latin typeface="+mj-lt"/>
              </a:rPr>
              <a:t>Route Table, </a:t>
            </a:r>
            <a:r>
              <a:rPr lang="en-US" sz="1000" dirty="0">
                <a:solidFill>
                  <a:srgbClr val="374151"/>
                </a:solidFill>
                <a:latin typeface="+mj-lt"/>
              </a:rPr>
              <a:t>we only get the best route to get to the destination network. But in </a:t>
            </a:r>
            <a:r>
              <a:rPr lang="en-US" sz="1000" b="1" i="1" dirty="0">
                <a:solidFill>
                  <a:srgbClr val="374151"/>
                </a:solidFill>
                <a:latin typeface="+mj-lt"/>
              </a:rPr>
              <a:t>OSPF Route Table, </a:t>
            </a:r>
            <a:r>
              <a:rPr lang="en-US" sz="1000" dirty="0">
                <a:solidFill>
                  <a:srgbClr val="374151"/>
                </a:solidFill>
                <a:latin typeface="+mj-lt"/>
              </a:rPr>
              <a:t>we get every possible route found to get to the destination network by OSPF routing protocol with their Destination IP Address (with CIDR value), Administrative Distance, Cost (Metric), Next Hop IP Address, Existing Route Duration Time and Source Interface IP Address.  </a:t>
            </a:r>
            <a:endParaRPr lang="en-US" sz="1000" dirty="0">
              <a:latin typeface="+mj-lt"/>
            </a:endParaRPr>
          </a:p>
        </p:txBody>
      </p:sp>
      <p:pic>
        <p:nvPicPr>
          <p:cNvPr id="18" name="Picture 17">
            <a:extLst>
              <a:ext uri="{FF2B5EF4-FFF2-40B4-BE49-F238E27FC236}">
                <a16:creationId xmlns:a16="http://schemas.microsoft.com/office/drawing/2014/main" id="{739D6769-2B81-9DF4-F8A5-9C6708E33BB5}"/>
              </a:ext>
            </a:extLst>
          </p:cNvPr>
          <p:cNvPicPr>
            <a:picLocks noChangeAspect="1"/>
          </p:cNvPicPr>
          <p:nvPr/>
        </p:nvPicPr>
        <p:blipFill>
          <a:blip r:embed="rId2"/>
          <a:srcRect/>
          <a:stretch/>
        </p:blipFill>
        <p:spPr>
          <a:xfrm>
            <a:off x="862899" y="950922"/>
            <a:ext cx="4837652" cy="1229911"/>
          </a:xfrm>
          <a:prstGeom prst="rect">
            <a:avLst/>
          </a:prstGeom>
          <a:ln w="28575">
            <a:solidFill>
              <a:schemeClr val="tx1"/>
            </a:solidFill>
          </a:ln>
          <a:effectLst/>
        </p:spPr>
      </p:pic>
      <p:sp>
        <p:nvSpPr>
          <p:cNvPr id="19" name="Rectangle 18">
            <a:extLst>
              <a:ext uri="{FF2B5EF4-FFF2-40B4-BE49-F238E27FC236}">
                <a16:creationId xmlns:a16="http://schemas.microsoft.com/office/drawing/2014/main" id="{9E892D32-96F7-0844-9772-080F75C516F2}"/>
              </a:ext>
            </a:extLst>
          </p:cNvPr>
          <p:cNvSpPr/>
          <p:nvPr/>
        </p:nvSpPr>
        <p:spPr>
          <a:xfrm>
            <a:off x="2044074" y="1279826"/>
            <a:ext cx="688849" cy="117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20" name="Rectangle 19">
            <a:extLst>
              <a:ext uri="{FF2B5EF4-FFF2-40B4-BE49-F238E27FC236}">
                <a16:creationId xmlns:a16="http://schemas.microsoft.com/office/drawing/2014/main" id="{9781E2CD-9B7D-543D-C6F2-ACC1A84B45F9}"/>
              </a:ext>
            </a:extLst>
          </p:cNvPr>
          <p:cNvSpPr/>
          <p:nvPr/>
        </p:nvSpPr>
        <p:spPr>
          <a:xfrm>
            <a:off x="2044074" y="1424606"/>
            <a:ext cx="688849" cy="117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21" name="Rectangle 20">
            <a:extLst>
              <a:ext uri="{FF2B5EF4-FFF2-40B4-BE49-F238E27FC236}">
                <a16:creationId xmlns:a16="http://schemas.microsoft.com/office/drawing/2014/main" id="{2B26917F-9C2F-14B2-EED2-E4F760AEE3FF}"/>
              </a:ext>
            </a:extLst>
          </p:cNvPr>
          <p:cNvSpPr/>
          <p:nvPr/>
        </p:nvSpPr>
        <p:spPr>
          <a:xfrm>
            <a:off x="2040264" y="1569386"/>
            <a:ext cx="688849" cy="117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Tree>
    <p:extLst>
      <p:ext uri="{BB962C8B-B14F-4D97-AF65-F5344CB8AC3E}">
        <p14:creationId xmlns:p14="http://schemas.microsoft.com/office/powerpoint/2010/main" val="691596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929DD-F79F-65C9-80A5-25F6CD7CCD08}"/>
              </a:ext>
            </a:extLst>
          </p:cNvPr>
          <p:cNvPicPr>
            <a:picLocks noChangeAspect="1"/>
          </p:cNvPicPr>
          <p:nvPr/>
        </p:nvPicPr>
        <p:blipFill>
          <a:blip r:embed="rId2"/>
          <a:srcRect/>
          <a:stretch/>
        </p:blipFill>
        <p:spPr>
          <a:xfrm>
            <a:off x="862899" y="948845"/>
            <a:ext cx="4837652" cy="3023533"/>
          </a:xfrm>
          <a:prstGeom prst="rect">
            <a:avLst/>
          </a:prstGeom>
          <a:ln w="28575">
            <a:solidFill>
              <a:schemeClr val="tx1"/>
            </a:solidFill>
          </a:ln>
          <a:effectLst/>
        </p:spPr>
      </p:pic>
      <p:sp>
        <p:nvSpPr>
          <p:cNvPr id="2" name="Title 1">
            <a:extLst>
              <a:ext uri="{FF2B5EF4-FFF2-40B4-BE49-F238E27FC236}">
                <a16:creationId xmlns:a16="http://schemas.microsoft.com/office/drawing/2014/main" id="{224E86F7-ACAF-78BC-1093-CECFD14F40C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Protocols Table</a:t>
            </a:r>
          </a:p>
        </p:txBody>
      </p:sp>
      <p:sp>
        <p:nvSpPr>
          <p:cNvPr id="3" name="TextBox 2">
            <a:extLst>
              <a:ext uri="{FF2B5EF4-FFF2-40B4-BE49-F238E27FC236}">
                <a16:creationId xmlns:a16="http://schemas.microsoft.com/office/drawing/2014/main" id="{6FE294B5-E085-C621-12DC-E676D0AB7235}"/>
              </a:ext>
            </a:extLst>
          </p:cNvPr>
          <p:cNvSpPr txBox="1"/>
          <p:nvPr/>
        </p:nvSpPr>
        <p:spPr>
          <a:xfrm>
            <a:off x="747421" y="947707"/>
            <a:ext cx="7871793" cy="314894"/>
          </a:xfrm>
          <a:prstGeom prst="rect">
            <a:avLst/>
          </a:prstGeom>
          <a:noFill/>
        </p:spPr>
        <p:txBody>
          <a:bodyPr wrap="square" rtlCol="0">
            <a:spAutoFit/>
          </a:bodyPr>
          <a:lstStyle/>
          <a:p>
            <a:pPr>
              <a:lnSpc>
                <a:spcPct val="150000"/>
              </a:lnSpc>
            </a:pPr>
            <a:r>
              <a:rPr lang="en-US" sz="1100" b="1" dirty="0">
                <a:solidFill>
                  <a:srgbClr val="374151"/>
                </a:solidFill>
                <a:latin typeface="+mj-lt"/>
              </a:rPr>
              <a:t>	</a:t>
            </a:r>
          </a:p>
        </p:txBody>
      </p:sp>
      <p:sp>
        <p:nvSpPr>
          <p:cNvPr id="9" name="TextBox 8">
            <a:extLst>
              <a:ext uri="{FF2B5EF4-FFF2-40B4-BE49-F238E27FC236}">
                <a16:creationId xmlns:a16="http://schemas.microsoft.com/office/drawing/2014/main" id="{8BA647E9-F558-F79A-FF0F-B23B5F1E8B71}"/>
              </a:ext>
            </a:extLst>
          </p:cNvPr>
          <p:cNvSpPr txBox="1"/>
          <p:nvPr/>
        </p:nvSpPr>
        <p:spPr>
          <a:xfrm>
            <a:off x="5887077" y="889483"/>
            <a:ext cx="2849583" cy="2141292"/>
          </a:xfrm>
          <a:prstGeom prst="rect">
            <a:avLst/>
          </a:prstGeom>
          <a:noFill/>
        </p:spPr>
        <p:txBody>
          <a:bodyPr wrap="square" rtlCol="0">
            <a:spAutoFit/>
          </a:bodyPr>
          <a:lstStyle/>
          <a:p>
            <a:pPr algn="just">
              <a:lnSpc>
                <a:spcPct val="150000"/>
              </a:lnSpc>
            </a:pPr>
            <a:r>
              <a:rPr lang="en-US" sz="1000" dirty="0">
                <a:solidFill>
                  <a:srgbClr val="374151"/>
                </a:solidFill>
                <a:latin typeface="+mj-lt"/>
              </a:rPr>
              <a:t>In </a:t>
            </a:r>
            <a:r>
              <a:rPr lang="en-US" sz="1000" b="1" i="1" dirty="0">
                <a:solidFill>
                  <a:srgbClr val="374151"/>
                </a:solidFill>
                <a:latin typeface="+mj-lt"/>
              </a:rPr>
              <a:t>Route Table, </a:t>
            </a:r>
            <a:r>
              <a:rPr lang="en-US" sz="1000" dirty="0">
                <a:solidFill>
                  <a:srgbClr val="374151"/>
                </a:solidFill>
                <a:latin typeface="+mj-lt"/>
              </a:rPr>
              <a:t>we only get the best route to get to the destination network. But in </a:t>
            </a:r>
            <a:r>
              <a:rPr lang="en-US" sz="1000" b="1" i="1" dirty="0">
                <a:solidFill>
                  <a:srgbClr val="374151"/>
                </a:solidFill>
                <a:latin typeface="+mj-lt"/>
              </a:rPr>
              <a:t>OSPF Route Table, </a:t>
            </a:r>
            <a:r>
              <a:rPr lang="en-US" sz="1000" dirty="0">
                <a:solidFill>
                  <a:srgbClr val="374151"/>
                </a:solidFill>
                <a:latin typeface="+mj-lt"/>
              </a:rPr>
              <a:t>we get every possible route found to get to the destination network by OSPF routing protocol with their Destination IP Address (with CIDR value), Administrative Distance, Cost (Metric), Next Hop IP Address, Existing Route Duration Time and Source Interface IP Address.  </a:t>
            </a:r>
            <a:endParaRPr lang="en-US" sz="1000" dirty="0">
              <a:latin typeface="+mj-lt"/>
            </a:endParaRPr>
          </a:p>
        </p:txBody>
      </p:sp>
      <p:cxnSp>
        <p:nvCxnSpPr>
          <p:cNvPr id="6" name="Straight Connector 5">
            <a:extLst>
              <a:ext uri="{FF2B5EF4-FFF2-40B4-BE49-F238E27FC236}">
                <a16:creationId xmlns:a16="http://schemas.microsoft.com/office/drawing/2014/main" id="{0E1BF696-74B8-7B69-4B71-CA0A628D7B12}"/>
              </a:ext>
            </a:extLst>
          </p:cNvPr>
          <p:cNvCxnSpPr/>
          <p:nvPr/>
        </p:nvCxnSpPr>
        <p:spPr>
          <a:xfrm>
            <a:off x="1021080" y="1847850"/>
            <a:ext cx="163068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 name="Straight Connector 6">
            <a:extLst>
              <a:ext uri="{FF2B5EF4-FFF2-40B4-BE49-F238E27FC236}">
                <a16:creationId xmlns:a16="http://schemas.microsoft.com/office/drawing/2014/main" id="{2F20F4CB-E592-9FA9-D39A-348B77E41B5B}"/>
              </a:ext>
            </a:extLst>
          </p:cNvPr>
          <p:cNvCxnSpPr>
            <a:cxnSpLocks/>
          </p:cNvCxnSpPr>
          <p:nvPr/>
        </p:nvCxnSpPr>
        <p:spPr>
          <a:xfrm>
            <a:off x="1021080" y="1992630"/>
            <a:ext cx="2644140" cy="0"/>
          </a:xfrm>
          <a:prstGeom prst="line">
            <a:avLst/>
          </a:prstGeom>
        </p:spPr>
        <p:style>
          <a:lnRef idx="2">
            <a:schemeClr val="accent6"/>
          </a:lnRef>
          <a:fillRef idx="0">
            <a:schemeClr val="accent6"/>
          </a:fillRef>
          <a:effectRef idx="1">
            <a:schemeClr val="accent6"/>
          </a:effectRef>
          <a:fontRef idx="minor">
            <a:schemeClr val="tx1"/>
          </a:fontRef>
        </p:style>
      </p:cxnSp>
      <p:sp>
        <p:nvSpPr>
          <p:cNvPr id="11" name="Right Brace 10">
            <a:extLst>
              <a:ext uri="{FF2B5EF4-FFF2-40B4-BE49-F238E27FC236}">
                <a16:creationId xmlns:a16="http://schemas.microsoft.com/office/drawing/2014/main" id="{4CD91EE8-AFF3-5DE7-8C27-B538B1635C48}"/>
              </a:ext>
            </a:extLst>
          </p:cNvPr>
          <p:cNvSpPr/>
          <p:nvPr/>
        </p:nvSpPr>
        <p:spPr>
          <a:xfrm>
            <a:off x="3318510" y="2274570"/>
            <a:ext cx="91440" cy="44809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E622ABB5-514A-9AD9-6D52-7DD451684F72}"/>
              </a:ext>
            </a:extLst>
          </p:cNvPr>
          <p:cNvSpPr/>
          <p:nvPr/>
        </p:nvSpPr>
        <p:spPr>
          <a:xfrm>
            <a:off x="4362450" y="2926080"/>
            <a:ext cx="125730" cy="82677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8A767CF-0F64-6E46-F629-DD7F50F67621}"/>
              </a:ext>
            </a:extLst>
          </p:cNvPr>
          <p:cNvCxnSpPr>
            <a:cxnSpLocks/>
          </p:cNvCxnSpPr>
          <p:nvPr/>
        </p:nvCxnSpPr>
        <p:spPr>
          <a:xfrm>
            <a:off x="2385060" y="1405890"/>
            <a:ext cx="556260" cy="0"/>
          </a:xfrm>
          <a:prstGeom prst="line">
            <a:avLst/>
          </a:prstGeom>
        </p:spPr>
        <p:style>
          <a:lnRef idx="2">
            <a:schemeClr val="accent6"/>
          </a:lnRef>
          <a:fillRef idx="0">
            <a:schemeClr val="accent6"/>
          </a:fillRef>
          <a:effectRef idx="1">
            <a:schemeClr val="accent6"/>
          </a:effectRef>
          <a:fontRef idx="minor">
            <a:schemeClr val="tx1"/>
          </a:fontRef>
        </p:style>
      </p:cxnSp>
      <p:sp>
        <p:nvSpPr>
          <p:cNvPr id="15" name="TextBox 14">
            <a:extLst>
              <a:ext uri="{FF2B5EF4-FFF2-40B4-BE49-F238E27FC236}">
                <a16:creationId xmlns:a16="http://schemas.microsoft.com/office/drawing/2014/main" id="{F544FD0D-1831-A71E-2E84-28087A5FBB26}"/>
              </a:ext>
            </a:extLst>
          </p:cNvPr>
          <p:cNvSpPr txBox="1"/>
          <p:nvPr/>
        </p:nvSpPr>
        <p:spPr>
          <a:xfrm>
            <a:off x="2373059" y="4019526"/>
            <a:ext cx="1817332" cy="246221"/>
          </a:xfrm>
          <a:prstGeom prst="rect">
            <a:avLst/>
          </a:prstGeom>
          <a:noFill/>
        </p:spPr>
        <p:txBody>
          <a:bodyPr wrap="square" rtlCol="0">
            <a:spAutoFit/>
          </a:bodyPr>
          <a:lstStyle/>
          <a:p>
            <a:r>
              <a:rPr lang="en-US" sz="1000" b="1" dirty="0"/>
              <a:t>Table-5: Protocols Table</a:t>
            </a:r>
          </a:p>
        </p:txBody>
      </p:sp>
    </p:spTree>
    <p:extLst>
      <p:ext uri="{BB962C8B-B14F-4D97-AF65-F5344CB8AC3E}">
        <p14:creationId xmlns:p14="http://schemas.microsoft.com/office/powerpoint/2010/main" val="307717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EFE399-9E41-9765-E8FE-9C4B950538A5}"/>
              </a:ext>
            </a:extLst>
          </p:cNvPr>
          <p:cNvSpPr/>
          <p:nvPr/>
        </p:nvSpPr>
        <p:spPr>
          <a:xfrm>
            <a:off x="945214" y="1161052"/>
            <a:ext cx="3802711" cy="246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IP Header     OSPF Packet Header     OSPF Data</a:t>
            </a:r>
          </a:p>
        </p:txBody>
      </p:sp>
      <p:cxnSp>
        <p:nvCxnSpPr>
          <p:cNvPr id="6" name="Straight Connector 5">
            <a:extLst>
              <a:ext uri="{FF2B5EF4-FFF2-40B4-BE49-F238E27FC236}">
                <a16:creationId xmlns:a16="http://schemas.microsoft.com/office/drawing/2014/main" id="{31CE2B98-8DDF-E731-7FC5-5FE132D1CF14}"/>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9F9F33C9-821D-EED3-3E28-AD19A2661697}"/>
              </a:ext>
            </a:extLst>
          </p:cNvPr>
          <p:cNvCxnSpPr>
            <a:cxnSpLocks/>
          </p:cNvCxnSpPr>
          <p:nvPr/>
        </p:nvCxnSpPr>
        <p:spPr>
          <a:xfrm>
            <a:off x="3635073" y="1161051"/>
            <a:ext cx="0" cy="246325"/>
          </a:xfrm>
          <a:prstGeom prst="line">
            <a:avLst/>
          </a:prstGeom>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70CF809D-1437-841F-C144-61C794714192}"/>
              </a:ext>
            </a:extLst>
          </p:cNvPr>
          <p:cNvSpPr/>
          <p:nvPr/>
        </p:nvSpPr>
        <p:spPr>
          <a:xfrm>
            <a:off x="783206" y="2109412"/>
            <a:ext cx="4126726" cy="248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11" name="Rectangle 10">
            <a:extLst>
              <a:ext uri="{FF2B5EF4-FFF2-40B4-BE49-F238E27FC236}">
                <a16:creationId xmlns:a16="http://schemas.microsoft.com/office/drawing/2014/main" id="{6FA854FE-105C-63F2-AC6F-2E2854EE3F32}"/>
              </a:ext>
            </a:extLst>
          </p:cNvPr>
          <p:cNvSpPr/>
          <p:nvPr/>
        </p:nvSpPr>
        <p:spPr>
          <a:xfrm>
            <a:off x="776581" y="2360535"/>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Version              Type                    Packet Length</a:t>
            </a:r>
          </a:p>
        </p:txBody>
      </p:sp>
      <p:cxnSp>
        <p:nvCxnSpPr>
          <p:cNvPr id="29" name="Straight Connector 28">
            <a:extLst>
              <a:ext uri="{FF2B5EF4-FFF2-40B4-BE49-F238E27FC236}">
                <a16:creationId xmlns:a16="http://schemas.microsoft.com/office/drawing/2014/main" id="{BD123C84-AA85-9048-8FBE-51231AA3927C}"/>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D6E17AE4-8578-8DE8-89E0-09E36BD8472C}"/>
              </a:ext>
            </a:extLst>
          </p:cNvPr>
          <p:cNvSpPr/>
          <p:nvPr/>
        </p:nvSpPr>
        <p:spPr>
          <a:xfrm>
            <a:off x="777904" y="2608347"/>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Router ID</a:t>
            </a:r>
          </a:p>
        </p:txBody>
      </p:sp>
      <p:sp>
        <p:nvSpPr>
          <p:cNvPr id="31" name="Rectangle 30">
            <a:extLst>
              <a:ext uri="{FF2B5EF4-FFF2-40B4-BE49-F238E27FC236}">
                <a16:creationId xmlns:a16="http://schemas.microsoft.com/office/drawing/2014/main" id="{F6BC266B-177A-8973-E08C-F549B9DB777A}"/>
              </a:ext>
            </a:extLst>
          </p:cNvPr>
          <p:cNvSpPr/>
          <p:nvPr/>
        </p:nvSpPr>
        <p:spPr>
          <a:xfrm>
            <a:off x="777906" y="2854836"/>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Area ID</a:t>
            </a:r>
          </a:p>
        </p:txBody>
      </p:sp>
      <p:sp>
        <p:nvSpPr>
          <p:cNvPr id="32" name="Rectangle 31">
            <a:extLst>
              <a:ext uri="{FF2B5EF4-FFF2-40B4-BE49-F238E27FC236}">
                <a16:creationId xmlns:a16="http://schemas.microsoft.com/office/drawing/2014/main" id="{3D588CA3-F4E5-2A62-3A14-206A154A439E}"/>
              </a:ext>
            </a:extLst>
          </p:cNvPr>
          <p:cNvSpPr/>
          <p:nvPr/>
        </p:nvSpPr>
        <p:spPr>
          <a:xfrm>
            <a:off x="777909" y="310133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Checksum                                 </a:t>
            </a:r>
            <a:r>
              <a:rPr lang="en-US" sz="1200" dirty="0" err="1">
                <a:solidFill>
                  <a:schemeClr val="tx1"/>
                </a:solidFill>
              </a:rPr>
              <a:t>AuType</a:t>
            </a:r>
            <a:endParaRPr lang="en-US" sz="1200" dirty="0">
              <a:solidFill>
                <a:schemeClr val="tx1"/>
              </a:solidFill>
            </a:endParaRPr>
          </a:p>
        </p:txBody>
      </p:sp>
      <p:sp>
        <p:nvSpPr>
          <p:cNvPr id="33" name="Rectangle 32">
            <a:extLst>
              <a:ext uri="{FF2B5EF4-FFF2-40B4-BE49-F238E27FC236}">
                <a16:creationId xmlns:a16="http://schemas.microsoft.com/office/drawing/2014/main" id="{E9939B56-2088-EE0B-2451-7FD7B2A0A0C8}"/>
              </a:ext>
            </a:extLst>
          </p:cNvPr>
          <p:cNvSpPr/>
          <p:nvPr/>
        </p:nvSpPr>
        <p:spPr>
          <a:xfrm>
            <a:off x="777909" y="335544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Authentication</a:t>
            </a:r>
          </a:p>
        </p:txBody>
      </p:sp>
      <p:sp>
        <p:nvSpPr>
          <p:cNvPr id="34" name="Rectangle 33">
            <a:extLst>
              <a:ext uri="{FF2B5EF4-FFF2-40B4-BE49-F238E27FC236}">
                <a16:creationId xmlns:a16="http://schemas.microsoft.com/office/drawing/2014/main" id="{1256D518-C032-A6B5-17DD-01F9173D9823}"/>
              </a:ext>
            </a:extLst>
          </p:cNvPr>
          <p:cNvSpPr/>
          <p:nvPr/>
        </p:nvSpPr>
        <p:spPr>
          <a:xfrm>
            <a:off x="777903" y="3601933"/>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Authentication</a:t>
            </a:r>
            <a:endParaRPr lang="en-US" sz="1200" dirty="0"/>
          </a:p>
        </p:txBody>
      </p:sp>
      <p:cxnSp>
        <p:nvCxnSpPr>
          <p:cNvPr id="38" name="Straight Connector 37">
            <a:extLst>
              <a:ext uri="{FF2B5EF4-FFF2-40B4-BE49-F238E27FC236}">
                <a16:creationId xmlns:a16="http://schemas.microsoft.com/office/drawing/2014/main" id="{CE90E78C-3D48-A03E-9A05-5959BDF9DDE0}"/>
              </a:ext>
            </a:extLst>
          </p:cNvPr>
          <p:cNvCxnSpPr>
            <a:cxnSpLocks/>
          </p:cNvCxnSpPr>
          <p:nvPr/>
        </p:nvCxnSpPr>
        <p:spPr>
          <a:xfrm>
            <a:off x="2817414" y="2362022"/>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03549608-96F3-AF40-97FD-897CDB46B274}"/>
              </a:ext>
            </a:extLst>
          </p:cNvPr>
          <p:cNvCxnSpPr>
            <a:cxnSpLocks/>
          </p:cNvCxnSpPr>
          <p:nvPr/>
        </p:nvCxnSpPr>
        <p:spPr>
          <a:xfrm>
            <a:off x="1830127" y="236716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6666A12-7B32-5F0A-B904-CD256D7DDED4}"/>
              </a:ext>
            </a:extLst>
          </p:cNvPr>
          <p:cNvCxnSpPr>
            <a:cxnSpLocks/>
          </p:cNvCxnSpPr>
          <p:nvPr/>
        </p:nvCxnSpPr>
        <p:spPr>
          <a:xfrm>
            <a:off x="2855844" y="3102572"/>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DD362D9-930B-B57B-2385-8DD4D8FEB0C2}"/>
              </a:ext>
            </a:extLst>
          </p:cNvPr>
          <p:cNvCxnSpPr>
            <a:cxnSpLocks/>
          </p:cNvCxnSpPr>
          <p:nvPr/>
        </p:nvCxnSpPr>
        <p:spPr>
          <a:xfrm flipH="1">
            <a:off x="776581" y="1407376"/>
            <a:ext cx="1163539" cy="94901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078F6F-69AB-34FE-EB5C-AEE0E0284FC5}"/>
              </a:ext>
            </a:extLst>
          </p:cNvPr>
          <p:cNvCxnSpPr>
            <a:cxnSpLocks/>
          </p:cNvCxnSpPr>
          <p:nvPr/>
        </p:nvCxnSpPr>
        <p:spPr>
          <a:xfrm>
            <a:off x="3635073" y="1418350"/>
            <a:ext cx="1281484" cy="944506"/>
          </a:xfrm>
          <a:prstGeom prst="line">
            <a:avLst/>
          </a:prstGeom>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909CE618-1CF2-E416-4599-F3AF6AFE666A}"/>
              </a:ext>
            </a:extLst>
          </p:cNvPr>
          <p:cNvSpPr txBox="1"/>
          <p:nvPr/>
        </p:nvSpPr>
        <p:spPr>
          <a:xfrm rot="16200000">
            <a:off x="4716961" y="2974448"/>
            <a:ext cx="764953" cy="276999"/>
          </a:xfrm>
          <a:prstGeom prst="rect">
            <a:avLst/>
          </a:prstGeom>
          <a:noFill/>
        </p:spPr>
        <p:txBody>
          <a:bodyPr wrap="none" rtlCol="0">
            <a:spAutoFit/>
          </a:bodyPr>
          <a:lstStyle/>
          <a:p>
            <a:r>
              <a:rPr lang="en-US" sz="1200" dirty="0"/>
              <a:t>24 bytes</a:t>
            </a:r>
          </a:p>
        </p:txBody>
      </p:sp>
      <p:cxnSp>
        <p:nvCxnSpPr>
          <p:cNvPr id="51" name="Straight Connector 50">
            <a:extLst>
              <a:ext uri="{FF2B5EF4-FFF2-40B4-BE49-F238E27FC236}">
                <a16:creationId xmlns:a16="http://schemas.microsoft.com/office/drawing/2014/main" id="{15888ABE-DA05-7512-8D2F-F5EC157E4868}"/>
              </a:ext>
            </a:extLst>
          </p:cNvPr>
          <p:cNvCxnSpPr>
            <a:cxnSpLocks/>
          </p:cNvCxnSpPr>
          <p:nvPr/>
        </p:nvCxnSpPr>
        <p:spPr>
          <a:xfrm flipH="1">
            <a:off x="4972218" y="2372447"/>
            <a:ext cx="254441"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6C92857-17AE-1AFA-E717-1159117783ED}"/>
              </a:ext>
            </a:extLst>
          </p:cNvPr>
          <p:cNvCxnSpPr>
            <a:cxnSpLocks/>
          </p:cNvCxnSpPr>
          <p:nvPr/>
        </p:nvCxnSpPr>
        <p:spPr>
          <a:xfrm flipH="1">
            <a:off x="4976193" y="3847407"/>
            <a:ext cx="254441" cy="0"/>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6D3693B-8130-F5CA-4FAA-0AD4FA134CAC}"/>
              </a:ext>
            </a:extLst>
          </p:cNvPr>
          <p:cNvCxnSpPr>
            <a:cxnSpLocks/>
            <a:endCxn id="50" idx="3"/>
          </p:cNvCxnSpPr>
          <p:nvPr/>
        </p:nvCxnSpPr>
        <p:spPr>
          <a:xfrm>
            <a:off x="5099437" y="2372447"/>
            <a:ext cx="1" cy="358024"/>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C242563-E8ED-AA65-B249-BF76BD91B932}"/>
              </a:ext>
            </a:extLst>
          </p:cNvPr>
          <p:cNvCxnSpPr>
            <a:cxnSpLocks/>
          </p:cNvCxnSpPr>
          <p:nvPr/>
        </p:nvCxnSpPr>
        <p:spPr>
          <a:xfrm>
            <a:off x="5099437" y="3472225"/>
            <a:ext cx="1" cy="358024"/>
          </a:xfrm>
          <a:prstGeom prst="line">
            <a:avLst/>
          </a:prstGeom>
        </p:spPr>
        <p:style>
          <a:lnRef idx="2">
            <a:schemeClr val="dk1"/>
          </a:lnRef>
          <a:fillRef idx="0">
            <a:schemeClr val="dk1"/>
          </a:fillRef>
          <a:effectRef idx="1">
            <a:schemeClr val="dk1"/>
          </a:effectRef>
          <a:fontRef idx="minor">
            <a:schemeClr val="tx1"/>
          </a:fontRef>
        </p:style>
      </p:cxnSp>
      <p:sp>
        <p:nvSpPr>
          <p:cNvPr id="83" name="TextBox 82">
            <a:extLst>
              <a:ext uri="{FF2B5EF4-FFF2-40B4-BE49-F238E27FC236}">
                <a16:creationId xmlns:a16="http://schemas.microsoft.com/office/drawing/2014/main" id="{F45B3D5D-5128-F972-1808-EE3801D8AE5B}"/>
              </a:ext>
            </a:extLst>
          </p:cNvPr>
          <p:cNvSpPr txBox="1"/>
          <p:nvPr/>
        </p:nvSpPr>
        <p:spPr>
          <a:xfrm>
            <a:off x="5416166" y="1023944"/>
            <a:ext cx="3081882" cy="3064622"/>
          </a:xfrm>
          <a:prstGeom prst="rect">
            <a:avLst/>
          </a:prstGeom>
          <a:noFill/>
        </p:spPr>
        <p:txBody>
          <a:bodyPr wrap="square" rtlCol="0">
            <a:spAutoFit/>
          </a:bodyPr>
          <a:lstStyle/>
          <a:p>
            <a:pPr algn="just">
              <a:lnSpc>
                <a:spcPct val="150000"/>
              </a:lnSpc>
            </a:pPr>
            <a:r>
              <a:rPr lang="en-US" sz="1000" b="1" dirty="0">
                <a:latin typeface="+mj-lt"/>
              </a:rPr>
              <a:t>Version: </a:t>
            </a:r>
            <a:r>
              <a:rPr lang="en-US" sz="1000" dirty="0">
                <a:latin typeface="+mj-lt"/>
              </a:rPr>
              <a:t>OSPFv2 for IPv4.</a:t>
            </a:r>
          </a:p>
          <a:p>
            <a:pPr algn="just">
              <a:lnSpc>
                <a:spcPct val="150000"/>
              </a:lnSpc>
            </a:pPr>
            <a:r>
              <a:rPr lang="en-US" sz="1000" b="1" dirty="0">
                <a:latin typeface="+mj-lt"/>
              </a:rPr>
              <a:t>Type: </a:t>
            </a:r>
            <a:r>
              <a:rPr lang="en-US" sz="1000" dirty="0">
                <a:latin typeface="+mj-lt"/>
              </a:rPr>
              <a:t>OSPF packet type from 1 to 5. Such as: Hello, DD, LSR, LSU, </a:t>
            </a:r>
            <a:r>
              <a:rPr lang="en-US" sz="1000" dirty="0" err="1">
                <a:latin typeface="+mj-lt"/>
              </a:rPr>
              <a:t>LSAck</a:t>
            </a:r>
            <a:r>
              <a:rPr lang="en-US" sz="1000" dirty="0">
                <a:latin typeface="+mj-lt"/>
              </a:rPr>
              <a:t>.</a:t>
            </a:r>
          </a:p>
          <a:p>
            <a:pPr algn="just">
              <a:lnSpc>
                <a:spcPct val="150000"/>
              </a:lnSpc>
            </a:pPr>
            <a:r>
              <a:rPr lang="en-US" sz="1000" b="1" dirty="0">
                <a:latin typeface="+mj-lt"/>
              </a:rPr>
              <a:t>Packet Length: </a:t>
            </a:r>
            <a:r>
              <a:rPr lang="en-US" sz="1000" dirty="0">
                <a:latin typeface="+mj-lt"/>
              </a:rPr>
              <a:t>Total length of the packet in bytes including header.</a:t>
            </a:r>
          </a:p>
          <a:p>
            <a:pPr algn="just">
              <a:lnSpc>
                <a:spcPct val="150000"/>
              </a:lnSpc>
            </a:pPr>
            <a:r>
              <a:rPr lang="en-US" sz="1000" b="1" dirty="0">
                <a:latin typeface="+mj-lt"/>
              </a:rPr>
              <a:t>Router ID: </a:t>
            </a:r>
            <a:r>
              <a:rPr lang="en-US" sz="1000" dirty="0">
                <a:latin typeface="+mj-lt"/>
              </a:rPr>
              <a:t>Advertising router ID.</a:t>
            </a:r>
          </a:p>
          <a:p>
            <a:pPr algn="just">
              <a:lnSpc>
                <a:spcPct val="150000"/>
              </a:lnSpc>
            </a:pPr>
            <a:r>
              <a:rPr lang="en-US" sz="1000" b="1" dirty="0">
                <a:latin typeface="+mj-lt"/>
              </a:rPr>
              <a:t>Area ID: </a:t>
            </a:r>
            <a:r>
              <a:rPr lang="en-US" sz="1000" dirty="0">
                <a:solidFill>
                  <a:srgbClr val="333333"/>
                </a:solidFill>
                <a:latin typeface="+mj-lt"/>
              </a:rPr>
              <a:t>T</a:t>
            </a:r>
            <a:r>
              <a:rPr lang="en-US" sz="1000" b="0" i="0" dirty="0">
                <a:solidFill>
                  <a:srgbClr val="333333"/>
                </a:solidFill>
                <a:effectLst/>
                <a:latin typeface="+mj-lt"/>
              </a:rPr>
              <a:t>o which the OSPF enabled interface belongs.</a:t>
            </a:r>
            <a:endParaRPr lang="en-US" sz="1000" dirty="0">
              <a:latin typeface="+mj-lt"/>
            </a:endParaRPr>
          </a:p>
          <a:p>
            <a:pPr algn="just">
              <a:lnSpc>
                <a:spcPct val="150000"/>
              </a:lnSpc>
            </a:pPr>
            <a:r>
              <a:rPr lang="en-US" sz="1000" b="1" dirty="0">
                <a:latin typeface="+mj-lt"/>
              </a:rPr>
              <a:t>Checksum: </a:t>
            </a:r>
            <a:r>
              <a:rPr lang="en-US" sz="1000" dirty="0">
                <a:latin typeface="+mj-lt"/>
              </a:rPr>
              <a:t>To perform error checking.</a:t>
            </a:r>
          </a:p>
          <a:p>
            <a:pPr algn="just">
              <a:lnSpc>
                <a:spcPct val="150000"/>
              </a:lnSpc>
            </a:pPr>
            <a:r>
              <a:rPr lang="en-US" sz="1000" b="1" dirty="0" err="1">
                <a:latin typeface="+mj-lt"/>
              </a:rPr>
              <a:t>AuType</a:t>
            </a:r>
            <a:r>
              <a:rPr lang="en-US" sz="1000" b="1" dirty="0">
                <a:latin typeface="+mj-lt"/>
              </a:rPr>
              <a:t>: </a:t>
            </a:r>
            <a:r>
              <a:rPr lang="en-US" sz="1000" dirty="0">
                <a:latin typeface="+mj-lt"/>
              </a:rPr>
              <a:t>Authentication type ranging from 0 to 2 respectively </a:t>
            </a:r>
            <a:r>
              <a:rPr lang="en-US" sz="1000" b="0" i="0" dirty="0">
                <a:solidFill>
                  <a:srgbClr val="000000"/>
                </a:solidFill>
                <a:effectLst/>
                <a:latin typeface="+mj-lt"/>
              </a:rPr>
              <a:t>non-authentication, simple (plaintext) authentication, and MD5 authentication.</a:t>
            </a:r>
          </a:p>
          <a:p>
            <a:pPr algn="just">
              <a:lnSpc>
                <a:spcPct val="150000"/>
              </a:lnSpc>
            </a:pPr>
            <a:r>
              <a:rPr lang="en-US" sz="1000" b="1" dirty="0">
                <a:latin typeface="+mj-lt"/>
              </a:rPr>
              <a:t>Authentication: </a:t>
            </a:r>
            <a:r>
              <a:rPr lang="en-US" sz="1000" dirty="0">
                <a:latin typeface="+mj-lt"/>
              </a:rPr>
              <a:t>Data used for authentication.</a:t>
            </a:r>
            <a:endParaRPr lang="en-US" sz="1000" b="1" dirty="0">
              <a:latin typeface="+mj-lt"/>
            </a:endParaRPr>
          </a:p>
        </p:txBody>
      </p:sp>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Packet Header Format</a:t>
            </a:r>
          </a:p>
        </p:txBody>
      </p:sp>
    </p:spTree>
    <p:extLst>
      <p:ext uri="{BB962C8B-B14F-4D97-AF65-F5344CB8AC3E}">
        <p14:creationId xmlns:p14="http://schemas.microsoft.com/office/powerpoint/2010/main" val="3803862869"/>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6A1212-1D70-8BED-EF35-CE2F9E36996B}"/>
              </a:ext>
            </a:extLst>
          </p:cNvPr>
          <p:cNvPicPr>
            <a:picLocks noChangeAspect="1"/>
          </p:cNvPicPr>
          <p:nvPr/>
        </p:nvPicPr>
        <p:blipFill>
          <a:blip r:embed="rId3"/>
          <a:srcRect/>
          <a:stretch/>
        </p:blipFill>
        <p:spPr>
          <a:xfrm>
            <a:off x="859478" y="948844"/>
            <a:ext cx="5071198" cy="3600294"/>
          </a:xfrm>
          <a:prstGeom prst="rect">
            <a:avLst/>
          </a:prstGeom>
          <a:ln w="28575">
            <a:solidFill>
              <a:schemeClr val="tx1"/>
            </a:solidFill>
          </a:ln>
          <a:effectLst/>
        </p:spPr>
      </p:pic>
      <p:sp>
        <p:nvSpPr>
          <p:cNvPr id="2" name="Title 1">
            <a:extLst>
              <a:ext uri="{FF2B5EF4-FFF2-40B4-BE49-F238E27FC236}">
                <a16:creationId xmlns:a16="http://schemas.microsoft.com/office/drawing/2014/main" id="{224E86F7-ACAF-78BC-1093-CECFD14F40C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Interfaces</a:t>
            </a:r>
          </a:p>
        </p:txBody>
      </p:sp>
      <p:sp>
        <p:nvSpPr>
          <p:cNvPr id="3" name="TextBox 2">
            <a:extLst>
              <a:ext uri="{FF2B5EF4-FFF2-40B4-BE49-F238E27FC236}">
                <a16:creationId xmlns:a16="http://schemas.microsoft.com/office/drawing/2014/main" id="{6FE294B5-E085-C621-12DC-E676D0AB7235}"/>
              </a:ext>
            </a:extLst>
          </p:cNvPr>
          <p:cNvSpPr txBox="1"/>
          <p:nvPr/>
        </p:nvSpPr>
        <p:spPr>
          <a:xfrm>
            <a:off x="747421" y="947707"/>
            <a:ext cx="7871793" cy="314894"/>
          </a:xfrm>
          <a:prstGeom prst="rect">
            <a:avLst/>
          </a:prstGeom>
          <a:noFill/>
        </p:spPr>
        <p:txBody>
          <a:bodyPr wrap="square" rtlCol="0">
            <a:spAutoFit/>
          </a:bodyPr>
          <a:lstStyle/>
          <a:p>
            <a:pPr>
              <a:lnSpc>
                <a:spcPct val="150000"/>
              </a:lnSpc>
            </a:pPr>
            <a:r>
              <a:rPr lang="en-US" sz="1100" b="1" dirty="0">
                <a:solidFill>
                  <a:srgbClr val="374151"/>
                </a:solidFill>
                <a:latin typeface="+mj-lt"/>
              </a:rPr>
              <a:t>	</a:t>
            </a:r>
          </a:p>
        </p:txBody>
      </p:sp>
      <p:sp>
        <p:nvSpPr>
          <p:cNvPr id="9" name="TextBox 8">
            <a:extLst>
              <a:ext uri="{FF2B5EF4-FFF2-40B4-BE49-F238E27FC236}">
                <a16:creationId xmlns:a16="http://schemas.microsoft.com/office/drawing/2014/main" id="{8BA647E9-F558-F79A-FF0F-B23B5F1E8B71}"/>
              </a:ext>
            </a:extLst>
          </p:cNvPr>
          <p:cNvSpPr txBox="1"/>
          <p:nvPr/>
        </p:nvSpPr>
        <p:spPr>
          <a:xfrm>
            <a:off x="6168284" y="900948"/>
            <a:ext cx="2535707" cy="2141292"/>
          </a:xfrm>
          <a:prstGeom prst="rect">
            <a:avLst/>
          </a:prstGeom>
          <a:noFill/>
        </p:spPr>
        <p:txBody>
          <a:bodyPr wrap="square" rtlCol="0">
            <a:spAutoFit/>
          </a:bodyPr>
          <a:lstStyle/>
          <a:p>
            <a:pPr algn="just">
              <a:lnSpc>
                <a:spcPct val="150000"/>
              </a:lnSpc>
            </a:pPr>
            <a:r>
              <a:rPr lang="en-US" sz="1000" b="0" i="0" dirty="0">
                <a:solidFill>
                  <a:srgbClr val="374151"/>
                </a:solidFill>
                <a:effectLst/>
                <a:latin typeface="+mj-lt"/>
              </a:rPr>
              <a:t>This command provides details about OSPF-enabled interfaces, including their state, IP addresses, area assignments, hello time, dead time, waiting time, process ID and many more.</a:t>
            </a:r>
          </a:p>
          <a:p>
            <a:pPr algn="just">
              <a:lnSpc>
                <a:spcPct val="150000"/>
              </a:lnSpc>
            </a:pPr>
            <a:endParaRPr lang="en-US" sz="1000" dirty="0">
              <a:solidFill>
                <a:srgbClr val="374151"/>
              </a:solidFill>
              <a:latin typeface="+mj-lt"/>
            </a:endParaRPr>
          </a:p>
          <a:p>
            <a:pPr>
              <a:lnSpc>
                <a:spcPct val="150000"/>
              </a:lnSpc>
            </a:pPr>
            <a:r>
              <a:rPr lang="en-US" sz="1000" dirty="0">
                <a:solidFill>
                  <a:srgbClr val="374151"/>
                </a:solidFill>
                <a:latin typeface="+mj-lt"/>
              </a:rPr>
              <a:t>To see summary of OSPF interfaces apply this command-</a:t>
            </a:r>
          </a:p>
          <a:p>
            <a:pPr>
              <a:lnSpc>
                <a:spcPct val="150000"/>
              </a:lnSpc>
            </a:pPr>
            <a:r>
              <a:rPr lang="en-US" sz="1000" b="1" i="1" dirty="0">
                <a:solidFill>
                  <a:srgbClr val="374151"/>
                </a:solidFill>
                <a:latin typeface="+mj-lt"/>
              </a:rPr>
              <a:t>‘Router# show </a:t>
            </a:r>
            <a:r>
              <a:rPr lang="en-US" sz="1000" b="1" i="1" dirty="0" err="1">
                <a:solidFill>
                  <a:srgbClr val="374151"/>
                </a:solidFill>
                <a:latin typeface="+mj-lt"/>
              </a:rPr>
              <a:t>ip</a:t>
            </a:r>
            <a:r>
              <a:rPr lang="en-US" sz="1000" b="1" i="1" dirty="0">
                <a:solidFill>
                  <a:srgbClr val="374151"/>
                </a:solidFill>
                <a:latin typeface="+mj-lt"/>
              </a:rPr>
              <a:t> </a:t>
            </a:r>
            <a:r>
              <a:rPr lang="en-US" sz="1000" b="1" i="1" dirty="0" err="1">
                <a:solidFill>
                  <a:srgbClr val="374151"/>
                </a:solidFill>
                <a:latin typeface="+mj-lt"/>
              </a:rPr>
              <a:t>ospf</a:t>
            </a:r>
            <a:r>
              <a:rPr lang="en-US" sz="1000" b="1" i="1" dirty="0">
                <a:solidFill>
                  <a:srgbClr val="374151"/>
                </a:solidFill>
                <a:latin typeface="+mj-lt"/>
              </a:rPr>
              <a:t> interface brief’</a:t>
            </a:r>
            <a:endParaRPr lang="en-US" sz="1000" b="1" i="1" dirty="0">
              <a:latin typeface="+mj-lt"/>
            </a:endParaRPr>
          </a:p>
        </p:txBody>
      </p:sp>
      <p:cxnSp>
        <p:nvCxnSpPr>
          <p:cNvPr id="14" name="Straight Connector 13">
            <a:extLst>
              <a:ext uri="{FF2B5EF4-FFF2-40B4-BE49-F238E27FC236}">
                <a16:creationId xmlns:a16="http://schemas.microsoft.com/office/drawing/2014/main" id="{4FFA587D-77EB-BC6B-5FCF-EEC48B474B3B}"/>
              </a:ext>
            </a:extLst>
          </p:cNvPr>
          <p:cNvCxnSpPr/>
          <p:nvPr/>
        </p:nvCxnSpPr>
        <p:spPr>
          <a:xfrm>
            <a:off x="2223458" y="1341120"/>
            <a:ext cx="1129342"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B2C6EA3A-5F43-8632-0709-BBF32F596B57}"/>
              </a:ext>
            </a:extLst>
          </p:cNvPr>
          <p:cNvCxnSpPr/>
          <p:nvPr/>
        </p:nvCxnSpPr>
        <p:spPr>
          <a:xfrm>
            <a:off x="851858" y="1341120"/>
            <a:ext cx="1129342"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E2C1980E-4B9A-4186-C873-00BC6876ADBB}"/>
              </a:ext>
            </a:extLst>
          </p:cNvPr>
          <p:cNvCxnSpPr>
            <a:cxnSpLocks/>
          </p:cNvCxnSpPr>
          <p:nvPr/>
        </p:nvCxnSpPr>
        <p:spPr>
          <a:xfrm>
            <a:off x="2350458" y="1590040"/>
            <a:ext cx="951542"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65CD29B6-08FB-4AB2-EC96-EABBECA9C22F}"/>
              </a:ext>
            </a:extLst>
          </p:cNvPr>
          <p:cNvCxnSpPr>
            <a:cxnSpLocks/>
          </p:cNvCxnSpPr>
          <p:nvPr/>
        </p:nvCxnSpPr>
        <p:spPr>
          <a:xfrm>
            <a:off x="3330898" y="1463040"/>
            <a:ext cx="407982"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A559C935-6537-7633-2F9A-A8367C5F7C75}"/>
              </a:ext>
            </a:extLst>
          </p:cNvPr>
          <p:cNvCxnSpPr>
            <a:cxnSpLocks/>
          </p:cNvCxnSpPr>
          <p:nvPr/>
        </p:nvCxnSpPr>
        <p:spPr>
          <a:xfrm>
            <a:off x="983938" y="1590040"/>
            <a:ext cx="773742"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BDC2FA45-BC99-FE90-BBC6-C9AC2C6F08EE}"/>
              </a:ext>
            </a:extLst>
          </p:cNvPr>
          <p:cNvCxnSpPr>
            <a:cxnSpLocks/>
          </p:cNvCxnSpPr>
          <p:nvPr/>
        </p:nvCxnSpPr>
        <p:spPr>
          <a:xfrm>
            <a:off x="4224978" y="1590040"/>
            <a:ext cx="951542"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09A9DE08-A105-FE00-8C76-CE91E6FC0E2E}"/>
              </a:ext>
            </a:extLst>
          </p:cNvPr>
          <p:cNvCxnSpPr>
            <a:cxnSpLocks/>
          </p:cNvCxnSpPr>
          <p:nvPr/>
        </p:nvCxnSpPr>
        <p:spPr>
          <a:xfrm>
            <a:off x="5281618" y="1590040"/>
            <a:ext cx="519742"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A35F1DDC-8FB1-23EF-9ED8-690017AFC701}"/>
              </a:ext>
            </a:extLst>
          </p:cNvPr>
          <p:cNvCxnSpPr>
            <a:cxnSpLocks/>
          </p:cNvCxnSpPr>
          <p:nvPr/>
        </p:nvCxnSpPr>
        <p:spPr>
          <a:xfrm>
            <a:off x="2797498" y="1854200"/>
            <a:ext cx="555302"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E9E9D061-50D7-E4E3-D576-98E182D6C67F}"/>
              </a:ext>
            </a:extLst>
          </p:cNvPr>
          <p:cNvCxnSpPr>
            <a:cxnSpLocks/>
          </p:cNvCxnSpPr>
          <p:nvPr/>
        </p:nvCxnSpPr>
        <p:spPr>
          <a:xfrm>
            <a:off x="3462978" y="1854200"/>
            <a:ext cx="499422"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06B3962C-21F5-7AA6-765A-B7A8F566FCA4}"/>
              </a:ext>
            </a:extLst>
          </p:cNvPr>
          <p:cNvCxnSpPr>
            <a:cxnSpLocks/>
          </p:cNvCxnSpPr>
          <p:nvPr/>
        </p:nvCxnSpPr>
        <p:spPr>
          <a:xfrm>
            <a:off x="4047178" y="1854200"/>
            <a:ext cx="499422" cy="0"/>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421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6F7-ACAF-78BC-1093-CECFD14F40C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Cost Metric</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D4AF80-E0AE-0B38-76E8-39E34FBA64B6}"/>
                  </a:ext>
                </a:extLst>
              </p:cNvPr>
              <p:cNvSpPr txBox="1"/>
              <p:nvPr/>
            </p:nvSpPr>
            <p:spPr>
              <a:xfrm>
                <a:off x="747421" y="905762"/>
                <a:ext cx="7871793" cy="145398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latin typeface="+mj-lt"/>
                  </a:rPr>
                  <a:t>OSPF uses </a:t>
                </a:r>
                <a:r>
                  <a:rPr lang="en-US" sz="1000" b="1" i="1" dirty="0">
                    <a:latin typeface="+mj-lt"/>
                  </a:rPr>
                  <a:t>SPF</a:t>
                </a:r>
                <a:r>
                  <a:rPr lang="en-US" sz="1000" dirty="0">
                    <a:latin typeface="+mj-lt"/>
                  </a:rPr>
                  <a:t> (Shortest Path First) algorithm to calculate the best route.</a:t>
                </a:r>
              </a:p>
              <a:p>
                <a:pPr marL="171450" indent="-171450">
                  <a:lnSpc>
                    <a:spcPct val="150000"/>
                  </a:lnSpc>
                  <a:buFont typeface="Arial" panose="020B0604020202020204" pitchFamily="34" charset="0"/>
                  <a:buChar char="•"/>
                </a:pPr>
                <a:r>
                  <a:rPr lang="en-US" sz="1000" dirty="0">
                    <a:latin typeface="+mj-lt"/>
                  </a:rPr>
                  <a:t>The sum of the OSPF interface costs for all outgoing interfaces in the route.</a:t>
                </a:r>
              </a:p>
              <a:p>
                <a:pPr marL="171450" indent="-171450">
                  <a:lnSpc>
                    <a:spcPct val="150000"/>
                  </a:lnSpc>
                  <a:buFont typeface="Arial" panose="020B0604020202020204" pitchFamily="34" charset="0"/>
                  <a:buChar char="•"/>
                </a:pPr>
                <a:r>
                  <a:rPr lang="en-US" sz="1000" dirty="0">
                    <a:latin typeface="+mj-lt"/>
                  </a:rPr>
                  <a:t>Router then adds each route to its routing table.</a:t>
                </a:r>
              </a:p>
              <a:p>
                <a:pPr marL="171450" indent="-171450">
                  <a:lnSpc>
                    <a:spcPct val="150000"/>
                  </a:lnSpc>
                  <a:buFont typeface="Arial" panose="020B0604020202020204" pitchFamily="34" charset="0"/>
                  <a:buChar char="•"/>
                </a:pPr>
                <a:r>
                  <a:rPr lang="en-US" sz="1000" dirty="0">
                    <a:latin typeface="+mj-lt"/>
                  </a:rPr>
                  <a:t>The </a:t>
                </a:r>
                <a:r>
                  <a:rPr lang="en-US" sz="1000" b="1" i="1" dirty="0">
                    <a:latin typeface="+mj-lt"/>
                  </a:rPr>
                  <a:t>Formula </a:t>
                </a:r>
                <a:r>
                  <a:rPr lang="en-US" sz="1000" dirty="0">
                    <a:latin typeface="+mj-lt"/>
                  </a:rPr>
                  <a:t>used to calculate the OSPF cost is: </a:t>
                </a:r>
              </a:p>
              <a:p>
                <a:pPr marL="171450" indent="-171450">
                  <a:lnSpc>
                    <a:spcPct val="150000"/>
                  </a:lnSpc>
                  <a:buFont typeface="Arial" panose="020B0604020202020204" pitchFamily="34" charset="0"/>
                  <a:buChar char="•"/>
                </a:pPr>
                <a:r>
                  <a:rPr lang="en-US" sz="1000" dirty="0">
                    <a:latin typeface="+mj-lt"/>
                  </a:rPr>
                  <a:t>By default, </a:t>
                </a:r>
                <a:r>
                  <a:rPr lang="en-US" sz="1000" b="1" i="1" dirty="0">
                    <a:latin typeface="+mj-lt"/>
                  </a:rPr>
                  <a:t>Reference Bandwidth </a:t>
                </a:r>
                <a:r>
                  <a:rPr lang="en-US" sz="1000" dirty="0">
                    <a:latin typeface="+mj-lt"/>
                  </a:rPr>
                  <a:t>is </a:t>
                </a:r>
                <a14:m>
                  <m:oMath xmlns:m="http://schemas.openxmlformats.org/officeDocument/2006/math">
                    <m:sSup>
                      <m:sSupPr>
                        <m:ctrlPr>
                          <a:rPr lang="en-US" sz="1000" b="1" i="1" smtClean="0">
                            <a:latin typeface="Cambria Math" panose="02040503050406030204" pitchFamily="18" charset="0"/>
                          </a:rPr>
                        </m:ctrlPr>
                      </m:sSupPr>
                      <m:e>
                        <m:r>
                          <a:rPr lang="en-US" sz="1000" b="1" i="1" smtClean="0">
                            <a:latin typeface="Cambria Math" panose="02040503050406030204" pitchFamily="18" charset="0"/>
                          </a:rPr>
                          <m:t>𝟏𝟎</m:t>
                        </m:r>
                      </m:e>
                      <m:sup>
                        <m:r>
                          <a:rPr lang="en-US" sz="1000" b="1" i="1" smtClean="0">
                            <a:latin typeface="Cambria Math" panose="02040503050406030204" pitchFamily="18" charset="0"/>
                          </a:rPr>
                          <m:t>𝟖</m:t>
                        </m:r>
                      </m:sup>
                    </m:sSup>
                  </m:oMath>
                </a14:m>
                <a:r>
                  <a:rPr lang="en-US" sz="1000" b="1" i="1" dirty="0">
                    <a:latin typeface="+mj-lt"/>
                  </a:rPr>
                  <a:t> </a:t>
                </a:r>
                <a:r>
                  <a:rPr lang="en-US" sz="1000" dirty="0">
                    <a:latin typeface="+mj-lt"/>
                  </a:rPr>
                  <a:t>in </a:t>
                </a:r>
                <a:r>
                  <a:rPr lang="en-US" sz="1000" b="1" i="1" dirty="0">
                    <a:latin typeface="+mj-lt"/>
                  </a:rPr>
                  <a:t>bps </a:t>
                </a:r>
                <a:r>
                  <a:rPr lang="en-US" sz="1000" dirty="0">
                    <a:latin typeface="+mj-lt"/>
                  </a:rPr>
                  <a:t>(bit per second)</a:t>
                </a:r>
              </a:p>
              <a:p>
                <a:pPr marL="171450" indent="-171450">
                  <a:lnSpc>
                    <a:spcPct val="150000"/>
                  </a:lnSpc>
                  <a:buFont typeface="Arial" panose="020B0604020202020204" pitchFamily="34" charset="0"/>
                  <a:buChar char="•"/>
                </a:pPr>
                <a:r>
                  <a:rPr lang="en-US" sz="1000" dirty="0">
                    <a:latin typeface="+mj-lt"/>
                  </a:rPr>
                  <a:t>Default Cost Metric value is given below:</a:t>
                </a:r>
                <a:r>
                  <a:rPr lang="en-US" sz="1000" b="1" i="1" dirty="0">
                    <a:latin typeface="+mj-lt"/>
                  </a:rPr>
                  <a:t> </a:t>
                </a:r>
                <a:endParaRPr lang="en-US" sz="1000" dirty="0">
                  <a:latin typeface="+mj-lt"/>
                </a:endParaRPr>
              </a:p>
            </p:txBody>
          </p:sp>
        </mc:Choice>
        <mc:Fallback xmlns="">
          <p:sp>
            <p:nvSpPr>
              <p:cNvPr id="3" name="TextBox 2">
                <a:extLst>
                  <a:ext uri="{FF2B5EF4-FFF2-40B4-BE49-F238E27FC236}">
                    <a16:creationId xmlns:a16="http://schemas.microsoft.com/office/drawing/2014/main" id="{CFD4AF80-E0AE-0B38-76E8-39E34FBA64B6}"/>
                  </a:ext>
                </a:extLst>
              </p:cNvPr>
              <p:cNvSpPr txBox="1">
                <a:spLocks noRot="1" noChangeAspect="1" noMove="1" noResize="1" noEditPoints="1" noAdjustHandles="1" noChangeArrowheads="1" noChangeShapeType="1" noTextEdit="1"/>
              </p:cNvSpPr>
              <p:nvPr/>
            </p:nvSpPr>
            <p:spPr>
              <a:xfrm>
                <a:off x="747421" y="905762"/>
                <a:ext cx="7871793" cy="1453988"/>
              </a:xfrm>
              <a:prstGeom prst="rect">
                <a:avLst/>
              </a:prstGeom>
              <a:blipFill>
                <a:blip r:embed="rId3"/>
                <a:stretch>
                  <a:fillRect b="-8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F909DA-A30D-5C66-F75B-433D7B5620E3}"/>
                  </a:ext>
                </a:extLst>
              </p:cNvPr>
              <p:cNvSpPr txBox="1"/>
              <p:nvPr/>
            </p:nvSpPr>
            <p:spPr>
              <a:xfrm>
                <a:off x="5604801" y="1494651"/>
                <a:ext cx="2791778" cy="440057"/>
              </a:xfrm>
              <a:prstGeom prst="rect">
                <a:avLst/>
              </a:prstGeom>
              <a:noFill/>
              <a:ln w="28575">
                <a:solidFill>
                  <a:schemeClr val="tx1"/>
                </a:solidFill>
              </a:ln>
            </p:spPr>
            <p:txBody>
              <a:bodyPr wrap="square" lIns="0" tIns="0" rIns="0" bIns="0" rtlCol="0">
                <a:spAutoFit/>
              </a:bodyPr>
              <a:lstStyle/>
              <a:p>
                <a:r>
                  <a:rPr lang="en-US" sz="1800" b="1" dirty="0">
                    <a:solidFill>
                      <a:schemeClr val="accent4">
                        <a:lumMod val="50000"/>
                      </a:schemeClr>
                    </a:solidFill>
                    <a:latin typeface="+mj-lt"/>
                  </a:rPr>
                  <a:t> Cost </a:t>
                </a:r>
                <a14:m>
                  <m:oMath xmlns:m="http://schemas.openxmlformats.org/officeDocument/2006/math">
                    <m:r>
                      <a:rPr lang="en-US" sz="1800" b="1" i="1" smtClean="0">
                        <a:solidFill>
                          <a:schemeClr val="accent4">
                            <a:lumMod val="50000"/>
                          </a:schemeClr>
                        </a:solidFill>
                        <a:latin typeface="Cambria Math" panose="02040503050406030204" pitchFamily="18" charset="0"/>
                      </a:rPr>
                      <m:t>=</m:t>
                    </m:r>
                    <m:f>
                      <m:fPr>
                        <m:ctrlPr>
                          <a:rPr lang="en-US" sz="1800" b="1" i="1" smtClean="0">
                            <a:solidFill>
                              <a:schemeClr val="accent4">
                                <a:lumMod val="50000"/>
                              </a:schemeClr>
                            </a:solidFill>
                            <a:latin typeface="Cambria Math" panose="02040503050406030204" pitchFamily="18" charset="0"/>
                          </a:rPr>
                        </m:ctrlPr>
                      </m:fPr>
                      <m:num>
                        <m:r>
                          <a:rPr lang="en-US" sz="1800" b="1" i="1" smtClean="0">
                            <a:solidFill>
                              <a:schemeClr val="accent4">
                                <a:lumMod val="50000"/>
                              </a:schemeClr>
                            </a:solidFill>
                            <a:latin typeface="Cambria Math" panose="02040503050406030204" pitchFamily="18" charset="0"/>
                          </a:rPr>
                          <m:t>𝑹𝒆𝒇𝒆𝒓𝒆𝒏𝒄𝒆</m:t>
                        </m:r>
                        <m:r>
                          <a:rPr lang="en-US" sz="1800" b="1" i="1" smtClean="0">
                            <a:solidFill>
                              <a:schemeClr val="accent4">
                                <a:lumMod val="50000"/>
                              </a:schemeClr>
                            </a:solidFill>
                            <a:latin typeface="Cambria Math" panose="02040503050406030204" pitchFamily="18" charset="0"/>
                          </a:rPr>
                          <m:t> </m:t>
                        </m:r>
                        <m:r>
                          <a:rPr lang="en-US" sz="1800" b="1" i="1" smtClean="0">
                            <a:solidFill>
                              <a:schemeClr val="accent4">
                                <a:lumMod val="50000"/>
                              </a:schemeClr>
                            </a:solidFill>
                            <a:latin typeface="Cambria Math" panose="02040503050406030204" pitchFamily="18" charset="0"/>
                          </a:rPr>
                          <m:t>𝑩𝒂𝒏𝒅𝒘𝒊𝒅𝒕𝒉</m:t>
                        </m:r>
                      </m:num>
                      <m:den>
                        <m:r>
                          <a:rPr lang="en-US" sz="1800" b="1" i="1" smtClean="0">
                            <a:solidFill>
                              <a:schemeClr val="accent4">
                                <a:lumMod val="50000"/>
                              </a:schemeClr>
                            </a:solidFill>
                            <a:latin typeface="Cambria Math" panose="02040503050406030204" pitchFamily="18" charset="0"/>
                          </a:rPr>
                          <m:t>𝑰𝒏𝒕𝒆𝒓𝒇𝒂𝒄𝒆</m:t>
                        </m:r>
                        <m:r>
                          <a:rPr lang="en-US" sz="1800" b="1" i="1" smtClean="0">
                            <a:solidFill>
                              <a:schemeClr val="accent4">
                                <a:lumMod val="50000"/>
                              </a:schemeClr>
                            </a:solidFill>
                            <a:latin typeface="Cambria Math" panose="02040503050406030204" pitchFamily="18" charset="0"/>
                          </a:rPr>
                          <m:t> </m:t>
                        </m:r>
                        <m:r>
                          <a:rPr lang="en-US" sz="1800" b="1" i="1" smtClean="0">
                            <a:solidFill>
                              <a:schemeClr val="accent4">
                                <a:lumMod val="50000"/>
                              </a:schemeClr>
                            </a:solidFill>
                            <a:latin typeface="Cambria Math" panose="02040503050406030204" pitchFamily="18" charset="0"/>
                          </a:rPr>
                          <m:t>𝑩𝒂𝒏𝒅𝒘𝒊𝒅𝒕𝒉</m:t>
                        </m:r>
                      </m:den>
                    </m:f>
                  </m:oMath>
                </a14:m>
                <a:endParaRPr lang="en-US" sz="1800" b="1" dirty="0">
                  <a:solidFill>
                    <a:schemeClr val="accent4">
                      <a:lumMod val="50000"/>
                    </a:schemeClr>
                  </a:solidFill>
                  <a:latin typeface="+mj-lt"/>
                </a:endParaRPr>
              </a:p>
            </p:txBody>
          </p:sp>
        </mc:Choice>
        <mc:Fallback xmlns="">
          <p:sp>
            <p:nvSpPr>
              <p:cNvPr id="8" name="TextBox 7">
                <a:extLst>
                  <a:ext uri="{FF2B5EF4-FFF2-40B4-BE49-F238E27FC236}">
                    <a16:creationId xmlns:a16="http://schemas.microsoft.com/office/drawing/2014/main" id="{75F909DA-A30D-5C66-F75B-433D7B5620E3}"/>
                  </a:ext>
                </a:extLst>
              </p:cNvPr>
              <p:cNvSpPr txBox="1">
                <a:spLocks noRot="1" noChangeAspect="1" noMove="1" noResize="1" noEditPoints="1" noAdjustHandles="1" noChangeArrowheads="1" noChangeShapeType="1" noTextEdit="1"/>
              </p:cNvSpPr>
              <p:nvPr/>
            </p:nvSpPr>
            <p:spPr>
              <a:xfrm>
                <a:off x="5604801" y="1494651"/>
                <a:ext cx="2791778" cy="440057"/>
              </a:xfrm>
              <a:prstGeom prst="rect">
                <a:avLst/>
              </a:prstGeom>
              <a:blipFill>
                <a:blip r:embed="rId4"/>
                <a:stretch>
                  <a:fillRect l="-2376" b="-14286"/>
                </a:stretch>
              </a:blipFill>
              <a:ln w="28575">
                <a:solidFill>
                  <a:schemeClr val="tx1"/>
                </a:solidFill>
              </a:ln>
            </p:spPr>
            <p:txBody>
              <a:bodyPr/>
              <a:lstStyle/>
              <a:p>
                <a:r>
                  <a:rPr lang="en-US">
                    <a:noFill/>
                  </a:rPr>
                  <a:t> </a:t>
                </a:r>
              </a:p>
            </p:txBody>
          </p:sp>
        </mc:Fallback>
      </mc:AlternateContent>
      <p:graphicFrame>
        <p:nvGraphicFramePr>
          <p:cNvPr id="11" name="Table 11">
            <a:extLst>
              <a:ext uri="{FF2B5EF4-FFF2-40B4-BE49-F238E27FC236}">
                <a16:creationId xmlns:a16="http://schemas.microsoft.com/office/drawing/2014/main" id="{EFD9141A-1AD4-00C2-EAE0-B91D49F4C88E}"/>
              </a:ext>
            </a:extLst>
          </p:cNvPr>
          <p:cNvGraphicFramePr>
            <a:graphicFrameLocks noGrp="1"/>
          </p:cNvGraphicFramePr>
          <p:nvPr>
            <p:extLst>
              <p:ext uri="{D42A27DB-BD31-4B8C-83A1-F6EECF244321}">
                <p14:modId xmlns:p14="http://schemas.microsoft.com/office/powerpoint/2010/main" val="2241809643"/>
              </p:ext>
            </p:extLst>
          </p:nvPr>
        </p:nvGraphicFramePr>
        <p:xfrm>
          <a:off x="1149330" y="2490028"/>
          <a:ext cx="6501432" cy="2011680"/>
        </p:xfrm>
        <a:graphic>
          <a:graphicData uri="http://schemas.openxmlformats.org/drawingml/2006/table">
            <a:tbl>
              <a:tblPr firstRow="1" bandRow="1">
                <a:tableStyleId>{69012ECD-51FC-41F1-AA8D-1B2483CD663E}</a:tableStyleId>
              </a:tblPr>
              <a:tblGrid>
                <a:gridCol w="1625358">
                  <a:extLst>
                    <a:ext uri="{9D8B030D-6E8A-4147-A177-3AD203B41FA5}">
                      <a16:colId xmlns:a16="http://schemas.microsoft.com/office/drawing/2014/main" val="3647431973"/>
                    </a:ext>
                  </a:extLst>
                </a:gridCol>
                <a:gridCol w="1625358">
                  <a:extLst>
                    <a:ext uri="{9D8B030D-6E8A-4147-A177-3AD203B41FA5}">
                      <a16:colId xmlns:a16="http://schemas.microsoft.com/office/drawing/2014/main" val="1533385735"/>
                    </a:ext>
                  </a:extLst>
                </a:gridCol>
                <a:gridCol w="1625358">
                  <a:extLst>
                    <a:ext uri="{9D8B030D-6E8A-4147-A177-3AD203B41FA5}">
                      <a16:colId xmlns:a16="http://schemas.microsoft.com/office/drawing/2014/main" val="2865289164"/>
                    </a:ext>
                  </a:extLst>
                </a:gridCol>
                <a:gridCol w="1625358">
                  <a:extLst>
                    <a:ext uri="{9D8B030D-6E8A-4147-A177-3AD203B41FA5}">
                      <a16:colId xmlns:a16="http://schemas.microsoft.com/office/drawing/2014/main" val="3018260821"/>
                    </a:ext>
                  </a:extLst>
                </a:gridCol>
              </a:tblGrid>
              <a:tr h="164369">
                <a:tc>
                  <a:txBody>
                    <a:bodyPr/>
                    <a:lstStyle/>
                    <a:p>
                      <a:pPr algn="ctr"/>
                      <a:r>
                        <a:rPr lang="en-US" sz="1400" dirty="0">
                          <a:solidFill>
                            <a:schemeClr val="tx1"/>
                          </a:solidFill>
                        </a:rPr>
                        <a:t>Interface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1"/>
                          </a:solidFill>
                        </a:rPr>
                        <a:t>Interface Default Bandwidth (Kbps)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rPr>
                        <a:t>Formula (Kbps)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rPr>
                        <a:t>OSPF 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9131967"/>
                  </a:ext>
                </a:extLst>
              </a:tr>
              <a:tr h="164369">
                <a:tc>
                  <a:txBody>
                    <a:bodyPr/>
                    <a:lstStyle/>
                    <a:p>
                      <a:pPr algn="ctr"/>
                      <a:r>
                        <a:rPr lang="en-US" sz="1200" dirty="0"/>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1544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100,000/1544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374607"/>
                  </a:ext>
                </a:extLst>
              </a:tr>
              <a:tr h="164369">
                <a:tc>
                  <a:txBody>
                    <a:bodyPr/>
                    <a:lstStyle/>
                    <a:p>
                      <a:pPr algn="ctr"/>
                      <a:r>
                        <a:rPr lang="en-US" sz="1200" dirty="0"/>
                        <a:t>Ethernet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6316445"/>
                  </a:ext>
                </a:extLst>
              </a:tr>
              <a:tr h="164369">
                <a:tc>
                  <a:txBody>
                    <a:bodyPr/>
                    <a:lstStyle/>
                    <a:p>
                      <a:pPr algn="ctr"/>
                      <a:r>
                        <a:rPr lang="en-US" sz="1200" dirty="0"/>
                        <a:t>Fast Ethernet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100,000/100,000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758404"/>
                  </a:ext>
                </a:extLst>
              </a:tr>
              <a:tr h="164369">
                <a:tc>
                  <a:txBody>
                    <a:bodyPr/>
                    <a:lstStyle/>
                    <a:p>
                      <a:pPr algn="ctr"/>
                      <a:r>
                        <a:rPr lang="en-US" sz="1200" dirty="0"/>
                        <a:t>Gigabit Ethernet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100,000/1,000,000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2744257"/>
                  </a:ext>
                </a:extLst>
              </a:tr>
              <a:tr h="164369">
                <a:tc>
                  <a:txBody>
                    <a:bodyPr/>
                    <a:lstStyle/>
                    <a:p>
                      <a:pPr algn="ctr"/>
                      <a:r>
                        <a:rPr lang="en-US" sz="1200" dirty="0"/>
                        <a:t>10 Gigabit Ethernet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100,000/10,000,000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720576"/>
                  </a:ext>
                </a:extLst>
              </a:tr>
              <a:tr h="164369">
                <a:tc>
                  <a:txBody>
                    <a:bodyPr/>
                    <a:lstStyle/>
                    <a:p>
                      <a:pPr algn="ctr"/>
                      <a:r>
                        <a:rPr lang="en-US" sz="1200" dirty="0"/>
                        <a:t>100 Gigabit Ethernet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100,000/100,000,000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5928702"/>
                  </a:ext>
                </a:extLst>
              </a:tr>
            </a:tbl>
          </a:graphicData>
        </a:graphic>
      </p:graphicFrame>
    </p:spTree>
    <p:extLst>
      <p:ext uri="{BB962C8B-B14F-4D97-AF65-F5344CB8AC3E}">
        <p14:creationId xmlns:p14="http://schemas.microsoft.com/office/powerpoint/2010/main" val="1300188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7B6D-93FF-383E-F2ED-7D54DCD70518}"/>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Cost Metric</a:t>
            </a:r>
          </a:p>
        </p:txBody>
      </p:sp>
      <p:sp>
        <p:nvSpPr>
          <p:cNvPr id="3" name="TextBox 2">
            <a:extLst>
              <a:ext uri="{FF2B5EF4-FFF2-40B4-BE49-F238E27FC236}">
                <a16:creationId xmlns:a16="http://schemas.microsoft.com/office/drawing/2014/main" id="{DCC69621-0ABD-1222-5B46-5AAF71F81321}"/>
              </a:ext>
            </a:extLst>
          </p:cNvPr>
          <p:cNvSpPr txBox="1"/>
          <p:nvPr/>
        </p:nvSpPr>
        <p:spPr>
          <a:xfrm>
            <a:off x="747420" y="905762"/>
            <a:ext cx="4638312" cy="3757119"/>
          </a:xfrm>
          <a:prstGeom prst="rect">
            <a:avLst/>
          </a:prstGeom>
          <a:noFill/>
        </p:spPr>
        <p:txBody>
          <a:bodyPr wrap="square" rtlCol="0">
            <a:spAutoFit/>
          </a:bodyPr>
          <a:lstStyle/>
          <a:p>
            <a:pPr>
              <a:lnSpc>
                <a:spcPct val="150000"/>
              </a:lnSpc>
            </a:pPr>
            <a:r>
              <a:rPr lang="en-US" sz="1000" dirty="0">
                <a:latin typeface="+mj-lt"/>
              </a:rPr>
              <a:t>There are </a:t>
            </a:r>
            <a:r>
              <a:rPr lang="en-US" sz="1000" b="1" i="1" dirty="0">
                <a:latin typeface="+mj-lt"/>
              </a:rPr>
              <a:t>three ways </a:t>
            </a:r>
            <a:r>
              <a:rPr lang="en-US" sz="1000" dirty="0">
                <a:latin typeface="+mj-lt"/>
              </a:rPr>
              <a:t>to change interface cost in cisco routers:</a:t>
            </a:r>
          </a:p>
          <a:p>
            <a:pPr marL="228600" indent="-228600">
              <a:lnSpc>
                <a:spcPct val="150000"/>
              </a:lnSpc>
              <a:buFont typeface="+mj-lt"/>
              <a:buAutoNum type="arabicPeriod"/>
            </a:pPr>
            <a:r>
              <a:rPr lang="en-US" sz="1000" b="1" dirty="0">
                <a:latin typeface="+mj-lt"/>
              </a:rPr>
              <a:t>Changing Interface Bandwidth: </a:t>
            </a:r>
            <a:r>
              <a:rPr lang="en-US" sz="1000" dirty="0">
                <a:latin typeface="+mj-lt"/>
              </a:rPr>
              <a:t>It will change the total cost metric of interface by using the interface subcommand- </a:t>
            </a:r>
            <a:r>
              <a:rPr lang="en-US" sz="1000" b="1" i="1" dirty="0">
                <a:latin typeface="+mj-lt"/>
              </a:rPr>
              <a:t>‘bandwidth </a:t>
            </a:r>
            <a:r>
              <a:rPr lang="en-US" sz="1000" b="1" i="1" dirty="0">
                <a:solidFill>
                  <a:schemeClr val="accent1">
                    <a:lumMod val="50000"/>
                  </a:schemeClr>
                </a:solidFill>
                <a:latin typeface="+mj-lt"/>
              </a:rPr>
              <a:t>&lt;value&gt;</a:t>
            </a:r>
            <a:r>
              <a:rPr lang="en-US" sz="1000" b="1" i="1" dirty="0">
                <a:latin typeface="+mj-lt"/>
              </a:rPr>
              <a:t>’</a:t>
            </a:r>
            <a:endParaRPr lang="en-US" sz="1000" dirty="0">
              <a:latin typeface="+mj-lt"/>
            </a:endParaRPr>
          </a:p>
          <a:p>
            <a:pPr marL="228600" indent="-228600">
              <a:lnSpc>
                <a:spcPct val="150000"/>
              </a:lnSpc>
              <a:buFont typeface="+mj-lt"/>
              <a:buAutoNum type="arabicPeriod"/>
            </a:pPr>
            <a:r>
              <a:rPr lang="en-US" sz="1000" b="1" dirty="0">
                <a:latin typeface="+mj-lt"/>
              </a:rPr>
              <a:t>Changing Default Reference Bandwidth: </a:t>
            </a:r>
            <a:r>
              <a:rPr lang="en-US" sz="1000" dirty="0">
                <a:latin typeface="+mj-lt"/>
              </a:rPr>
              <a:t>Any interface with an interface bandwidth of 100 Mbps or </a:t>
            </a:r>
            <a:br>
              <a:rPr lang="en-US" sz="1000" dirty="0">
                <a:latin typeface="+mj-lt"/>
              </a:rPr>
            </a:br>
            <a:r>
              <a:rPr lang="en-US" sz="1000" dirty="0">
                <a:latin typeface="+mj-lt"/>
              </a:rPr>
              <a:t>faster ties with a calculated</a:t>
            </a:r>
            <a:br>
              <a:rPr lang="en-US" sz="1000" dirty="0">
                <a:latin typeface="+mj-lt"/>
              </a:rPr>
            </a:br>
            <a:r>
              <a:rPr lang="en-US" sz="1000" dirty="0">
                <a:latin typeface="+mj-lt"/>
              </a:rPr>
              <a:t>OSPF cost of 1 which is a </a:t>
            </a:r>
            <a:br>
              <a:rPr lang="en-US" sz="1000" dirty="0">
                <a:latin typeface="+mj-lt"/>
              </a:rPr>
            </a:br>
            <a:r>
              <a:rPr lang="en-US" sz="1000" dirty="0">
                <a:latin typeface="+mj-lt"/>
              </a:rPr>
              <a:t>limitation. It is probably not </a:t>
            </a:r>
            <a:br>
              <a:rPr lang="en-US" sz="1000" dirty="0">
                <a:latin typeface="+mj-lt"/>
              </a:rPr>
            </a:br>
            <a:r>
              <a:rPr lang="en-US" sz="1000" dirty="0">
                <a:latin typeface="+mj-lt"/>
              </a:rPr>
              <a:t>the right basis for choosing </a:t>
            </a:r>
            <a:br>
              <a:rPr lang="en-US" sz="1000" dirty="0">
                <a:latin typeface="+mj-lt"/>
              </a:rPr>
            </a:br>
            <a:r>
              <a:rPr lang="en-US" sz="1000" dirty="0">
                <a:latin typeface="+mj-lt"/>
              </a:rPr>
              <a:t>routes. It can be changed by using this command- </a:t>
            </a:r>
            <a:br>
              <a:rPr lang="en-US" sz="1000" dirty="0">
                <a:latin typeface="+mj-lt"/>
              </a:rPr>
            </a:br>
            <a:r>
              <a:rPr lang="en-US" sz="1000" b="1" i="1" dirty="0">
                <a:latin typeface="+mj-lt"/>
              </a:rPr>
              <a:t>‘auto-cost reference-bandwidth </a:t>
            </a:r>
            <a:r>
              <a:rPr lang="en-US" sz="1000" b="1" i="1" dirty="0">
                <a:solidFill>
                  <a:schemeClr val="accent1">
                    <a:lumMod val="50000"/>
                  </a:schemeClr>
                </a:solidFill>
                <a:latin typeface="+mj-lt"/>
              </a:rPr>
              <a:t>&lt;value&gt;</a:t>
            </a:r>
            <a:r>
              <a:rPr lang="en-US" sz="1000" b="1" i="1" dirty="0">
                <a:latin typeface="+mj-lt"/>
              </a:rPr>
              <a:t>’</a:t>
            </a:r>
            <a:endParaRPr lang="en-US" sz="1000" dirty="0">
              <a:latin typeface="+mj-lt"/>
            </a:endParaRPr>
          </a:p>
          <a:p>
            <a:pPr marL="228600" indent="-228600">
              <a:lnSpc>
                <a:spcPct val="150000"/>
              </a:lnSpc>
              <a:buFont typeface="+mj-lt"/>
              <a:buAutoNum type="arabicPeriod"/>
            </a:pPr>
            <a:r>
              <a:rPr lang="en-US" sz="1000" b="1" dirty="0">
                <a:latin typeface="+mj-lt"/>
              </a:rPr>
              <a:t>Changing Cost Manually: </a:t>
            </a:r>
            <a:r>
              <a:rPr lang="en-US" sz="1000" dirty="0">
                <a:latin typeface="+mj-lt"/>
              </a:rPr>
              <a:t>Manually setting the cost will replace the calculated cost metric. Thus the calculated best route might also change. We can change the cost manually using the interface subcommand-</a:t>
            </a:r>
            <a:br>
              <a:rPr lang="en-US" sz="1000" dirty="0">
                <a:latin typeface="+mj-lt"/>
              </a:rPr>
            </a:br>
            <a:r>
              <a:rPr lang="en-US" sz="1000" b="1" i="1" dirty="0">
                <a:latin typeface="+mj-lt"/>
              </a:rPr>
              <a:t>‘</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cost </a:t>
            </a:r>
            <a:r>
              <a:rPr lang="en-US" sz="1000" b="1" i="1" dirty="0">
                <a:solidFill>
                  <a:schemeClr val="accent1">
                    <a:lumMod val="50000"/>
                  </a:schemeClr>
                </a:solidFill>
                <a:latin typeface="+mj-lt"/>
              </a:rPr>
              <a:t>&lt;value&gt;</a:t>
            </a:r>
            <a:r>
              <a:rPr lang="en-US" sz="1000" b="1" i="1" dirty="0">
                <a:solidFill>
                  <a:schemeClr val="tx1"/>
                </a:solidFill>
                <a:latin typeface="+mj-lt"/>
              </a:rPr>
              <a:t>’</a:t>
            </a:r>
            <a:br>
              <a:rPr lang="en-US" sz="1000" b="1" dirty="0">
                <a:latin typeface="+mj-lt"/>
              </a:rPr>
            </a:br>
            <a:endParaRPr lang="en-US" sz="1000" b="1" dirty="0">
              <a:latin typeface="+mj-lt"/>
            </a:endParaRPr>
          </a:p>
        </p:txBody>
      </p:sp>
      <p:pic>
        <p:nvPicPr>
          <p:cNvPr id="4" name="Picture 3">
            <a:extLst>
              <a:ext uri="{FF2B5EF4-FFF2-40B4-BE49-F238E27FC236}">
                <a16:creationId xmlns:a16="http://schemas.microsoft.com/office/drawing/2014/main" id="{EEB262C7-F9F7-C059-8DB4-A46A40B25A7B}"/>
              </a:ext>
            </a:extLst>
          </p:cNvPr>
          <p:cNvPicPr>
            <a:picLocks noChangeAspect="1"/>
          </p:cNvPicPr>
          <p:nvPr/>
        </p:nvPicPr>
        <p:blipFill>
          <a:blip r:embed="rId3"/>
          <a:srcRect/>
          <a:stretch/>
        </p:blipFill>
        <p:spPr>
          <a:xfrm>
            <a:off x="5333526" y="1035737"/>
            <a:ext cx="3275668" cy="703428"/>
          </a:xfrm>
          <a:prstGeom prst="rect">
            <a:avLst/>
          </a:prstGeom>
          <a:ln w="28575">
            <a:solidFill>
              <a:schemeClr val="tx1"/>
            </a:solidFill>
          </a:ln>
          <a:effectLst/>
        </p:spPr>
      </p:pic>
      <p:pic>
        <p:nvPicPr>
          <p:cNvPr id="5" name="Picture 4">
            <a:extLst>
              <a:ext uri="{FF2B5EF4-FFF2-40B4-BE49-F238E27FC236}">
                <a16:creationId xmlns:a16="http://schemas.microsoft.com/office/drawing/2014/main" id="{92E345C2-F29F-A634-69F6-92E4898C09DD}"/>
              </a:ext>
            </a:extLst>
          </p:cNvPr>
          <p:cNvPicPr>
            <a:picLocks noChangeAspect="1"/>
          </p:cNvPicPr>
          <p:nvPr/>
        </p:nvPicPr>
        <p:blipFill>
          <a:blip r:embed="rId4"/>
          <a:srcRect/>
          <a:stretch/>
        </p:blipFill>
        <p:spPr>
          <a:xfrm>
            <a:off x="5359629" y="3182709"/>
            <a:ext cx="3275668" cy="684159"/>
          </a:xfrm>
          <a:prstGeom prst="rect">
            <a:avLst/>
          </a:prstGeom>
          <a:ln w="28575">
            <a:solidFill>
              <a:schemeClr val="tx1"/>
            </a:solidFill>
          </a:ln>
          <a:effectLst/>
        </p:spPr>
      </p:pic>
      <p:pic>
        <p:nvPicPr>
          <p:cNvPr id="6" name="Picture 5">
            <a:extLst>
              <a:ext uri="{FF2B5EF4-FFF2-40B4-BE49-F238E27FC236}">
                <a16:creationId xmlns:a16="http://schemas.microsoft.com/office/drawing/2014/main" id="{953141A8-196A-0D13-01A4-5898129BEE30}"/>
              </a:ext>
            </a:extLst>
          </p:cNvPr>
          <p:cNvPicPr>
            <a:picLocks noChangeAspect="1"/>
          </p:cNvPicPr>
          <p:nvPr/>
        </p:nvPicPr>
        <p:blipFill>
          <a:blip r:embed="rId5"/>
          <a:srcRect/>
          <a:stretch/>
        </p:blipFill>
        <p:spPr>
          <a:xfrm>
            <a:off x="2763443" y="1982407"/>
            <a:ext cx="5845752" cy="945352"/>
          </a:xfrm>
          <a:prstGeom prst="rect">
            <a:avLst/>
          </a:prstGeom>
          <a:ln w="28575">
            <a:solidFill>
              <a:schemeClr val="tx1"/>
            </a:solidFill>
          </a:ln>
          <a:effectLst/>
        </p:spPr>
      </p:pic>
      <p:sp>
        <p:nvSpPr>
          <p:cNvPr id="7" name="TextBox 6">
            <a:extLst>
              <a:ext uri="{FF2B5EF4-FFF2-40B4-BE49-F238E27FC236}">
                <a16:creationId xmlns:a16="http://schemas.microsoft.com/office/drawing/2014/main" id="{65E19D6C-D911-0FFF-3868-9C449B13BDDF}"/>
              </a:ext>
            </a:extLst>
          </p:cNvPr>
          <p:cNvSpPr txBox="1"/>
          <p:nvPr/>
        </p:nvSpPr>
        <p:spPr>
          <a:xfrm>
            <a:off x="5326072" y="3976382"/>
            <a:ext cx="3348143" cy="338554"/>
          </a:xfrm>
          <a:prstGeom prst="rect">
            <a:avLst/>
          </a:prstGeom>
          <a:noFill/>
        </p:spPr>
        <p:txBody>
          <a:bodyPr wrap="square" rtlCol="0">
            <a:spAutoFit/>
          </a:bodyPr>
          <a:lstStyle/>
          <a:p>
            <a:pPr algn="just"/>
            <a:r>
              <a:rPr lang="en-US" sz="800" b="1" i="1" dirty="0"/>
              <a:t>***Cisco recommends making the OSPF reference bandwidth settings the same on all OSPF routers in an Enterprise Network.</a:t>
            </a:r>
          </a:p>
        </p:txBody>
      </p:sp>
    </p:spTree>
    <p:extLst>
      <p:ext uri="{BB962C8B-B14F-4D97-AF65-F5344CB8AC3E}">
        <p14:creationId xmlns:p14="http://schemas.microsoft.com/office/powerpoint/2010/main" val="287928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9E6B-6971-B1D7-DA1B-2F49FD560B7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OSPF Area</a:t>
            </a:r>
          </a:p>
        </p:txBody>
      </p:sp>
      <p:sp>
        <p:nvSpPr>
          <p:cNvPr id="4" name="TextBox 3">
            <a:extLst>
              <a:ext uri="{FF2B5EF4-FFF2-40B4-BE49-F238E27FC236}">
                <a16:creationId xmlns:a16="http://schemas.microsoft.com/office/drawing/2014/main" id="{D291A06C-6A01-A40A-90B6-32CDA26FC4F1}"/>
              </a:ext>
            </a:extLst>
          </p:cNvPr>
          <p:cNvSpPr txBox="1"/>
          <p:nvPr/>
        </p:nvSpPr>
        <p:spPr>
          <a:xfrm>
            <a:off x="747421" y="905762"/>
            <a:ext cx="3967192" cy="1679627"/>
          </a:xfrm>
          <a:prstGeom prst="rect">
            <a:avLst/>
          </a:prstGeom>
          <a:noFill/>
        </p:spPr>
        <p:txBody>
          <a:bodyPr wrap="square" rtlCol="0">
            <a:spAutoFit/>
          </a:bodyPr>
          <a:lstStyle/>
          <a:p>
            <a:pPr algn="just">
              <a:lnSpc>
                <a:spcPct val="150000"/>
              </a:lnSpc>
            </a:pPr>
            <a:r>
              <a:rPr lang="en-US" sz="1000" b="1" u="sng" dirty="0">
                <a:latin typeface="+mj-lt"/>
              </a:rPr>
              <a:t>Single Area Limitations:</a:t>
            </a:r>
          </a:p>
          <a:p>
            <a:pPr marL="171450" indent="-171450" algn="just">
              <a:lnSpc>
                <a:spcPct val="150000"/>
              </a:lnSpc>
              <a:buFont typeface="Arial" panose="020B0604020202020204" pitchFamily="34" charset="0"/>
              <a:buChar char="•"/>
            </a:pPr>
            <a:r>
              <a:rPr lang="en-US" sz="1000" dirty="0">
                <a:latin typeface="+mj-lt"/>
              </a:rPr>
              <a:t>Larger topology requires </a:t>
            </a:r>
            <a:r>
              <a:rPr lang="en-US" sz="1000" b="1" i="1" dirty="0">
                <a:latin typeface="+mj-lt"/>
              </a:rPr>
              <a:t>more memory </a:t>
            </a:r>
            <a:r>
              <a:rPr lang="en-US" sz="1000" dirty="0">
                <a:latin typeface="+mj-lt"/>
              </a:rPr>
              <a:t>on router.</a:t>
            </a:r>
          </a:p>
          <a:p>
            <a:pPr marL="171450" indent="-171450" algn="just">
              <a:lnSpc>
                <a:spcPct val="150000"/>
              </a:lnSpc>
              <a:buFont typeface="Arial" panose="020B0604020202020204" pitchFamily="34" charset="0"/>
              <a:buChar char="•"/>
            </a:pPr>
            <a:r>
              <a:rPr lang="en-US" sz="1000" dirty="0">
                <a:latin typeface="+mj-lt"/>
              </a:rPr>
              <a:t>Too many LSAs may cause </a:t>
            </a:r>
            <a:r>
              <a:rPr lang="en-US" sz="1000" b="1" i="1" dirty="0">
                <a:latin typeface="+mj-lt"/>
              </a:rPr>
              <a:t>network overload</a:t>
            </a:r>
            <a:r>
              <a:rPr lang="en-US" sz="1000" dirty="0">
                <a:latin typeface="+mj-lt"/>
              </a:rPr>
              <a:t>.</a:t>
            </a:r>
          </a:p>
          <a:p>
            <a:pPr marL="171450" indent="-171450" algn="just">
              <a:lnSpc>
                <a:spcPct val="150000"/>
              </a:lnSpc>
              <a:buFont typeface="Arial" panose="020B0604020202020204" pitchFamily="34" charset="0"/>
              <a:buChar char="•"/>
            </a:pPr>
            <a:r>
              <a:rPr lang="en-US" sz="1000" dirty="0">
                <a:latin typeface="+mj-lt"/>
              </a:rPr>
              <a:t>Take more </a:t>
            </a:r>
            <a:r>
              <a:rPr lang="en-US" sz="1000" b="1" i="1" dirty="0">
                <a:latin typeface="+mj-lt"/>
              </a:rPr>
              <a:t>CPU time </a:t>
            </a:r>
            <a:r>
              <a:rPr lang="en-US" sz="1000" dirty="0">
                <a:latin typeface="+mj-lt"/>
              </a:rPr>
              <a:t>&amp; </a:t>
            </a:r>
            <a:r>
              <a:rPr lang="en-US" sz="1000" b="1" i="1" dirty="0">
                <a:latin typeface="+mj-lt"/>
              </a:rPr>
              <a:t>resources</a:t>
            </a:r>
            <a:r>
              <a:rPr lang="en-US" sz="1000" dirty="0">
                <a:latin typeface="+mj-lt"/>
              </a:rPr>
              <a:t> to run SPF algorithm.</a:t>
            </a:r>
          </a:p>
          <a:p>
            <a:pPr marL="171450" indent="-171450" algn="just">
              <a:lnSpc>
                <a:spcPct val="150000"/>
              </a:lnSpc>
              <a:buFont typeface="Arial" panose="020B0604020202020204" pitchFamily="34" charset="0"/>
              <a:buChar char="•"/>
            </a:pPr>
            <a:r>
              <a:rPr lang="en-US" sz="1000" dirty="0">
                <a:latin typeface="+mj-lt"/>
              </a:rPr>
              <a:t>A </a:t>
            </a:r>
            <a:r>
              <a:rPr lang="en-US" sz="1000" b="1" i="1" dirty="0">
                <a:latin typeface="+mj-lt"/>
              </a:rPr>
              <a:t>single interface status change </a:t>
            </a:r>
            <a:r>
              <a:rPr lang="en-US" sz="1000" dirty="0">
                <a:latin typeface="+mj-lt"/>
              </a:rPr>
              <a:t>anywhere forces every router to run SPF again.</a:t>
            </a:r>
          </a:p>
          <a:p>
            <a:pPr marL="171450" indent="-171450" algn="just">
              <a:lnSpc>
                <a:spcPct val="150000"/>
              </a:lnSpc>
              <a:buFont typeface="Arial" panose="020B0604020202020204" pitchFamily="34" charset="0"/>
              <a:buChar char="•"/>
            </a:pPr>
            <a:r>
              <a:rPr lang="en-US" sz="1000" dirty="0">
                <a:latin typeface="+mj-lt"/>
              </a:rPr>
              <a:t>Convergence time becomes </a:t>
            </a:r>
            <a:r>
              <a:rPr lang="en-US" sz="1000" b="1" i="1" dirty="0">
                <a:latin typeface="+mj-lt"/>
              </a:rPr>
              <a:t>very slow</a:t>
            </a:r>
            <a:r>
              <a:rPr lang="en-US" sz="1000" dirty="0">
                <a:latin typeface="+mj-lt"/>
              </a:rPr>
              <a:t>.</a:t>
            </a:r>
          </a:p>
        </p:txBody>
      </p:sp>
      <p:sp>
        <p:nvSpPr>
          <p:cNvPr id="5" name="TextBox 4">
            <a:extLst>
              <a:ext uri="{FF2B5EF4-FFF2-40B4-BE49-F238E27FC236}">
                <a16:creationId xmlns:a16="http://schemas.microsoft.com/office/drawing/2014/main" id="{B18A1E48-D14D-7214-4176-0F5F23DD0520}"/>
              </a:ext>
            </a:extLst>
          </p:cNvPr>
          <p:cNvSpPr txBox="1"/>
          <p:nvPr/>
        </p:nvSpPr>
        <p:spPr>
          <a:xfrm>
            <a:off x="4761158" y="899296"/>
            <a:ext cx="4030505" cy="1934760"/>
          </a:xfrm>
          <a:prstGeom prst="rect">
            <a:avLst/>
          </a:prstGeom>
          <a:noFill/>
        </p:spPr>
        <p:txBody>
          <a:bodyPr wrap="square" rtlCol="0">
            <a:spAutoFit/>
          </a:bodyPr>
          <a:lstStyle/>
          <a:p>
            <a:pPr algn="just">
              <a:lnSpc>
                <a:spcPct val="150000"/>
              </a:lnSpc>
            </a:pPr>
            <a:r>
              <a:rPr lang="en-US" sz="1000" b="1" u="sng" dirty="0">
                <a:latin typeface="+mj-lt"/>
              </a:rPr>
              <a:t>OSPF Multiple Area:</a:t>
            </a:r>
          </a:p>
          <a:p>
            <a:pPr marL="171450" indent="-171450" algn="just">
              <a:lnSpc>
                <a:spcPct val="150000"/>
              </a:lnSpc>
              <a:buFont typeface="Arial" panose="020B0604020202020204" pitchFamily="34" charset="0"/>
              <a:buChar char="•"/>
            </a:pPr>
            <a:r>
              <a:rPr lang="en-US" sz="1000" dirty="0">
                <a:latin typeface="+mj-lt"/>
              </a:rPr>
              <a:t>Multiple area allows to </a:t>
            </a:r>
            <a:r>
              <a:rPr lang="en-US" sz="1000" b="1" i="1" dirty="0">
                <a:latin typeface="+mj-lt"/>
              </a:rPr>
              <a:t>logically group </a:t>
            </a:r>
            <a:r>
              <a:rPr lang="en-US" sz="1000" dirty="0">
                <a:latin typeface="+mj-lt"/>
              </a:rPr>
              <a:t>set of routers in one area.</a:t>
            </a:r>
          </a:p>
          <a:p>
            <a:pPr marL="171450" indent="-171450" algn="just">
              <a:lnSpc>
                <a:spcPct val="150000"/>
              </a:lnSpc>
              <a:buFont typeface="Arial" panose="020B0604020202020204" pitchFamily="34" charset="0"/>
              <a:buChar char="•"/>
            </a:pPr>
            <a:r>
              <a:rPr lang="en-US" sz="1000" dirty="0">
                <a:latin typeface="+mj-lt"/>
              </a:rPr>
              <a:t>It will break one large LSDB into several </a:t>
            </a:r>
            <a:r>
              <a:rPr lang="en-US" sz="1000" b="1" i="1" dirty="0">
                <a:latin typeface="+mj-lt"/>
              </a:rPr>
              <a:t>smaller LSDBs</a:t>
            </a:r>
            <a:r>
              <a:rPr lang="en-US" sz="1000" dirty="0">
                <a:latin typeface="+mj-lt"/>
              </a:rPr>
              <a:t>.</a:t>
            </a:r>
          </a:p>
          <a:p>
            <a:pPr marL="171450" indent="-171450" algn="just">
              <a:lnSpc>
                <a:spcPct val="150000"/>
              </a:lnSpc>
              <a:buFont typeface="Arial" panose="020B0604020202020204" pitchFamily="34" charset="0"/>
              <a:buChar char="•"/>
            </a:pPr>
            <a:r>
              <a:rPr lang="en-US" sz="1000" dirty="0">
                <a:latin typeface="+mj-lt"/>
              </a:rPr>
              <a:t>Minimizes the </a:t>
            </a:r>
            <a:r>
              <a:rPr lang="en-US" sz="1000" b="1" i="1" dirty="0">
                <a:latin typeface="+mj-lt"/>
              </a:rPr>
              <a:t>CPU &amp; memory </a:t>
            </a:r>
            <a:r>
              <a:rPr lang="en-US" sz="1000" dirty="0">
                <a:latin typeface="+mj-lt"/>
              </a:rPr>
              <a:t>resources.</a:t>
            </a:r>
          </a:p>
          <a:p>
            <a:pPr marL="171450" indent="-171450" algn="just">
              <a:lnSpc>
                <a:spcPct val="150000"/>
              </a:lnSpc>
              <a:buFont typeface="Arial" panose="020B0604020202020204" pitchFamily="34" charset="0"/>
              <a:buChar char="•"/>
            </a:pPr>
            <a:r>
              <a:rPr lang="en-US" sz="1000" dirty="0">
                <a:latin typeface="+mj-lt"/>
              </a:rPr>
              <a:t>Convergence becomes </a:t>
            </a:r>
            <a:r>
              <a:rPr lang="en-US" sz="1000" b="1" i="1" dirty="0">
                <a:latin typeface="+mj-lt"/>
              </a:rPr>
              <a:t>fast</a:t>
            </a:r>
            <a:r>
              <a:rPr lang="en-US" sz="1000" dirty="0">
                <a:latin typeface="+mj-lt"/>
              </a:rPr>
              <a:t>.</a:t>
            </a:r>
          </a:p>
          <a:p>
            <a:pPr marL="171450" indent="-171450" algn="just">
              <a:lnSpc>
                <a:spcPct val="150000"/>
              </a:lnSpc>
              <a:buFont typeface="Arial" panose="020B0604020202020204" pitchFamily="34" charset="0"/>
              <a:buChar char="•"/>
            </a:pPr>
            <a:r>
              <a:rPr lang="en-US" sz="1000" dirty="0">
                <a:latin typeface="+mj-lt"/>
              </a:rPr>
              <a:t>Any changes are </a:t>
            </a:r>
            <a:r>
              <a:rPr lang="en-US" sz="1000" b="1" i="1" dirty="0">
                <a:latin typeface="+mj-lt"/>
              </a:rPr>
              <a:t>restricted</a:t>
            </a:r>
            <a:r>
              <a:rPr lang="en-US" sz="1000" dirty="0">
                <a:latin typeface="+mj-lt"/>
              </a:rPr>
              <a:t>, LSA advertised in the </a:t>
            </a:r>
            <a:r>
              <a:rPr lang="en-US" sz="1000" b="1" i="1" dirty="0">
                <a:latin typeface="+mj-lt"/>
              </a:rPr>
              <a:t>particular area only</a:t>
            </a:r>
            <a:r>
              <a:rPr lang="en-US" sz="1000" dirty="0">
                <a:latin typeface="+mj-lt"/>
              </a:rPr>
              <a:t>.</a:t>
            </a:r>
          </a:p>
          <a:p>
            <a:pPr marL="171450" indent="-171450" algn="just">
              <a:lnSpc>
                <a:spcPct val="150000"/>
              </a:lnSpc>
              <a:buFont typeface="Arial" panose="020B0604020202020204" pitchFamily="34" charset="0"/>
              <a:buChar char="•"/>
            </a:pPr>
            <a:r>
              <a:rPr lang="en-US" sz="1000" dirty="0">
                <a:solidFill>
                  <a:schemeClr val="tx1"/>
                </a:solidFill>
                <a:latin typeface="+mj-lt"/>
              </a:rPr>
              <a:t>OSPF area range </a:t>
            </a:r>
            <a:r>
              <a:rPr lang="en-US" sz="1000" b="1" i="1" dirty="0">
                <a:solidFill>
                  <a:schemeClr val="tx1"/>
                </a:solidFill>
                <a:effectLst/>
                <a:latin typeface="+mj-lt"/>
              </a:rPr>
              <a:t>0 to 4294967295</a:t>
            </a:r>
            <a:r>
              <a:rPr lang="en-US" sz="1000" dirty="0">
                <a:solidFill>
                  <a:schemeClr val="tx1"/>
                </a:solidFill>
                <a:effectLst/>
                <a:latin typeface="+mj-lt"/>
              </a:rPr>
              <a:t>.</a:t>
            </a:r>
            <a:endParaRPr lang="en-US" sz="1000" b="1" i="1" dirty="0">
              <a:solidFill>
                <a:schemeClr val="tx1"/>
              </a:solidFill>
              <a:latin typeface="+mj-lt"/>
            </a:endParaRPr>
          </a:p>
        </p:txBody>
      </p:sp>
      <p:sp>
        <p:nvSpPr>
          <p:cNvPr id="6" name="TextBox 5">
            <a:extLst>
              <a:ext uri="{FF2B5EF4-FFF2-40B4-BE49-F238E27FC236}">
                <a16:creationId xmlns:a16="http://schemas.microsoft.com/office/drawing/2014/main" id="{7014ECE1-F643-75B2-8FFB-5790AE6BEFCD}"/>
              </a:ext>
            </a:extLst>
          </p:cNvPr>
          <p:cNvSpPr txBox="1"/>
          <p:nvPr/>
        </p:nvSpPr>
        <p:spPr>
          <a:xfrm>
            <a:off x="748818" y="2710795"/>
            <a:ext cx="7061331" cy="1448795"/>
          </a:xfrm>
          <a:prstGeom prst="rect">
            <a:avLst/>
          </a:prstGeom>
          <a:noFill/>
        </p:spPr>
        <p:txBody>
          <a:bodyPr wrap="square" rtlCol="0">
            <a:spAutoFit/>
          </a:bodyPr>
          <a:lstStyle/>
          <a:p>
            <a:pPr algn="just">
              <a:lnSpc>
                <a:spcPct val="150000"/>
              </a:lnSpc>
            </a:pPr>
            <a:r>
              <a:rPr lang="en-US" sz="1000" b="1" u="sng" dirty="0">
                <a:latin typeface="+mj-lt"/>
              </a:rPr>
              <a:t>OSPF Multiple Area Design Rules:</a:t>
            </a:r>
          </a:p>
          <a:p>
            <a:pPr marL="171450" indent="-171450" algn="just">
              <a:lnSpc>
                <a:spcPct val="150000"/>
              </a:lnSpc>
              <a:buFont typeface="Arial" panose="020B0604020202020204" pitchFamily="34" charset="0"/>
              <a:buChar char="•"/>
            </a:pPr>
            <a:r>
              <a:rPr lang="en-US" sz="1000" dirty="0">
                <a:latin typeface="+mj-lt"/>
              </a:rPr>
              <a:t>In each area, recommended number of router is </a:t>
            </a:r>
            <a:r>
              <a:rPr lang="en-US" sz="1000" b="1" i="1" dirty="0">
                <a:latin typeface="+mj-lt"/>
              </a:rPr>
              <a:t>less than 30 to 50.</a:t>
            </a:r>
          </a:p>
          <a:p>
            <a:pPr marL="171450" indent="-171450" algn="just">
              <a:lnSpc>
                <a:spcPct val="150000"/>
              </a:lnSpc>
              <a:buFont typeface="Arial" panose="020B0604020202020204" pitchFamily="34" charset="0"/>
              <a:buChar char="•"/>
            </a:pPr>
            <a:r>
              <a:rPr lang="en-US" sz="1000" dirty="0">
                <a:latin typeface="+mj-lt"/>
              </a:rPr>
              <a:t>Two or more area must have at least one area named ‘</a:t>
            </a:r>
            <a:r>
              <a:rPr lang="en-US" sz="1000" b="1" i="1" dirty="0">
                <a:latin typeface="+mj-lt"/>
              </a:rPr>
              <a:t>area 0’ </a:t>
            </a:r>
            <a:r>
              <a:rPr lang="en-US" sz="1000" dirty="0">
                <a:latin typeface="+mj-lt"/>
              </a:rPr>
              <a:t>which is called the </a:t>
            </a:r>
            <a:r>
              <a:rPr lang="en-US" sz="1000" b="1" i="1" dirty="0">
                <a:latin typeface="+mj-lt"/>
              </a:rPr>
              <a:t>backbone area</a:t>
            </a:r>
            <a:r>
              <a:rPr lang="en-US" sz="1000" dirty="0">
                <a:latin typeface="+mj-lt"/>
              </a:rPr>
              <a:t>.</a:t>
            </a:r>
          </a:p>
          <a:p>
            <a:pPr marL="171450" indent="-171450" algn="just">
              <a:lnSpc>
                <a:spcPct val="150000"/>
              </a:lnSpc>
              <a:buFont typeface="Arial" panose="020B0604020202020204" pitchFamily="34" charset="0"/>
              <a:buChar char="•"/>
            </a:pPr>
            <a:r>
              <a:rPr lang="en-US" sz="1000" dirty="0">
                <a:latin typeface="+mj-lt"/>
              </a:rPr>
              <a:t>All the </a:t>
            </a:r>
            <a:r>
              <a:rPr lang="en-US" sz="1000" b="1" i="1" dirty="0">
                <a:latin typeface="+mj-lt"/>
              </a:rPr>
              <a:t>non-backbone areas </a:t>
            </a:r>
            <a:r>
              <a:rPr lang="en-US" sz="1000" dirty="0">
                <a:latin typeface="+mj-lt"/>
              </a:rPr>
              <a:t>must connect to area 0. Else it cannot advertise its networks in other areas by default.</a:t>
            </a:r>
          </a:p>
          <a:p>
            <a:pPr marL="171450" indent="-171450" algn="just">
              <a:lnSpc>
                <a:spcPct val="150000"/>
              </a:lnSpc>
              <a:buFont typeface="Arial" panose="020B0604020202020204" pitchFamily="34" charset="0"/>
              <a:buChar char="•"/>
            </a:pPr>
            <a:r>
              <a:rPr lang="en-US" sz="1000" dirty="0">
                <a:latin typeface="+mj-lt"/>
              </a:rPr>
              <a:t>There must be at least </a:t>
            </a:r>
            <a:r>
              <a:rPr lang="en-US" sz="1000" b="1" i="1" dirty="0">
                <a:latin typeface="+mj-lt"/>
              </a:rPr>
              <a:t>one ABR </a:t>
            </a:r>
            <a:r>
              <a:rPr lang="en-US" sz="1000" dirty="0">
                <a:latin typeface="+mj-lt"/>
              </a:rPr>
              <a:t>(Area Border Router) connecting two or more areas.</a:t>
            </a:r>
          </a:p>
          <a:p>
            <a:pPr marL="171450" indent="-171450" algn="just">
              <a:lnSpc>
                <a:spcPct val="150000"/>
              </a:lnSpc>
              <a:buFont typeface="Arial" panose="020B0604020202020204" pitchFamily="34" charset="0"/>
              <a:buChar char="•"/>
            </a:pPr>
            <a:r>
              <a:rPr lang="en-US" sz="1000" dirty="0">
                <a:latin typeface="+mj-lt"/>
              </a:rPr>
              <a:t>Interfaces of both routers facing must be in the </a:t>
            </a:r>
            <a:r>
              <a:rPr lang="en-US" sz="1000" b="1" i="1" dirty="0">
                <a:latin typeface="+mj-lt"/>
              </a:rPr>
              <a:t>same area</a:t>
            </a:r>
            <a:r>
              <a:rPr lang="en-US" sz="1000" dirty="0">
                <a:latin typeface="+mj-lt"/>
              </a:rPr>
              <a:t>.</a:t>
            </a:r>
          </a:p>
        </p:txBody>
      </p:sp>
    </p:spTree>
    <p:extLst>
      <p:ext uri="{BB962C8B-B14F-4D97-AF65-F5344CB8AC3E}">
        <p14:creationId xmlns:p14="http://schemas.microsoft.com/office/powerpoint/2010/main" val="2081213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EAB59A65-4FF4-973B-1D69-B43ADC1ACCC2}"/>
              </a:ext>
            </a:extLst>
          </p:cNvPr>
          <p:cNvSpPr/>
          <p:nvPr/>
        </p:nvSpPr>
        <p:spPr>
          <a:xfrm>
            <a:off x="1327583" y="1815613"/>
            <a:ext cx="2811496" cy="1426754"/>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DB7C421-5BD8-C3C1-BCC4-C497BDDC4DEB}"/>
              </a:ext>
            </a:extLst>
          </p:cNvPr>
          <p:cNvSpPr/>
          <p:nvPr/>
        </p:nvSpPr>
        <p:spPr>
          <a:xfrm>
            <a:off x="1327583" y="947330"/>
            <a:ext cx="2811496" cy="1426754"/>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CAC894E-177D-5DB8-705A-978DD41F5E21}"/>
              </a:ext>
            </a:extLst>
          </p:cNvPr>
          <p:cNvSpPr/>
          <p:nvPr/>
        </p:nvSpPr>
        <p:spPr>
          <a:xfrm>
            <a:off x="1384183" y="1828800"/>
            <a:ext cx="2726422" cy="54528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72F9C0-AADA-7236-9B7C-7EA710A69DEE}"/>
              </a:ext>
            </a:extLst>
          </p:cNvPr>
          <p:cNvPicPr>
            <a:picLocks noChangeAspect="1"/>
          </p:cNvPicPr>
          <p:nvPr/>
        </p:nvPicPr>
        <p:blipFill>
          <a:blip r:embed="rId2"/>
          <a:srcRect/>
          <a:stretch/>
        </p:blipFill>
        <p:spPr>
          <a:xfrm>
            <a:off x="859478" y="947706"/>
            <a:ext cx="3779634" cy="2412003"/>
          </a:xfrm>
          <a:prstGeom prst="rect">
            <a:avLst/>
          </a:prstGeom>
          <a:ln w="28575">
            <a:noFill/>
          </a:ln>
          <a:effectLst/>
        </p:spPr>
      </p:pic>
      <p:sp>
        <p:nvSpPr>
          <p:cNvPr id="2" name="Title 1">
            <a:extLst>
              <a:ext uri="{FF2B5EF4-FFF2-40B4-BE49-F238E27FC236}">
                <a16:creationId xmlns:a16="http://schemas.microsoft.com/office/drawing/2014/main" id="{55E7D2AF-9D6F-1D75-9A45-8F6AD373891B}"/>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OSPF Multiple Area Configuration</a:t>
            </a:r>
          </a:p>
        </p:txBody>
      </p:sp>
      <p:pic>
        <p:nvPicPr>
          <p:cNvPr id="5" name="Picture 4">
            <a:extLst>
              <a:ext uri="{FF2B5EF4-FFF2-40B4-BE49-F238E27FC236}">
                <a16:creationId xmlns:a16="http://schemas.microsoft.com/office/drawing/2014/main" id="{4C44CC8A-3091-17EC-ED5A-A6C22A3ECFA3}"/>
              </a:ext>
            </a:extLst>
          </p:cNvPr>
          <p:cNvPicPr>
            <a:picLocks noChangeAspect="1"/>
          </p:cNvPicPr>
          <p:nvPr/>
        </p:nvPicPr>
        <p:blipFill>
          <a:blip r:embed="rId3"/>
          <a:srcRect/>
          <a:stretch/>
        </p:blipFill>
        <p:spPr>
          <a:xfrm>
            <a:off x="4709339" y="947331"/>
            <a:ext cx="3902354" cy="571076"/>
          </a:xfrm>
          <a:prstGeom prst="rect">
            <a:avLst/>
          </a:prstGeom>
          <a:ln w="28575">
            <a:solidFill>
              <a:schemeClr val="tx1"/>
            </a:solidFill>
          </a:ln>
          <a:effectLst/>
        </p:spPr>
      </p:pic>
      <p:pic>
        <p:nvPicPr>
          <p:cNvPr id="6" name="Picture 5">
            <a:extLst>
              <a:ext uri="{FF2B5EF4-FFF2-40B4-BE49-F238E27FC236}">
                <a16:creationId xmlns:a16="http://schemas.microsoft.com/office/drawing/2014/main" id="{C01B8981-8342-13EC-D488-4AE1613FE627}"/>
              </a:ext>
            </a:extLst>
          </p:cNvPr>
          <p:cNvPicPr>
            <a:picLocks noChangeAspect="1"/>
          </p:cNvPicPr>
          <p:nvPr/>
        </p:nvPicPr>
        <p:blipFill>
          <a:blip r:embed="rId4"/>
          <a:srcRect/>
          <a:stretch/>
        </p:blipFill>
        <p:spPr>
          <a:xfrm>
            <a:off x="4709339" y="1636298"/>
            <a:ext cx="3902354" cy="452951"/>
          </a:xfrm>
          <a:prstGeom prst="rect">
            <a:avLst/>
          </a:prstGeom>
          <a:ln w="28575">
            <a:solidFill>
              <a:schemeClr val="tx1"/>
            </a:solidFill>
          </a:ln>
          <a:effectLst/>
        </p:spPr>
      </p:pic>
      <p:pic>
        <p:nvPicPr>
          <p:cNvPr id="7" name="Picture 6">
            <a:extLst>
              <a:ext uri="{FF2B5EF4-FFF2-40B4-BE49-F238E27FC236}">
                <a16:creationId xmlns:a16="http://schemas.microsoft.com/office/drawing/2014/main" id="{493A65BE-2264-03EC-CE38-0D8511CC89E4}"/>
              </a:ext>
            </a:extLst>
          </p:cNvPr>
          <p:cNvPicPr>
            <a:picLocks noChangeAspect="1"/>
          </p:cNvPicPr>
          <p:nvPr/>
        </p:nvPicPr>
        <p:blipFill>
          <a:blip r:embed="rId5"/>
          <a:srcRect/>
          <a:stretch/>
        </p:blipFill>
        <p:spPr>
          <a:xfrm>
            <a:off x="4709339" y="2209287"/>
            <a:ext cx="3902354" cy="578446"/>
          </a:xfrm>
          <a:prstGeom prst="rect">
            <a:avLst/>
          </a:prstGeom>
          <a:ln w="28575">
            <a:solidFill>
              <a:schemeClr val="tx1"/>
            </a:solidFill>
          </a:ln>
          <a:effectLst/>
        </p:spPr>
      </p:pic>
      <p:pic>
        <p:nvPicPr>
          <p:cNvPr id="8" name="Picture 7">
            <a:extLst>
              <a:ext uri="{FF2B5EF4-FFF2-40B4-BE49-F238E27FC236}">
                <a16:creationId xmlns:a16="http://schemas.microsoft.com/office/drawing/2014/main" id="{686F7BCE-4924-93F1-85ED-AF110EBD81CB}"/>
              </a:ext>
            </a:extLst>
          </p:cNvPr>
          <p:cNvPicPr>
            <a:picLocks noChangeAspect="1"/>
          </p:cNvPicPr>
          <p:nvPr/>
        </p:nvPicPr>
        <p:blipFill>
          <a:blip r:embed="rId6"/>
          <a:srcRect/>
          <a:stretch/>
        </p:blipFill>
        <p:spPr>
          <a:xfrm>
            <a:off x="4718048" y="2910723"/>
            <a:ext cx="3893645" cy="452951"/>
          </a:xfrm>
          <a:prstGeom prst="rect">
            <a:avLst/>
          </a:prstGeom>
          <a:ln w="28575">
            <a:solidFill>
              <a:schemeClr val="tx1"/>
            </a:solidFill>
          </a:ln>
          <a:effectLst/>
        </p:spPr>
      </p:pic>
      <p:pic>
        <p:nvPicPr>
          <p:cNvPr id="9" name="Picture 8">
            <a:extLst>
              <a:ext uri="{FF2B5EF4-FFF2-40B4-BE49-F238E27FC236}">
                <a16:creationId xmlns:a16="http://schemas.microsoft.com/office/drawing/2014/main" id="{E63B86F9-EB02-32B4-EB4F-B8F3806D03C3}"/>
              </a:ext>
            </a:extLst>
          </p:cNvPr>
          <p:cNvPicPr>
            <a:picLocks noChangeAspect="1"/>
          </p:cNvPicPr>
          <p:nvPr/>
        </p:nvPicPr>
        <p:blipFill>
          <a:blip r:embed="rId7"/>
          <a:srcRect/>
          <a:stretch/>
        </p:blipFill>
        <p:spPr>
          <a:xfrm>
            <a:off x="4709339" y="3485279"/>
            <a:ext cx="3902354" cy="440309"/>
          </a:xfrm>
          <a:prstGeom prst="rect">
            <a:avLst/>
          </a:prstGeom>
          <a:ln w="28575">
            <a:solidFill>
              <a:schemeClr val="tx1"/>
            </a:solidFill>
          </a:ln>
          <a:effectLst/>
        </p:spPr>
      </p:pic>
      <p:sp>
        <p:nvSpPr>
          <p:cNvPr id="16" name="Rectangle 15">
            <a:extLst>
              <a:ext uri="{FF2B5EF4-FFF2-40B4-BE49-F238E27FC236}">
                <a16:creationId xmlns:a16="http://schemas.microsoft.com/office/drawing/2014/main" id="{F62C0F5F-9035-F8BF-DF07-CA070D8EA074}"/>
              </a:ext>
            </a:extLst>
          </p:cNvPr>
          <p:cNvSpPr/>
          <p:nvPr/>
        </p:nvSpPr>
        <p:spPr>
          <a:xfrm>
            <a:off x="2401824" y="3424319"/>
            <a:ext cx="652272" cy="19670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Area 0</a:t>
            </a:r>
          </a:p>
        </p:txBody>
      </p:sp>
      <p:sp>
        <p:nvSpPr>
          <p:cNvPr id="17" name="Rectangle 16">
            <a:extLst>
              <a:ext uri="{FF2B5EF4-FFF2-40B4-BE49-F238E27FC236}">
                <a16:creationId xmlns:a16="http://schemas.microsoft.com/office/drawing/2014/main" id="{4FEFAC50-5605-C396-2F4D-7AC1686510EE}"/>
              </a:ext>
            </a:extLst>
          </p:cNvPr>
          <p:cNvSpPr/>
          <p:nvPr/>
        </p:nvSpPr>
        <p:spPr>
          <a:xfrm>
            <a:off x="1487424" y="3424083"/>
            <a:ext cx="652272" cy="19670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Area 1</a:t>
            </a:r>
          </a:p>
        </p:txBody>
      </p:sp>
      <p:sp>
        <p:nvSpPr>
          <p:cNvPr id="18" name="Rectangle 17">
            <a:extLst>
              <a:ext uri="{FF2B5EF4-FFF2-40B4-BE49-F238E27FC236}">
                <a16:creationId xmlns:a16="http://schemas.microsoft.com/office/drawing/2014/main" id="{FCFB1A98-EB91-3B12-A831-EB48B4CADF44}"/>
              </a:ext>
            </a:extLst>
          </p:cNvPr>
          <p:cNvSpPr/>
          <p:nvPr/>
        </p:nvSpPr>
        <p:spPr>
          <a:xfrm>
            <a:off x="3316224" y="3424083"/>
            <a:ext cx="652272" cy="19670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Area 2</a:t>
            </a:r>
          </a:p>
        </p:txBody>
      </p:sp>
      <p:sp>
        <p:nvSpPr>
          <p:cNvPr id="19" name="TextBox 18">
            <a:extLst>
              <a:ext uri="{FF2B5EF4-FFF2-40B4-BE49-F238E27FC236}">
                <a16:creationId xmlns:a16="http://schemas.microsoft.com/office/drawing/2014/main" id="{4A4BBA5B-50C1-8F2A-7E2F-4228EE88E01B}"/>
              </a:ext>
            </a:extLst>
          </p:cNvPr>
          <p:cNvSpPr txBox="1"/>
          <p:nvPr/>
        </p:nvSpPr>
        <p:spPr>
          <a:xfrm>
            <a:off x="957014" y="3749040"/>
            <a:ext cx="3575184" cy="400110"/>
          </a:xfrm>
          <a:prstGeom prst="rect">
            <a:avLst/>
          </a:prstGeom>
          <a:noFill/>
        </p:spPr>
        <p:txBody>
          <a:bodyPr wrap="square" rtlCol="0">
            <a:spAutoFit/>
          </a:bodyPr>
          <a:lstStyle/>
          <a:p>
            <a:r>
              <a:rPr lang="en-US" sz="1000" b="1" i="1" dirty="0"/>
              <a:t>***Router doesn’t belong to any area, only router’s interfaces belong to specific areas.</a:t>
            </a:r>
          </a:p>
        </p:txBody>
      </p:sp>
      <p:sp>
        <p:nvSpPr>
          <p:cNvPr id="20" name="Oval 19">
            <a:extLst>
              <a:ext uri="{FF2B5EF4-FFF2-40B4-BE49-F238E27FC236}">
                <a16:creationId xmlns:a16="http://schemas.microsoft.com/office/drawing/2014/main" id="{BA5CE22C-AD25-DA2B-E615-33B4BE577115}"/>
              </a:ext>
            </a:extLst>
          </p:cNvPr>
          <p:cNvSpPr/>
          <p:nvPr/>
        </p:nvSpPr>
        <p:spPr>
          <a:xfrm>
            <a:off x="957014" y="1828800"/>
            <a:ext cx="530410" cy="48768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7588A64-E58D-6397-BBF7-983671A16E6F}"/>
              </a:ext>
            </a:extLst>
          </p:cNvPr>
          <p:cNvSpPr txBox="1"/>
          <p:nvPr/>
        </p:nvSpPr>
        <p:spPr>
          <a:xfrm>
            <a:off x="921146" y="2301950"/>
            <a:ext cx="510540" cy="261610"/>
          </a:xfrm>
          <a:prstGeom prst="rect">
            <a:avLst/>
          </a:prstGeom>
          <a:noFill/>
        </p:spPr>
        <p:txBody>
          <a:bodyPr wrap="square" rtlCol="0">
            <a:spAutoFit/>
          </a:bodyPr>
          <a:lstStyle/>
          <a:p>
            <a:r>
              <a:rPr lang="en-US" sz="1050" b="1" dirty="0">
                <a:solidFill>
                  <a:srgbClr val="C00000"/>
                </a:solidFill>
              </a:rPr>
              <a:t>ABR</a:t>
            </a:r>
          </a:p>
        </p:txBody>
      </p:sp>
      <p:sp>
        <p:nvSpPr>
          <p:cNvPr id="22" name="Oval 21">
            <a:extLst>
              <a:ext uri="{FF2B5EF4-FFF2-40B4-BE49-F238E27FC236}">
                <a16:creationId xmlns:a16="http://schemas.microsoft.com/office/drawing/2014/main" id="{0F6E3F36-E61B-E26C-A975-F65411261086}"/>
              </a:ext>
            </a:extLst>
          </p:cNvPr>
          <p:cNvSpPr/>
          <p:nvPr/>
        </p:nvSpPr>
        <p:spPr>
          <a:xfrm>
            <a:off x="3997394" y="1828800"/>
            <a:ext cx="530410" cy="48768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DAF3744-A844-A96E-4DBB-5948E8B6C7A1}"/>
              </a:ext>
            </a:extLst>
          </p:cNvPr>
          <p:cNvSpPr txBox="1"/>
          <p:nvPr/>
        </p:nvSpPr>
        <p:spPr>
          <a:xfrm>
            <a:off x="4075826" y="2301950"/>
            <a:ext cx="510540" cy="261610"/>
          </a:xfrm>
          <a:prstGeom prst="rect">
            <a:avLst/>
          </a:prstGeom>
          <a:noFill/>
        </p:spPr>
        <p:txBody>
          <a:bodyPr wrap="square" rtlCol="0">
            <a:spAutoFit/>
          </a:bodyPr>
          <a:lstStyle/>
          <a:p>
            <a:r>
              <a:rPr lang="en-US" sz="1050" b="1" dirty="0">
                <a:solidFill>
                  <a:srgbClr val="C00000"/>
                </a:solidFill>
              </a:rPr>
              <a:t>ABR</a:t>
            </a:r>
          </a:p>
        </p:txBody>
      </p:sp>
      <p:sp>
        <p:nvSpPr>
          <p:cNvPr id="24" name="Rectangle 23">
            <a:extLst>
              <a:ext uri="{FF2B5EF4-FFF2-40B4-BE49-F238E27FC236}">
                <a16:creationId xmlns:a16="http://schemas.microsoft.com/office/drawing/2014/main" id="{C6B19DD9-3381-36D6-0847-F93A8C8A5D85}"/>
              </a:ext>
            </a:extLst>
          </p:cNvPr>
          <p:cNvSpPr/>
          <p:nvPr/>
        </p:nvSpPr>
        <p:spPr>
          <a:xfrm>
            <a:off x="8100060" y="111506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763020-FDB0-A579-0878-80B75DAD3C25}"/>
              </a:ext>
            </a:extLst>
          </p:cNvPr>
          <p:cNvSpPr/>
          <p:nvPr/>
        </p:nvSpPr>
        <p:spPr>
          <a:xfrm>
            <a:off x="8102600" y="125476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8D1DBEC-0BCF-8D86-4E64-E0850327CD01}"/>
              </a:ext>
            </a:extLst>
          </p:cNvPr>
          <p:cNvSpPr/>
          <p:nvPr/>
        </p:nvSpPr>
        <p:spPr>
          <a:xfrm>
            <a:off x="8105140" y="139192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420DD44-6D96-FEDE-5B2A-A0838B43C150}"/>
              </a:ext>
            </a:extLst>
          </p:cNvPr>
          <p:cNvSpPr/>
          <p:nvPr/>
        </p:nvSpPr>
        <p:spPr>
          <a:xfrm>
            <a:off x="8130540" y="181610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7A7422-DAB5-8E83-49F9-12612E0DAD43}"/>
              </a:ext>
            </a:extLst>
          </p:cNvPr>
          <p:cNvSpPr/>
          <p:nvPr/>
        </p:nvSpPr>
        <p:spPr>
          <a:xfrm>
            <a:off x="8130540" y="195580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F922F62-5F91-D244-4F23-052CEBFB0EB9}"/>
              </a:ext>
            </a:extLst>
          </p:cNvPr>
          <p:cNvSpPr/>
          <p:nvPr/>
        </p:nvSpPr>
        <p:spPr>
          <a:xfrm>
            <a:off x="8087360" y="236982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7DB6497-7D26-BF0A-FD8B-3059B6AD20DB}"/>
              </a:ext>
            </a:extLst>
          </p:cNvPr>
          <p:cNvSpPr/>
          <p:nvPr/>
        </p:nvSpPr>
        <p:spPr>
          <a:xfrm>
            <a:off x="8087360" y="250698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FE84477-272A-C81E-5E46-2D395CF314E0}"/>
              </a:ext>
            </a:extLst>
          </p:cNvPr>
          <p:cNvSpPr/>
          <p:nvPr/>
        </p:nvSpPr>
        <p:spPr>
          <a:xfrm>
            <a:off x="8087360" y="264414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A058F5-BC55-F1EA-30E8-9C435BB1C3AD}"/>
              </a:ext>
            </a:extLst>
          </p:cNvPr>
          <p:cNvSpPr/>
          <p:nvPr/>
        </p:nvSpPr>
        <p:spPr>
          <a:xfrm>
            <a:off x="8122920" y="308864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AA2564F-C49A-DCDC-55D5-EB0CB0C59F4E}"/>
              </a:ext>
            </a:extLst>
          </p:cNvPr>
          <p:cNvSpPr/>
          <p:nvPr/>
        </p:nvSpPr>
        <p:spPr>
          <a:xfrm>
            <a:off x="8122920" y="322834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E27E780-B7AB-55C8-CEF3-03C1F32A56F0}"/>
              </a:ext>
            </a:extLst>
          </p:cNvPr>
          <p:cNvSpPr/>
          <p:nvPr/>
        </p:nvSpPr>
        <p:spPr>
          <a:xfrm>
            <a:off x="8097520" y="366268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19E64EC-C22D-2AF6-173E-F8AB42D34A68}"/>
              </a:ext>
            </a:extLst>
          </p:cNvPr>
          <p:cNvSpPr/>
          <p:nvPr/>
        </p:nvSpPr>
        <p:spPr>
          <a:xfrm>
            <a:off x="8097520" y="3802380"/>
            <a:ext cx="452120" cy="977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112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7D2AF-9D6F-1D75-9A45-8F6AD373891B}"/>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OSPF Multiple Area Database Tables</a:t>
            </a:r>
          </a:p>
        </p:txBody>
      </p:sp>
      <p:pic>
        <p:nvPicPr>
          <p:cNvPr id="6" name="Picture 5">
            <a:extLst>
              <a:ext uri="{FF2B5EF4-FFF2-40B4-BE49-F238E27FC236}">
                <a16:creationId xmlns:a16="http://schemas.microsoft.com/office/drawing/2014/main" id="{C01B8981-8342-13EC-D488-4AE1613FE627}"/>
              </a:ext>
            </a:extLst>
          </p:cNvPr>
          <p:cNvPicPr>
            <a:picLocks noChangeAspect="1"/>
          </p:cNvPicPr>
          <p:nvPr/>
        </p:nvPicPr>
        <p:blipFill>
          <a:blip r:embed="rId3"/>
          <a:srcRect/>
          <a:stretch/>
        </p:blipFill>
        <p:spPr>
          <a:xfrm>
            <a:off x="861518" y="2058467"/>
            <a:ext cx="3766187" cy="1757973"/>
          </a:xfrm>
          <a:prstGeom prst="rect">
            <a:avLst/>
          </a:prstGeom>
          <a:ln w="28575">
            <a:solidFill>
              <a:schemeClr val="tx1"/>
            </a:solidFill>
          </a:ln>
          <a:effectLst/>
        </p:spPr>
      </p:pic>
      <p:pic>
        <p:nvPicPr>
          <p:cNvPr id="7" name="Picture 6">
            <a:extLst>
              <a:ext uri="{FF2B5EF4-FFF2-40B4-BE49-F238E27FC236}">
                <a16:creationId xmlns:a16="http://schemas.microsoft.com/office/drawing/2014/main" id="{493A65BE-2264-03EC-CE38-0D8511CC89E4}"/>
              </a:ext>
            </a:extLst>
          </p:cNvPr>
          <p:cNvPicPr>
            <a:picLocks noChangeAspect="1"/>
          </p:cNvPicPr>
          <p:nvPr/>
        </p:nvPicPr>
        <p:blipFill>
          <a:blip r:embed="rId4"/>
          <a:srcRect/>
          <a:stretch/>
        </p:blipFill>
        <p:spPr>
          <a:xfrm>
            <a:off x="861518" y="948599"/>
            <a:ext cx="3770798" cy="966072"/>
          </a:xfrm>
          <a:prstGeom prst="rect">
            <a:avLst/>
          </a:prstGeom>
          <a:ln w="28575">
            <a:solidFill>
              <a:schemeClr val="tx1"/>
            </a:solidFill>
          </a:ln>
          <a:effectLst/>
        </p:spPr>
      </p:pic>
      <p:pic>
        <p:nvPicPr>
          <p:cNvPr id="9" name="Picture 8">
            <a:extLst>
              <a:ext uri="{FF2B5EF4-FFF2-40B4-BE49-F238E27FC236}">
                <a16:creationId xmlns:a16="http://schemas.microsoft.com/office/drawing/2014/main" id="{E63B86F9-EB02-32B4-EB4F-B8F3806D03C3}"/>
              </a:ext>
            </a:extLst>
          </p:cNvPr>
          <p:cNvPicPr>
            <a:picLocks noChangeAspect="1"/>
          </p:cNvPicPr>
          <p:nvPr/>
        </p:nvPicPr>
        <p:blipFill>
          <a:blip r:embed="rId5"/>
          <a:srcRect/>
          <a:stretch/>
        </p:blipFill>
        <p:spPr>
          <a:xfrm>
            <a:off x="4781510" y="2090272"/>
            <a:ext cx="3766186" cy="1718673"/>
          </a:xfrm>
          <a:prstGeom prst="rect">
            <a:avLst/>
          </a:prstGeom>
          <a:ln w="28575">
            <a:solidFill>
              <a:schemeClr val="tx1"/>
            </a:solidFill>
          </a:ln>
          <a:effectLst/>
        </p:spPr>
      </p:pic>
      <p:pic>
        <p:nvPicPr>
          <p:cNvPr id="3" name="Picture 2">
            <a:extLst>
              <a:ext uri="{FF2B5EF4-FFF2-40B4-BE49-F238E27FC236}">
                <a16:creationId xmlns:a16="http://schemas.microsoft.com/office/drawing/2014/main" id="{C61B0C76-3CE2-ADA6-26BD-A5BD49AECF4C}"/>
              </a:ext>
            </a:extLst>
          </p:cNvPr>
          <p:cNvPicPr>
            <a:picLocks noChangeAspect="1"/>
          </p:cNvPicPr>
          <p:nvPr/>
        </p:nvPicPr>
        <p:blipFill>
          <a:blip r:embed="rId6"/>
          <a:srcRect/>
          <a:stretch/>
        </p:blipFill>
        <p:spPr>
          <a:xfrm>
            <a:off x="4777422" y="948599"/>
            <a:ext cx="3766187" cy="1003086"/>
          </a:xfrm>
          <a:prstGeom prst="rect">
            <a:avLst/>
          </a:prstGeom>
          <a:ln w="28575">
            <a:solidFill>
              <a:schemeClr val="tx1"/>
            </a:solidFill>
          </a:ln>
          <a:effectLst/>
        </p:spPr>
      </p:pic>
      <p:sp>
        <p:nvSpPr>
          <p:cNvPr id="11" name="TextBox 10">
            <a:extLst>
              <a:ext uri="{FF2B5EF4-FFF2-40B4-BE49-F238E27FC236}">
                <a16:creationId xmlns:a16="http://schemas.microsoft.com/office/drawing/2014/main" id="{3037C22B-2BD0-B07C-B859-9632FF06F75A}"/>
              </a:ext>
            </a:extLst>
          </p:cNvPr>
          <p:cNvSpPr txBox="1"/>
          <p:nvPr/>
        </p:nvSpPr>
        <p:spPr>
          <a:xfrm>
            <a:off x="8252062" y="927682"/>
            <a:ext cx="341906" cy="307777"/>
          </a:xfrm>
          <a:prstGeom prst="rect">
            <a:avLst/>
          </a:prstGeom>
          <a:noFill/>
        </p:spPr>
        <p:txBody>
          <a:bodyPr wrap="square" rtlCol="0">
            <a:spAutoFit/>
          </a:bodyPr>
          <a:lstStyle/>
          <a:p>
            <a:r>
              <a:rPr lang="en-US" b="1" dirty="0">
                <a:solidFill>
                  <a:srgbClr val="C00000"/>
                </a:solidFill>
              </a:rPr>
              <a:t>2</a:t>
            </a:r>
          </a:p>
        </p:txBody>
      </p:sp>
      <p:sp>
        <p:nvSpPr>
          <p:cNvPr id="12" name="TextBox 11">
            <a:extLst>
              <a:ext uri="{FF2B5EF4-FFF2-40B4-BE49-F238E27FC236}">
                <a16:creationId xmlns:a16="http://schemas.microsoft.com/office/drawing/2014/main" id="{1E3BF2B9-2D40-56B4-2CC9-C6A8E74688C7}"/>
              </a:ext>
            </a:extLst>
          </p:cNvPr>
          <p:cNvSpPr txBox="1"/>
          <p:nvPr/>
        </p:nvSpPr>
        <p:spPr>
          <a:xfrm>
            <a:off x="4362963" y="948599"/>
            <a:ext cx="341906" cy="307777"/>
          </a:xfrm>
          <a:prstGeom prst="rect">
            <a:avLst/>
          </a:prstGeom>
          <a:noFill/>
        </p:spPr>
        <p:txBody>
          <a:bodyPr wrap="square" rtlCol="0">
            <a:spAutoFit/>
          </a:bodyPr>
          <a:lstStyle/>
          <a:p>
            <a:r>
              <a:rPr lang="en-US" b="1" dirty="0">
                <a:solidFill>
                  <a:srgbClr val="C00000"/>
                </a:solidFill>
              </a:rPr>
              <a:t>1</a:t>
            </a:r>
          </a:p>
        </p:txBody>
      </p:sp>
      <p:sp>
        <p:nvSpPr>
          <p:cNvPr id="13" name="TextBox 12">
            <a:extLst>
              <a:ext uri="{FF2B5EF4-FFF2-40B4-BE49-F238E27FC236}">
                <a16:creationId xmlns:a16="http://schemas.microsoft.com/office/drawing/2014/main" id="{6AF960DF-B5BD-AD9D-1C5A-74150B5E9803}"/>
              </a:ext>
            </a:extLst>
          </p:cNvPr>
          <p:cNvSpPr txBox="1"/>
          <p:nvPr/>
        </p:nvSpPr>
        <p:spPr>
          <a:xfrm>
            <a:off x="8252062" y="2058466"/>
            <a:ext cx="341906" cy="307777"/>
          </a:xfrm>
          <a:prstGeom prst="rect">
            <a:avLst/>
          </a:prstGeom>
          <a:noFill/>
        </p:spPr>
        <p:txBody>
          <a:bodyPr wrap="square" rtlCol="0">
            <a:spAutoFit/>
          </a:bodyPr>
          <a:lstStyle/>
          <a:p>
            <a:r>
              <a:rPr lang="en-US" b="1" dirty="0">
                <a:solidFill>
                  <a:srgbClr val="C00000"/>
                </a:solidFill>
              </a:rPr>
              <a:t>4</a:t>
            </a:r>
          </a:p>
        </p:txBody>
      </p:sp>
      <p:sp>
        <p:nvSpPr>
          <p:cNvPr id="36" name="TextBox 35">
            <a:extLst>
              <a:ext uri="{FF2B5EF4-FFF2-40B4-BE49-F238E27FC236}">
                <a16:creationId xmlns:a16="http://schemas.microsoft.com/office/drawing/2014/main" id="{E24194BC-A0DF-CA94-AE58-FFE00073EDEB}"/>
              </a:ext>
            </a:extLst>
          </p:cNvPr>
          <p:cNvSpPr txBox="1"/>
          <p:nvPr/>
        </p:nvSpPr>
        <p:spPr>
          <a:xfrm>
            <a:off x="4362491" y="2058467"/>
            <a:ext cx="341906" cy="307777"/>
          </a:xfrm>
          <a:prstGeom prst="rect">
            <a:avLst/>
          </a:prstGeom>
          <a:noFill/>
        </p:spPr>
        <p:txBody>
          <a:bodyPr wrap="square" rtlCol="0">
            <a:spAutoFit/>
          </a:bodyPr>
          <a:lstStyle/>
          <a:p>
            <a:r>
              <a:rPr lang="en-US" b="1" dirty="0">
                <a:solidFill>
                  <a:srgbClr val="C00000"/>
                </a:solidFill>
              </a:rPr>
              <a:t>3</a:t>
            </a:r>
          </a:p>
        </p:txBody>
      </p:sp>
      <p:sp>
        <p:nvSpPr>
          <p:cNvPr id="37" name="Rectangle 36">
            <a:extLst>
              <a:ext uri="{FF2B5EF4-FFF2-40B4-BE49-F238E27FC236}">
                <a16:creationId xmlns:a16="http://schemas.microsoft.com/office/drawing/2014/main" id="{CDB14A03-62F4-B831-198B-1ED6A7B75BFC}"/>
              </a:ext>
            </a:extLst>
          </p:cNvPr>
          <p:cNvSpPr/>
          <p:nvPr/>
        </p:nvSpPr>
        <p:spPr>
          <a:xfrm>
            <a:off x="1638468" y="1258634"/>
            <a:ext cx="1405722" cy="10077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D8E5493-38FE-66DF-85DD-2D241CE01CCD}"/>
              </a:ext>
            </a:extLst>
          </p:cNvPr>
          <p:cNvSpPr/>
          <p:nvPr/>
        </p:nvSpPr>
        <p:spPr>
          <a:xfrm>
            <a:off x="1634658" y="2093024"/>
            <a:ext cx="1405722" cy="10077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8CEC4D6-EE97-F654-34CD-A71859C76E08}"/>
              </a:ext>
            </a:extLst>
          </p:cNvPr>
          <p:cNvSpPr/>
          <p:nvPr/>
        </p:nvSpPr>
        <p:spPr>
          <a:xfrm>
            <a:off x="5539908" y="2102930"/>
            <a:ext cx="1405722" cy="10077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C10118-9D03-C931-D5DC-B7103E1E8EB9}"/>
              </a:ext>
            </a:extLst>
          </p:cNvPr>
          <p:cNvSpPr/>
          <p:nvPr/>
        </p:nvSpPr>
        <p:spPr>
          <a:xfrm>
            <a:off x="5539908" y="959930"/>
            <a:ext cx="1635084" cy="9292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B31F45D-5F44-5B29-2DF6-AEE929E4DF72}"/>
              </a:ext>
            </a:extLst>
          </p:cNvPr>
          <p:cNvSpPr/>
          <p:nvPr/>
        </p:nvSpPr>
        <p:spPr>
          <a:xfrm>
            <a:off x="5546004" y="2797874"/>
            <a:ext cx="1635084" cy="9292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9DC4A33-232B-655B-591D-60698A21BD47}"/>
              </a:ext>
            </a:extLst>
          </p:cNvPr>
          <p:cNvSpPr/>
          <p:nvPr/>
        </p:nvSpPr>
        <p:spPr>
          <a:xfrm>
            <a:off x="1644564" y="2797874"/>
            <a:ext cx="1635084" cy="9292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04CA051-131B-B581-7394-926374FA8BE9}"/>
              </a:ext>
            </a:extLst>
          </p:cNvPr>
          <p:cNvSpPr/>
          <p:nvPr/>
        </p:nvSpPr>
        <p:spPr>
          <a:xfrm>
            <a:off x="1705524" y="1063562"/>
            <a:ext cx="1405722" cy="10077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7F4CC23-CA2C-23DC-4886-161922587315}"/>
              </a:ext>
            </a:extLst>
          </p:cNvPr>
          <p:cNvSpPr txBox="1"/>
          <p:nvPr/>
        </p:nvSpPr>
        <p:spPr>
          <a:xfrm>
            <a:off x="957014" y="3855720"/>
            <a:ext cx="6891586" cy="553998"/>
          </a:xfrm>
          <a:prstGeom prst="rect">
            <a:avLst/>
          </a:prstGeom>
          <a:noFill/>
        </p:spPr>
        <p:txBody>
          <a:bodyPr wrap="square" rtlCol="0">
            <a:spAutoFit/>
          </a:bodyPr>
          <a:lstStyle/>
          <a:p>
            <a:r>
              <a:rPr lang="en-US" sz="1000" b="1" i="1" dirty="0"/>
              <a:t>***OSPF Areas create a 2-Tier Hierarchy:</a:t>
            </a:r>
          </a:p>
          <a:p>
            <a:pPr marL="171450" indent="-171450">
              <a:buFont typeface="Arial" panose="020B0604020202020204" pitchFamily="34" charset="0"/>
              <a:buChar char="•"/>
            </a:pPr>
            <a:r>
              <a:rPr lang="en-US" sz="1000" b="1" i="1" dirty="0"/>
              <a:t>Area 0 – Top of Hierarchy – Backbone Area (Assures loop free area topologies, also Hub and Spike design)</a:t>
            </a:r>
          </a:p>
          <a:p>
            <a:pPr marL="171450" indent="-171450">
              <a:buFont typeface="Arial" panose="020B0604020202020204" pitchFamily="34" charset="0"/>
              <a:buChar char="•"/>
            </a:pPr>
            <a:r>
              <a:rPr lang="en-US" sz="1000" b="1" i="1" dirty="0"/>
              <a:t>Area # – All other Areas</a:t>
            </a:r>
          </a:p>
        </p:txBody>
      </p:sp>
    </p:spTree>
    <p:extLst>
      <p:ext uri="{BB962C8B-B14F-4D97-AF65-F5344CB8AC3E}">
        <p14:creationId xmlns:p14="http://schemas.microsoft.com/office/powerpoint/2010/main" val="2845417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7F3C-65FA-9CF5-A444-7E54B4960CB5}"/>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OSPFv2 Interface Subcommands</a:t>
            </a:r>
          </a:p>
        </p:txBody>
      </p:sp>
      <p:sp>
        <p:nvSpPr>
          <p:cNvPr id="3" name="TextBox 2">
            <a:extLst>
              <a:ext uri="{FF2B5EF4-FFF2-40B4-BE49-F238E27FC236}">
                <a16:creationId xmlns:a16="http://schemas.microsoft.com/office/drawing/2014/main" id="{5131FC51-FDCF-5A86-0B1F-2DA2FC94C75F}"/>
              </a:ext>
            </a:extLst>
          </p:cNvPr>
          <p:cNvSpPr txBox="1"/>
          <p:nvPr/>
        </p:nvSpPr>
        <p:spPr>
          <a:xfrm>
            <a:off x="747420" y="905762"/>
            <a:ext cx="3961919" cy="283378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latin typeface="+mj-lt"/>
              </a:rPr>
              <a:t>We can use </a:t>
            </a:r>
            <a:r>
              <a:rPr lang="en-US" sz="1000" b="1" i="1" dirty="0">
                <a:latin typeface="+mj-lt"/>
              </a:rPr>
              <a:t>Interface Subcommands </a:t>
            </a:r>
            <a:r>
              <a:rPr lang="en-US" sz="1000" dirty="0">
                <a:latin typeface="+mj-lt"/>
              </a:rPr>
              <a:t>instead of using the network command in global config mode to advertise OSPF-</a:t>
            </a:r>
            <a:br>
              <a:rPr lang="en-US" sz="1000" dirty="0">
                <a:latin typeface="+mj-lt"/>
              </a:rPr>
            </a:br>
            <a:r>
              <a:rPr lang="en-US" sz="1000" b="1" i="1" dirty="0">
                <a:latin typeface="+mj-lt"/>
              </a:rPr>
              <a:t>‘Router(config)# interface </a:t>
            </a:r>
            <a:r>
              <a:rPr lang="en-US" sz="1000" b="1" i="1" dirty="0">
                <a:solidFill>
                  <a:srgbClr val="7030A0"/>
                </a:solidFill>
                <a:latin typeface="+mj-lt"/>
              </a:rPr>
              <a:t>&lt;interface name&gt;</a:t>
            </a:r>
            <a:r>
              <a:rPr lang="en-US" sz="1000" b="1" i="1" dirty="0">
                <a:latin typeface="+mj-lt"/>
              </a:rPr>
              <a:t>’</a:t>
            </a:r>
            <a:br>
              <a:rPr lang="en-US" sz="1000" b="1" i="1" dirty="0">
                <a:latin typeface="+mj-lt"/>
              </a:rPr>
            </a:br>
            <a:r>
              <a:rPr lang="en-US" sz="1000" b="1" i="1" dirty="0">
                <a:latin typeface="+mj-lt"/>
              </a:rPr>
              <a:t>‘Router(config-if)#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a:t>
            </a:r>
            <a:r>
              <a:rPr lang="en-US" sz="1000" b="1" i="1" dirty="0">
                <a:solidFill>
                  <a:srgbClr val="7030A0"/>
                </a:solidFill>
                <a:latin typeface="+mj-lt"/>
              </a:rPr>
              <a:t> &lt;process ID&gt;</a:t>
            </a:r>
            <a:r>
              <a:rPr lang="en-US" sz="1000" b="1" i="1" dirty="0">
                <a:latin typeface="+mj-lt"/>
              </a:rPr>
              <a:t> area </a:t>
            </a:r>
            <a:r>
              <a:rPr lang="en-US" sz="1000" b="1" i="1" dirty="0">
                <a:solidFill>
                  <a:srgbClr val="7030A0"/>
                </a:solidFill>
                <a:latin typeface="+mj-lt"/>
              </a:rPr>
              <a:t>&lt;area no&gt;</a:t>
            </a:r>
            <a:r>
              <a:rPr lang="en-US" sz="1000" b="1" i="1" dirty="0">
                <a:latin typeface="+mj-lt"/>
              </a:rPr>
              <a:t>’</a:t>
            </a:r>
          </a:p>
          <a:p>
            <a:pPr marL="171450" indent="-171450">
              <a:lnSpc>
                <a:spcPct val="150000"/>
              </a:lnSpc>
              <a:buFont typeface="Arial" panose="020B0604020202020204" pitchFamily="34" charset="0"/>
              <a:buChar char="•"/>
            </a:pPr>
            <a:r>
              <a:rPr lang="en-US" sz="1000" dirty="0">
                <a:latin typeface="+mj-lt"/>
              </a:rPr>
              <a:t>It can also be used in </a:t>
            </a:r>
            <a:r>
              <a:rPr lang="en-US" sz="1000" b="1" i="1" dirty="0">
                <a:latin typeface="+mj-lt"/>
              </a:rPr>
              <a:t>sub-interfaces</a:t>
            </a:r>
            <a:r>
              <a:rPr lang="en-US" sz="1000" dirty="0">
                <a:latin typeface="+mj-lt"/>
              </a:rPr>
              <a:t> using these commands-</a:t>
            </a:r>
            <a:br>
              <a:rPr lang="en-US" sz="1000" dirty="0">
                <a:latin typeface="+mj-lt"/>
              </a:rPr>
            </a:br>
            <a:r>
              <a:rPr lang="en-US" sz="1000" b="1" i="1" dirty="0">
                <a:latin typeface="+mj-lt"/>
              </a:rPr>
              <a:t>‘Router(config)# interface g0/0.1’</a:t>
            </a:r>
            <a:br>
              <a:rPr lang="en-US" sz="1000" b="1" i="1" dirty="0">
                <a:latin typeface="+mj-lt"/>
              </a:rPr>
            </a:br>
            <a:r>
              <a:rPr lang="en-US" sz="1000" b="1" i="1" dirty="0">
                <a:latin typeface="+mj-lt"/>
              </a:rPr>
              <a:t>‘Router(config-if)#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a:t>
            </a:r>
            <a:r>
              <a:rPr lang="en-US" sz="1000" b="1" i="1" dirty="0">
                <a:solidFill>
                  <a:srgbClr val="7030A0"/>
                </a:solidFill>
                <a:latin typeface="+mj-lt"/>
              </a:rPr>
              <a:t> </a:t>
            </a:r>
            <a:r>
              <a:rPr lang="en-US" sz="1000" b="1" i="1" dirty="0">
                <a:solidFill>
                  <a:schemeClr val="tx1"/>
                </a:solidFill>
                <a:latin typeface="+mj-lt"/>
              </a:rPr>
              <a:t>1 </a:t>
            </a:r>
            <a:r>
              <a:rPr lang="en-US" sz="1000" b="1" i="1" dirty="0">
                <a:latin typeface="+mj-lt"/>
              </a:rPr>
              <a:t>area 0’</a:t>
            </a:r>
            <a:br>
              <a:rPr lang="en-US" sz="1000" b="1" i="1" dirty="0">
                <a:latin typeface="+mj-lt"/>
              </a:rPr>
            </a:br>
            <a:r>
              <a:rPr lang="en-US" sz="1000" b="1" i="1" dirty="0">
                <a:latin typeface="+mj-lt"/>
              </a:rPr>
              <a:t>‘Router(config-if)# interface g0/0.2’</a:t>
            </a:r>
            <a:br>
              <a:rPr lang="en-US" sz="1000" b="1" i="1" dirty="0">
                <a:latin typeface="+mj-lt"/>
              </a:rPr>
            </a:br>
            <a:r>
              <a:rPr lang="en-US" sz="1000" b="1" i="1" dirty="0">
                <a:latin typeface="+mj-lt"/>
              </a:rPr>
              <a:t>‘Router(config-if)#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1 area 0’</a:t>
            </a:r>
            <a:br>
              <a:rPr lang="en-US" sz="1000" b="1" i="1" dirty="0">
                <a:latin typeface="+mj-lt"/>
              </a:rPr>
            </a:br>
            <a:r>
              <a:rPr lang="en-US" sz="1000" b="1" i="1" dirty="0">
                <a:latin typeface="+mj-lt"/>
              </a:rPr>
              <a:t>‘Router(config-if)# interface g0/0’</a:t>
            </a:r>
            <a:br>
              <a:rPr lang="en-US" sz="1000" b="1" i="1" dirty="0">
                <a:latin typeface="+mj-lt"/>
              </a:rPr>
            </a:br>
            <a:r>
              <a:rPr lang="en-US" sz="1000" b="1" i="1" dirty="0">
                <a:latin typeface="+mj-lt"/>
              </a:rPr>
              <a:t>‘Router(config-if)#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1 area 0’</a:t>
            </a:r>
            <a:br>
              <a:rPr lang="en-US" sz="1000" b="1" i="1" dirty="0">
                <a:latin typeface="+mj-lt"/>
              </a:rPr>
            </a:br>
            <a:endParaRPr lang="en-US" sz="1000" b="1" i="1" dirty="0">
              <a:latin typeface="+mj-lt"/>
            </a:endParaRPr>
          </a:p>
        </p:txBody>
      </p:sp>
      <p:pic>
        <p:nvPicPr>
          <p:cNvPr id="5" name="Picture 4">
            <a:extLst>
              <a:ext uri="{FF2B5EF4-FFF2-40B4-BE49-F238E27FC236}">
                <a16:creationId xmlns:a16="http://schemas.microsoft.com/office/drawing/2014/main" id="{158C1902-4B73-009E-A1DF-E990EF69D513}"/>
              </a:ext>
            </a:extLst>
          </p:cNvPr>
          <p:cNvPicPr>
            <a:picLocks noChangeAspect="1"/>
          </p:cNvPicPr>
          <p:nvPr/>
        </p:nvPicPr>
        <p:blipFill>
          <a:blip r:embed="rId3"/>
          <a:srcRect/>
          <a:stretch/>
        </p:blipFill>
        <p:spPr>
          <a:xfrm>
            <a:off x="4709339" y="947330"/>
            <a:ext cx="3902576" cy="2057107"/>
          </a:xfrm>
          <a:prstGeom prst="rect">
            <a:avLst/>
          </a:prstGeom>
          <a:ln w="28575">
            <a:solidFill>
              <a:schemeClr val="tx1"/>
            </a:solidFill>
          </a:ln>
          <a:effectLst/>
        </p:spPr>
      </p:pic>
    </p:spTree>
    <p:extLst>
      <p:ext uri="{BB962C8B-B14F-4D97-AF65-F5344CB8AC3E}">
        <p14:creationId xmlns:p14="http://schemas.microsoft.com/office/powerpoint/2010/main" val="208878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7F3C-65FA-9CF5-A444-7E54B4960CB5}"/>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Types of Routers</a:t>
            </a:r>
          </a:p>
        </p:txBody>
      </p:sp>
      <p:sp>
        <p:nvSpPr>
          <p:cNvPr id="3" name="TextBox 2">
            <a:extLst>
              <a:ext uri="{FF2B5EF4-FFF2-40B4-BE49-F238E27FC236}">
                <a16:creationId xmlns:a16="http://schemas.microsoft.com/office/drawing/2014/main" id="{5131FC51-FDCF-5A86-0B1F-2DA2FC94C75F}"/>
              </a:ext>
            </a:extLst>
          </p:cNvPr>
          <p:cNvSpPr txBox="1"/>
          <p:nvPr/>
        </p:nvSpPr>
        <p:spPr>
          <a:xfrm>
            <a:off x="747419" y="826252"/>
            <a:ext cx="7903599" cy="3987951"/>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000" b="1" u="sng" dirty="0">
                <a:solidFill>
                  <a:schemeClr val="tx1"/>
                </a:solidFill>
                <a:latin typeface="+mj-lt"/>
              </a:rPr>
              <a:t>IR (Internal Router)</a:t>
            </a:r>
            <a:r>
              <a:rPr lang="en-US" sz="1000" b="1" dirty="0">
                <a:solidFill>
                  <a:schemeClr val="tx1"/>
                </a:solidFill>
                <a:latin typeface="+mj-lt"/>
              </a:rPr>
              <a:t>: </a:t>
            </a:r>
            <a:r>
              <a:rPr lang="en-US" sz="1000" b="0" i="0" dirty="0">
                <a:solidFill>
                  <a:schemeClr val="tx1"/>
                </a:solidFill>
                <a:effectLst/>
                <a:latin typeface="+mj-lt"/>
              </a:rPr>
              <a:t>IRs are routers that have </a:t>
            </a:r>
            <a:r>
              <a:rPr lang="en-US" sz="1000" b="1" i="1" dirty="0">
                <a:solidFill>
                  <a:schemeClr val="tx1"/>
                </a:solidFill>
                <a:effectLst/>
                <a:latin typeface="+mj-lt"/>
              </a:rPr>
              <a:t>all their interfaces </a:t>
            </a:r>
            <a:r>
              <a:rPr lang="en-US" sz="1000" b="0" i="0" dirty="0">
                <a:solidFill>
                  <a:schemeClr val="tx1"/>
                </a:solidFill>
                <a:effectLst/>
                <a:latin typeface="+mj-lt"/>
              </a:rPr>
              <a:t>in the </a:t>
            </a:r>
            <a:r>
              <a:rPr lang="en-US" sz="1000" b="1" i="1" dirty="0">
                <a:solidFill>
                  <a:schemeClr val="tx1"/>
                </a:solidFill>
                <a:effectLst/>
                <a:latin typeface="+mj-lt"/>
              </a:rPr>
              <a:t>same OSPF area</a:t>
            </a:r>
            <a:r>
              <a:rPr lang="en-US" sz="1000" b="0" i="0" dirty="0">
                <a:solidFill>
                  <a:schemeClr val="tx1"/>
                </a:solidFill>
                <a:effectLst/>
                <a:latin typeface="+mj-lt"/>
              </a:rPr>
              <a:t>. They don’t have interfaces in multiple OSPF areas.</a:t>
            </a:r>
            <a:r>
              <a:rPr lang="en-US" sz="1000" b="1" i="1" dirty="0">
                <a:solidFill>
                  <a:schemeClr val="tx1"/>
                </a:solidFill>
                <a:effectLst/>
                <a:latin typeface="+mj-lt"/>
              </a:rPr>
              <a:t> </a:t>
            </a:r>
            <a:r>
              <a:rPr lang="en-US" sz="1000" b="0" i="0" dirty="0">
                <a:solidFill>
                  <a:schemeClr val="tx1"/>
                </a:solidFill>
                <a:effectLst/>
                <a:latin typeface="+mj-lt"/>
              </a:rPr>
              <a:t>They maintain the OSPF Database for their area and participate in the calculation of the best routes within the area.</a:t>
            </a:r>
          </a:p>
          <a:p>
            <a:pPr marL="171450" indent="-171450" algn="just">
              <a:lnSpc>
                <a:spcPct val="150000"/>
              </a:lnSpc>
              <a:buFont typeface="Arial" panose="020B0604020202020204" pitchFamily="34" charset="0"/>
              <a:buChar char="•"/>
            </a:pPr>
            <a:r>
              <a:rPr lang="en-US" sz="1000" b="1" u="sng" dirty="0">
                <a:solidFill>
                  <a:schemeClr val="tx1"/>
                </a:solidFill>
                <a:latin typeface="+mj-lt"/>
              </a:rPr>
              <a:t>ABR (Area Border Router)</a:t>
            </a:r>
            <a:r>
              <a:rPr lang="en-US" sz="1000" b="1" dirty="0">
                <a:solidFill>
                  <a:schemeClr val="tx1"/>
                </a:solidFill>
                <a:latin typeface="+mj-lt"/>
              </a:rPr>
              <a:t>: </a:t>
            </a:r>
            <a:r>
              <a:rPr lang="en-US" sz="1000" b="0" i="0" dirty="0">
                <a:solidFill>
                  <a:schemeClr val="tx1"/>
                </a:solidFill>
                <a:effectLst/>
                <a:latin typeface="+mj-lt"/>
              </a:rPr>
              <a:t>An ABR is a router that is </a:t>
            </a:r>
            <a:r>
              <a:rPr lang="en-US" sz="1000" b="1" i="1" dirty="0">
                <a:solidFill>
                  <a:schemeClr val="tx1"/>
                </a:solidFill>
                <a:effectLst/>
                <a:latin typeface="+mj-lt"/>
              </a:rPr>
              <a:t>connected to two or more OSPF areas</a:t>
            </a:r>
            <a:r>
              <a:rPr lang="en-US" sz="1000" b="0" i="0" dirty="0">
                <a:solidFill>
                  <a:schemeClr val="tx1"/>
                </a:solidFill>
                <a:effectLst/>
                <a:latin typeface="+mj-lt"/>
              </a:rPr>
              <a:t>. They maintain an LSDB </a:t>
            </a:r>
            <a:r>
              <a:rPr lang="en-US" sz="1000" dirty="0">
                <a:solidFill>
                  <a:schemeClr val="tx1"/>
                </a:solidFill>
                <a:latin typeface="+mj-lt"/>
              </a:rPr>
              <a:t>for each area and</a:t>
            </a:r>
            <a:r>
              <a:rPr lang="en-US" sz="1000" b="0" i="0" dirty="0">
                <a:solidFill>
                  <a:schemeClr val="tx1"/>
                </a:solidFill>
                <a:effectLst/>
                <a:latin typeface="+mj-lt"/>
              </a:rPr>
              <a:t> serve as a </a:t>
            </a:r>
            <a:r>
              <a:rPr lang="en-US" sz="1000" i="0" dirty="0">
                <a:solidFill>
                  <a:schemeClr val="tx1"/>
                </a:solidFill>
                <a:effectLst/>
                <a:latin typeface="+mj-lt"/>
              </a:rPr>
              <a:t>gateway</a:t>
            </a:r>
            <a:r>
              <a:rPr lang="en-US" sz="1000" b="0" i="0" dirty="0">
                <a:solidFill>
                  <a:schemeClr val="tx1"/>
                </a:solidFill>
                <a:effectLst/>
                <a:latin typeface="+mj-lt"/>
              </a:rPr>
              <a:t>, thus </a:t>
            </a:r>
            <a:r>
              <a:rPr lang="en-US" sz="1000" b="1" i="1" dirty="0">
                <a:solidFill>
                  <a:schemeClr val="tx1"/>
                </a:solidFill>
                <a:effectLst/>
                <a:latin typeface="+mj-lt"/>
              </a:rPr>
              <a:t>summarize routes </a:t>
            </a:r>
            <a:r>
              <a:rPr lang="en-US" sz="1000" b="0" i="0" dirty="0">
                <a:solidFill>
                  <a:schemeClr val="tx1"/>
                </a:solidFill>
                <a:effectLst/>
                <a:latin typeface="+mj-lt"/>
              </a:rPr>
              <a:t>from one area to another, reducing the size of the OSPF database in each area.</a:t>
            </a:r>
          </a:p>
          <a:p>
            <a:pPr marL="171450" indent="-171450" algn="just">
              <a:lnSpc>
                <a:spcPct val="150000"/>
              </a:lnSpc>
              <a:buFont typeface="Arial" panose="020B0604020202020204" pitchFamily="34" charset="0"/>
              <a:buChar char="•"/>
            </a:pPr>
            <a:r>
              <a:rPr lang="en-US" sz="1000" b="1" u="sng" dirty="0">
                <a:solidFill>
                  <a:schemeClr val="tx1"/>
                </a:solidFill>
                <a:latin typeface="+mj-lt"/>
              </a:rPr>
              <a:t>ASBR (Autonomous System Border Router)</a:t>
            </a:r>
            <a:r>
              <a:rPr lang="en-US" sz="1000" b="1" dirty="0">
                <a:solidFill>
                  <a:schemeClr val="tx1"/>
                </a:solidFill>
                <a:latin typeface="+mj-lt"/>
              </a:rPr>
              <a:t>: </a:t>
            </a:r>
            <a:r>
              <a:rPr lang="en-US" sz="1000" b="1" i="1" dirty="0">
                <a:solidFill>
                  <a:schemeClr val="tx1"/>
                </a:solidFill>
                <a:latin typeface="+mj-lt"/>
              </a:rPr>
              <a:t>C</a:t>
            </a:r>
            <a:r>
              <a:rPr lang="en-US" sz="1000" b="1" i="1" dirty="0">
                <a:solidFill>
                  <a:schemeClr val="tx1"/>
                </a:solidFill>
                <a:effectLst/>
                <a:latin typeface="+mj-lt"/>
              </a:rPr>
              <a:t>onnect</a:t>
            </a:r>
            <a:r>
              <a:rPr lang="en-US" sz="1000" b="0" i="0" dirty="0">
                <a:solidFill>
                  <a:schemeClr val="tx1"/>
                </a:solidFill>
                <a:effectLst/>
                <a:latin typeface="+mj-lt"/>
              </a:rPr>
              <a:t> the OSPF routing domain </a:t>
            </a:r>
            <a:r>
              <a:rPr lang="en-US" sz="1000" b="1" i="1" dirty="0">
                <a:solidFill>
                  <a:schemeClr val="tx1"/>
                </a:solidFill>
                <a:effectLst/>
                <a:latin typeface="+mj-lt"/>
              </a:rPr>
              <a:t>to external networks </a:t>
            </a:r>
            <a:r>
              <a:rPr lang="en-US" sz="1000" b="0" i="0" dirty="0">
                <a:solidFill>
                  <a:schemeClr val="tx1"/>
                </a:solidFill>
                <a:effectLst/>
                <a:latin typeface="+mj-lt"/>
              </a:rPr>
              <a:t>or other routing domains, such as those using different routing protocols. ASBRs </a:t>
            </a:r>
            <a:r>
              <a:rPr lang="en-US" sz="1000" b="1" i="1" dirty="0">
                <a:solidFill>
                  <a:schemeClr val="tx1"/>
                </a:solidFill>
                <a:effectLst/>
                <a:latin typeface="+mj-lt"/>
              </a:rPr>
              <a:t>redistribute external routes </a:t>
            </a:r>
            <a:r>
              <a:rPr lang="en-US" sz="1000" b="0" i="0" dirty="0">
                <a:solidFill>
                  <a:schemeClr val="tx1"/>
                </a:solidFill>
                <a:effectLst/>
                <a:latin typeface="+mj-lt"/>
              </a:rPr>
              <a:t>into the OSPF routing domain and vice versa. </a:t>
            </a:r>
          </a:p>
          <a:p>
            <a:pPr marL="171450" indent="-171450" algn="just">
              <a:lnSpc>
                <a:spcPct val="150000"/>
              </a:lnSpc>
              <a:buFont typeface="Arial" panose="020B0604020202020204" pitchFamily="34" charset="0"/>
              <a:buChar char="•"/>
            </a:pPr>
            <a:r>
              <a:rPr lang="en-US" sz="1000" b="1" i="0" u="sng" dirty="0">
                <a:solidFill>
                  <a:schemeClr val="tx1"/>
                </a:solidFill>
                <a:effectLst/>
                <a:latin typeface="+mj-lt"/>
              </a:rPr>
              <a:t>BR (Backbone Router)</a:t>
            </a:r>
            <a:r>
              <a:rPr lang="en-US" sz="1000" b="1" i="0" dirty="0">
                <a:solidFill>
                  <a:schemeClr val="tx1"/>
                </a:solidFill>
                <a:effectLst/>
                <a:latin typeface="+mj-lt"/>
              </a:rPr>
              <a:t>: </a:t>
            </a:r>
            <a:r>
              <a:rPr lang="en-US" sz="1000" b="0" i="0" dirty="0">
                <a:solidFill>
                  <a:schemeClr val="tx1"/>
                </a:solidFill>
                <a:effectLst/>
                <a:latin typeface="+mj-lt"/>
              </a:rPr>
              <a:t>Backbone Routers are routers that have </a:t>
            </a:r>
            <a:r>
              <a:rPr lang="en-US" sz="1000" b="1" i="1" dirty="0">
                <a:solidFill>
                  <a:schemeClr val="tx1"/>
                </a:solidFill>
                <a:effectLst/>
                <a:latin typeface="+mj-lt"/>
              </a:rPr>
              <a:t>at least one interface </a:t>
            </a:r>
            <a:r>
              <a:rPr lang="en-US" sz="1000" b="0" i="0" dirty="0">
                <a:solidFill>
                  <a:schemeClr val="tx1"/>
                </a:solidFill>
                <a:effectLst/>
                <a:latin typeface="+mj-lt"/>
              </a:rPr>
              <a:t>in the OSPF </a:t>
            </a:r>
            <a:r>
              <a:rPr lang="en-US" sz="1000" b="1" i="1" dirty="0">
                <a:solidFill>
                  <a:schemeClr val="tx1"/>
                </a:solidFill>
                <a:effectLst/>
                <a:latin typeface="+mj-lt"/>
              </a:rPr>
              <a:t>backbone area </a:t>
            </a:r>
            <a:r>
              <a:rPr lang="en-US" sz="1000" b="0" i="0" dirty="0">
                <a:solidFill>
                  <a:schemeClr val="tx1"/>
                </a:solidFill>
                <a:effectLst/>
                <a:latin typeface="+mj-lt"/>
              </a:rPr>
              <a:t>(Area 0). Backbone Routers are crucial for </a:t>
            </a:r>
            <a:r>
              <a:rPr lang="en-US" sz="1000" b="1" i="1" dirty="0">
                <a:solidFill>
                  <a:schemeClr val="tx1"/>
                </a:solidFill>
                <a:effectLst/>
                <a:latin typeface="+mj-lt"/>
              </a:rPr>
              <a:t>interconnecting </a:t>
            </a:r>
            <a:r>
              <a:rPr lang="en-US" sz="1000" b="0" i="0" dirty="0">
                <a:solidFill>
                  <a:schemeClr val="tx1"/>
                </a:solidFill>
                <a:effectLst/>
                <a:latin typeface="+mj-lt"/>
              </a:rPr>
              <a:t>OSPF areas.</a:t>
            </a:r>
          </a:p>
          <a:p>
            <a:pPr marL="171450" indent="-171450" algn="just">
              <a:lnSpc>
                <a:spcPct val="150000"/>
              </a:lnSpc>
              <a:buFont typeface="Arial" panose="020B0604020202020204" pitchFamily="34" charset="0"/>
              <a:buChar char="•"/>
            </a:pPr>
            <a:r>
              <a:rPr lang="en-US" sz="1000" b="1" u="sng" dirty="0">
                <a:solidFill>
                  <a:schemeClr val="tx1"/>
                </a:solidFill>
                <a:latin typeface="+mj-lt"/>
              </a:rPr>
              <a:t>DR (Designated Router)</a:t>
            </a:r>
            <a:r>
              <a:rPr lang="en-US" sz="1000" b="1" dirty="0">
                <a:solidFill>
                  <a:schemeClr val="tx1"/>
                </a:solidFill>
                <a:latin typeface="+mj-lt"/>
              </a:rPr>
              <a:t>: </a:t>
            </a:r>
            <a:r>
              <a:rPr lang="en-US" sz="1000" dirty="0">
                <a:solidFill>
                  <a:schemeClr val="tx1"/>
                </a:solidFill>
                <a:latin typeface="+mj-lt"/>
              </a:rPr>
              <a:t>E</a:t>
            </a:r>
            <a:r>
              <a:rPr lang="en-US" sz="1000" b="0" i="0" dirty="0">
                <a:solidFill>
                  <a:schemeClr val="tx1"/>
                </a:solidFill>
                <a:effectLst/>
                <a:latin typeface="+mj-lt"/>
              </a:rPr>
              <a:t>lected on </a:t>
            </a:r>
            <a:r>
              <a:rPr lang="en-US" sz="1000" b="1" i="1" dirty="0">
                <a:solidFill>
                  <a:schemeClr val="tx1"/>
                </a:solidFill>
                <a:effectLst/>
                <a:latin typeface="+mj-lt"/>
              </a:rPr>
              <a:t>multi-access network </a:t>
            </a:r>
            <a:r>
              <a:rPr lang="en-US" sz="1000" b="0" i="0" dirty="0">
                <a:solidFill>
                  <a:schemeClr val="tx1"/>
                </a:solidFill>
                <a:effectLst/>
                <a:latin typeface="+mj-lt"/>
              </a:rPr>
              <a:t>segments (Ethernet) to </a:t>
            </a:r>
            <a:r>
              <a:rPr lang="en-US" sz="1000" b="1" i="1" dirty="0">
                <a:solidFill>
                  <a:schemeClr val="tx1"/>
                </a:solidFill>
                <a:effectLst/>
                <a:latin typeface="+mj-lt"/>
              </a:rPr>
              <a:t>reduce OSPF traffic and adjacencies</a:t>
            </a:r>
            <a:r>
              <a:rPr lang="en-US" sz="1000" b="0" i="0" dirty="0">
                <a:solidFill>
                  <a:schemeClr val="tx1"/>
                </a:solidFill>
                <a:effectLst/>
                <a:latin typeface="+mj-lt"/>
              </a:rPr>
              <a:t>. The DR is responsible for generating network-specific LSAs (Type 2 LSAs) &amp; forwarding OSPF updates to other routers on the same segment.</a:t>
            </a:r>
          </a:p>
          <a:p>
            <a:pPr marL="171450" indent="-171450" algn="just">
              <a:lnSpc>
                <a:spcPct val="150000"/>
              </a:lnSpc>
              <a:buFont typeface="Arial" panose="020B0604020202020204" pitchFamily="34" charset="0"/>
              <a:buChar char="•"/>
            </a:pPr>
            <a:r>
              <a:rPr lang="en-US" sz="1000" b="1" i="0" u="sng" dirty="0">
                <a:solidFill>
                  <a:schemeClr val="tx1"/>
                </a:solidFill>
                <a:effectLst/>
                <a:latin typeface="+mj-lt"/>
              </a:rPr>
              <a:t>BDR (Backup Designated Router)</a:t>
            </a:r>
            <a:r>
              <a:rPr lang="en-US" sz="1000" b="1" i="0" dirty="0">
                <a:solidFill>
                  <a:schemeClr val="tx1"/>
                </a:solidFill>
                <a:effectLst/>
                <a:latin typeface="+mj-lt"/>
              </a:rPr>
              <a:t>: </a:t>
            </a:r>
            <a:r>
              <a:rPr lang="en-US" sz="1000" b="0" i="0" dirty="0">
                <a:solidFill>
                  <a:schemeClr val="tx1"/>
                </a:solidFill>
                <a:effectLst/>
                <a:latin typeface="+mj-lt"/>
              </a:rPr>
              <a:t>The BDR </a:t>
            </a:r>
            <a:r>
              <a:rPr lang="en-US" sz="1000" b="1" i="1" dirty="0">
                <a:solidFill>
                  <a:schemeClr val="tx1"/>
                </a:solidFill>
                <a:effectLst/>
                <a:latin typeface="+mj-lt"/>
              </a:rPr>
              <a:t>monitors the DR </a:t>
            </a:r>
            <a:r>
              <a:rPr lang="en-US" sz="1000" b="0" i="0" dirty="0">
                <a:solidFill>
                  <a:schemeClr val="tx1"/>
                </a:solidFill>
                <a:effectLst/>
                <a:latin typeface="+mj-lt"/>
              </a:rPr>
              <a:t>and </a:t>
            </a:r>
            <a:r>
              <a:rPr lang="en-US" sz="1000" b="1" i="1" dirty="0">
                <a:solidFill>
                  <a:schemeClr val="tx1"/>
                </a:solidFill>
                <a:effectLst/>
                <a:latin typeface="+mj-lt"/>
              </a:rPr>
              <a:t>quickly assumes the DR role </a:t>
            </a:r>
            <a:r>
              <a:rPr lang="en-US" sz="1000" b="0" i="0" dirty="0">
                <a:solidFill>
                  <a:schemeClr val="tx1"/>
                </a:solidFill>
                <a:effectLst/>
                <a:latin typeface="+mj-lt"/>
              </a:rPr>
              <a:t>if the DR becomes unavailable. This ensures redundancy and stability on multi-access segments.</a:t>
            </a:r>
            <a:endParaRPr lang="en-US" sz="1000" b="1" i="0" dirty="0">
              <a:solidFill>
                <a:schemeClr val="tx1"/>
              </a:solidFill>
              <a:effectLst/>
              <a:latin typeface="+mj-lt"/>
            </a:endParaRPr>
          </a:p>
          <a:p>
            <a:pPr marL="171450" indent="-171450" algn="just">
              <a:lnSpc>
                <a:spcPct val="150000"/>
              </a:lnSpc>
              <a:buFont typeface="Arial" panose="020B0604020202020204" pitchFamily="34" charset="0"/>
              <a:buChar char="•"/>
            </a:pPr>
            <a:r>
              <a:rPr lang="en-US" sz="1000" b="1" i="0" u="sng" dirty="0">
                <a:solidFill>
                  <a:schemeClr val="tx1"/>
                </a:solidFill>
                <a:effectLst/>
                <a:latin typeface="+mj-lt"/>
              </a:rPr>
              <a:t>VLR (Virtual Link Router)</a:t>
            </a:r>
            <a:r>
              <a:rPr lang="en-US" sz="1000" b="1" i="0" dirty="0">
                <a:solidFill>
                  <a:schemeClr val="tx1"/>
                </a:solidFill>
                <a:effectLst/>
                <a:latin typeface="+mj-lt"/>
              </a:rPr>
              <a:t>: </a:t>
            </a:r>
            <a:r>
              <a:rPr lang="en-US" sz="1000" b="0" i="0" dirty="0">
                <a:solidFill>
                  <a:schemeClr val="tx1"/>
                </a:solidFill>
                <a:effectLst/>
                <a:latin typeface="+mj-lt"/>
              </a:rPr>
              <a:t>Virtual Routers are routers that </a:t>
            </a:r>
            <a:r>
              <a:rPr lang="en-US" sz="1000" b="1" i="1" dirty="0">
                <a:solidFill>
                  <a:schemeClr val="tx1"/>
                </a:solidFill>
                <a:effectLst/>
                <a:latin typeface="+mj-lt"/>
              </a:rPr>
              <a:t>establish virtual links </a:t>
            </a:r>
            <a:r>
              <a:rPr lang="en-US" sz="1000" b="0" i="0" dirty="0">
                <a:solidFill>
                  <a:schemeClr val="tx1"/>
                </a:solidFill>
                <a:effectLst/>
                <a:latin typeface="+mj-lt"/>
              </a:rPr>
              <a:t>to connect OSPF areas when physical connectivity to the backbone area (Area 0) is not possible.</a:t>
            </a:r>
            <a:r>
              <a:rPr lang="en-US" sz="1000" i="0" dirty="0">
                <a:solidFill>
                  <a:schemeClr val="tx1"/>
                </a:solidFill>
                <a:effectLst/>
                <a:latin typeface="+mj-lt"/>
              </a:rPr>
              <a:t> </a:t>
            </a:r>
            <a:r>
              <a:rPr lang="en-US" sz="1000" b="0" i="0" dirty="0">
                <a:solidFill>
                  <a:schemeClr val="tx1"/>
                </a:solidFill>
                <a:effectLst/>
                <a:latin typeface="+mj-lt"/>
              </a:rPr>
              <a:t>They allow routers in non-backbone areas to reach the backbone area </a:t>
            </a:r>
            <a:r>
              <a:rPr lang="en-US" sz="1000" b="1" i="1" dirty="0">
                <a:solidFill>
                  <a:schemeClr val="tx1"/>
                </a:solidFill>
                <a:effectLst/>
                <a:latin typeface="+mj-lt"/>
              </a:rPr>
              <a:t>indirectly</a:t>
            </a:r>
            <a:r>
              <a:rPr lang="en-US" sz="1000" b="0" i="0" dirty="0">
                <a:solidFill>
                  <a:schemeClr val="tx1"/>
                </a:solidFill>
                <a:effectLst/>
                <a:latin typeface="+mj-lt"/>
              </a:rPr>
              <a:t>.</a:t>
            </a:r>
          </a:p>
          <a:p>
            <a:pPr marL="171450" indent="-171450" algn="just">
              <a:lnSpc>
                <a:spcPct val="150000"/>
              </a:lnSpc>
              <a:buFont typeface="Arial" panose="020B0604020202020204" pitchFamily="34" charset="0"/>
              <a:buChar char="•"/>
            </a:pPr>
            <a:r>
              <a:rPr lang="en-US" sz="1000" b="1" i="0" u="sng" dirty="0">
                <a:solidFill>
                  <a:schemeClr val="tx1"/>
                </a:solidFill>
                <a:effectLst/>
                <a:latin typeface="+mj-lt"/>
              </a:rPr>
              <a:t>SR (Stub Router)</a:t>
            </a:r>
            <a:r>
              <a:rPr lang="en-US" sz="1000" b="1" i="0" dirty="0">
                <a:solidFill>
                  <a:schemeClr val="tx1"/>
                </a:solidFill>
                <a:effectLst/>
                <a:latin typeface="+mj-lt"/>
              </a:rPr>
              <a:t>: </a:t>
            </a:r>
            <a:r>
              <a:rPr lang="en-US" sz="1000" b="0" i="0" dirty="0">
                <a:solidFill>
                  <a:schemeClr val="tx1"/>
                </a:solidFill>
                <a:effectLst/>
                <a:latin typeface="+mj-lt"/>
              </a:rPr>
              <a:t>A stub router is a router that is </a:t>
            </a:r>
            <a:r>
              <a:rPr lang="en-US" sz="1000" b="1" i="1" dirty="0">
                <a:solidFill>
                  <a:schemeClr val="tx1"/>
                </a:solidFill>
                <a:effectLst/>
                <a:latin typeface="+mj-lt"/>
              </a:rPr>
              <a:t>connected to only one OSPF area </a:t>
            </a:r>
            <a:r>
              <a:rPr lang="en-US" sz="1000" b="0" i="0" dirty="0">
                <a:solidFill>
                  <a:schemeClr val="tx1"/>
                </a:solidFill>
                <a:effectLst/>
                <a:latin typeface="+mj-lt"/>
              </a:rPr>
              <a:t>and does </a:t>
            </a:r>
            <a:r>
              <a:rPr lang="en-US" sz="1000" b="1" i="1" dirty="0">
                <a:solidFill>
                  <a:schemeClr val="tx1"/>
                </a:solidFill>
                <a:effectLst/>
                <a:latin typeface="+mj-lt"/>
              </a:rPr>
              <a:t>not exchange </a:t>
            </a:r>
            <a:r>
              <a:rPr lang="en-US" sz="1000" b="0" i="0" dirty="0">
                <a:solidFill>
                  <a:schemeClr val="tx1"/>
                </a:solidFill>
                <a:effectLst/>
                <a:latin typeface="+mj-lt"/>
              </a:rPr>
              <a:t>routing information with other areas. Stub routers are typically used in small networks.</a:t>
            </a:r>
            <a:endParaRPr lang="en-US" sz="1000" b="1" i="0" dirty="0">
              <a:solidFill>
                <a:schemeClr val="tx1"/>
              </a:solidFill>
              <a:effectLst/>
              <a:latin typeface="+mj-lt"/>
            </a:endParaRPr>
          </a:p>
          <a:p>
            <a:pPr marL="171450" indent="-171450" algn="just">
              <a:lnSpc>
                <a:spcPct val="150000"/>
              </a:lnSpc>
              <a:buFont typeface="Arial" panose="020B0604020202020204" pitchFamily="34" charset="0"/>
              <a:buChar char="•"/>
            </a:pPr>
            <a:endParaRPr lang="en-US" sz="1000" b="1" i="0" dirty="0">
              <a:solidFill>
                <a:schemeClr val="tx1"/>
              </a:solidFill>
              <a:effectLst/>
              <a:latin typeface="+mj-lt"/>
            </a:endParaRPr>
          </a:p>
        </p:txBody>
      </p:sp>
    </p:spTree>
    <p:extLst>
      <p:ext uri="{BB962C8B-B14F-4D97-AF65-F5344CB8AC3E}">
        <p14:creationId xmlns:p14="http://schemas.microsoft.com/office/powerpoint/2010/main" val="2111130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4E3D-07CD-17BB-0472-F0389FFE2CB1}"/>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Network Types</a:t>
            </a:r>
          </a:p>
        </p:txBody>
      </p:sp>
      <p:sp>
        <p:nvSpPr>
          <p:cNvPr id="3" name="TextBox 2">
            <a:extLst>
              <a:ext uri="{FF2B5EF4-FFF2-40B4-BE49-F238E27FC236}">
                <a16:creationId xmlns:a16="http://schemas.microsoft.com/office/drawing/2014/main" id="{78CBA8C6-433E-78CA-4FF4-ADF62F313D5F}"/>
              </a:ext>
            </a:extLst>
          </p:cNvPr>
          <p:cNvSpPr txBox="1"/>
          <p:nvPr/>
        </p:nvSpPr>
        <p:spPr>
          <a:xfrm>
            <a:off x="747421" y="905762"/>
            <a:ext cx="2855936" cy="525465"/>
          </a:xfrm>
          <a:prstGeom prst="rect">
            <a:avLst/>
          </a:prstGeom>
          <a:noFill/>
        </p:spPr>
        <p:txBody>
          <a:bodyPr wrap="square" rtlCol="0">
            <a:spAutoFit/>
          </a:bodyPr>
          <a:lstStyle/>
          <a:p>
            <a:pPr>
              <a:lnSpc>
                <a:spcPct val="150000"/>
              </a:lnSpc>
            </a:pPr>
            <a:r>
              <a:rPr lang="en-US" sz="1000" dirty="0">
                <a:latin typeface="+mj-lt"/>
              </a:rPr>
              <a:t>There are mainly </a:t>
            </a:r>
            <a:r>
              <a:rPr lang="en-US" sz="1000" b="1" i="1" dirty="0">
                <a:latin typeface="+mj-lt"/>
              </a:rPr>
              <a:t>three </a:t>
            </a:r>
            <a:r>
              <a:rPr lang="en-US" sz="1000" dirty="0">
                <a:latin typeface="+mj-lt"/>
              </a:rPr>
              <a:t>types of OSPF network-</a:t>
            </a:r>
            <a:br>
              <a:rPr lang="en-US" sz="1000" b="1" i="1" dirty="0">
                <a:latin typeface="+mj-lt"/>
              </a:rPr>
            </a:br>
            <a:endParaRPr lang="en-US" sz="1000" b="1" i="1" dirty="0">
              <a:latin typeface="+mj-lt"/>
            </a:endParaRPr>
          </a:p>
        </p:txBody>
      </p:sp>
      <p:sp>
        <p:nvSpPr>
          <p:cNvPr id="4" name="Rectangle 3">
            <a:extLst>
              <a:ext uri="{FF2B5EF4-FFF2-40B4-BE49-F238E27FC236}">
                <a16:creationId xmlns:a16="http://schemas.microsoft.com/office/drawing/2014/main" id="{9C5A09B2-C7FE-AFC3-3143-270FC164F90E}"/>
              </a:ext>
            </a:extLst>
          </p:cNvPr>
          <p:cNvSpPr/>
          <p:nvPr/>
        </p:nvSpPr>
        <p:spPr>
          <a:xfrm>
            <a:off x="4096500" y="1206502"/>
            <a:ext cx="951000" cy="2247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OSPF</a:t>
            </a:r>
          </a:p>
        </p:txBody>
      </p:sp>
      <p:sp>
        <p:nvSpPr>
          <p:cNvPr id="6" name="Rectangle 5">
            <a:extLst>
              <a:ext uri="{FF2B5EF4-FFF2-40B4-BE49-F238E27FC236}">
                <a16:creationId xmlns:a16="http://schemas.microsoft.com/office/drawing/2014/main" id="{BD888BF8-29C1-8432-A49C-AAD4AE63EEC0}"/>
              </a:ext>
            </a:extLst>
          </p:cNvPr>
          <p:cNvSpPr/>
          <p:nvPr/>
        </p:nvSpPr>
        <p:spPr>
          <a:xfrm>
            <a:off x="916765" y="1951712"/>
            <a:ext cx="1384733" cy="2247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1. Point-to-Point</a:t>
            </a:r>
          </a:p>
        </p:txBody>
      </p:sp>
      <p:sp>
        <p:nvSpPr>
          <p:cNvPr id="7" name="Rectangle 6">
            <a:extLst>
              <a:ext uri="{FF2B5EF4-FFF2-40B4-BE49-F238E27FC236}">
                <a16:creationId xmlns:a16="http://schemas.microsoft.com/office/drawing/2014/main" id="{92A7358A-9ECF-BEF4-47B6-B9D91A19C4A7}"/>
              </a:ext>
            </a:extLst>
          </p:cNvPr>
          <p:cNvSpPr/>
          <p:nvPr/>
        </p:nvSpPr>
        <p:spPr>
          <a:xfrm>
            <a:off x="2957594" y="1951712"/>
            <a:ext cx="2089906" cy="2247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2. Broadcast Multi Access</a:t>
            </a:r>
          </a:p>
        </p:txBody>
      </p:sp>
      <p:sp>
        <p:nvSpPr>
          <p:cNvPr id="8" name="Rectangle 7">
            <a:extLst>
              <a:ext uri="{FF2B5EF4-FFF2-40B4-BE49-F238E27FC236}">
                <a16:creationId xmlns:a16="http://schemas.microsoft.com/office/drawing/2014/main" id="{7FE6F7B9-593F-6429-2517-E4C8DF376CBE}"/>
              </a:ext>
            </a:extLst>
          </p:cNvPr>
          <p:cNvSpPr/>
          <p:nvPr/>
        </p:nvSpPr>
        <p:spPr>
          <a:xfrm>
            <a:off x="5664850" y="1944393"/>
            <a:ext cx="2993972" cy="2247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3. NBMA (Non Broadcast Multi Access </a:t>
            </a:r>
          </a:p>
        </p:txBody>
      </p:sp>
      <p:cxnSp>
        <p:nvCxnSpPr>
          <p:cNvPr id="12" name="Straight Connector 11">
            <a:extLst>
              <a:ext uri="{FF2B5EF4-FFF2-40B4-BE49-F238E27FC236}">
                <a16:creationId xmlns:a16="http://schemas.microsoft.com/office/drawing/2014/main" id="{F8B13F0B-9429-6AF4-4C6C-400B22B06206}"/>
              </a:ext>
            </a:extLst>
          </p:cNvPr>
          <p:cNvCxnSpPr>
            <a:cxnSpLocks/>
          </p:cNvCxnSpPr>
          <p:nvPr/>
        </p:nvCxnSpPr>
        <p:spPr>
          <a:xfrm flipH="1">
            <a:off x="1668441" y="1704169"/>
            <a:ext cx="5577017"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EE43CA1-50C9-70A5-971C-55413FA5A81F}"/>
              </a:ext>
            </a:extLst>
          </p:cNvPr>
          <p:cNvCxnSpPr>
            <a:cxnSpLocks/>
          </p:cNvCxnSpPr>
          <p:nvPr/>
        </p:nvCxnSpPr>
        <p:spPr>
          <a:xfrm>
            <a:off x="1670805" y="1704169"/>
            <a:ext cx="0" cy="24754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1CDCE4AA-5CD8-18FC-5D09-156DAE33F719}"/>
              </a:ext>
            </a:extLst>
          </p:cNvPr>
          <p:cNvCxnSpPr>
            <a:cxnSpLocks/>
          </p:cNvCxnSpPr>
          <p:nvPr/>
        </p:nvCxnSpPr>
        <p:spPr>
          <a:xfrm>
            <a:off x="4572000" y="1431227"/>
            <a:ext cx="0" cy="513166"/>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A343999F-5EBC-2158-30B2-6BDD400C2F9D}"/>
              </a:ext>
            </a:extLst>
          </p:cNvPr>
          <p:cNvCxnSpPr>
            <a:cxnSpLocks/>
          </p:cNvCxnSpPr>
          <p:nvPr/>
        </p:nvCxnSpPr>
        <p:spPr>
          <a:xfrm>
            <a:off x="7245458" y="1696420"/>
            <a:ext cx="0" cy="247543"/>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02A71C81-F125-2B9A-78E5-8A8B64C4641C}"/>
              </a:ext>
            </a:extLst>
          </p:cNvPr>
          <p:cNvCxnSpPr>
            <a:cxnSpLocks/>
          </p:cNvCxnSpPr>
          <p:nvPr/>
        </p:nvCxnSpPr>
        <p:spPr>
          <a:xfrm>
            <a:off x="1671123" y="2184612"/>
            <a:ext cx="1" cy="2475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0C3419C6-F579-C118-A2C9-806D94BFCA54}"/>
              </a:ext>
            </a:extLst>
          </p:cNvPr>
          <p:cNvCxnSpPr/>
          <p:nvPr/>
        </p:nvCxnSpPr>
        <p:spPr>
          <a:xfrm>
            <a:off x="4574483" y="2190184"/>
            <a:ext cx="1" cy="2475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52BDD396-F669-2AA6-33DA-03C5AD4DDA3B}"/>
              </a:ext>
            </a:extLst>
          </p:cNvPr>
          <p:cNvCxnSpPr/>
          <p:nvPr/>
        </p:nvCxnSpPr>
        <p:spPr>
          <a:xfrm>
            <a:off x="7245372" y="2179851"/>
            <a:ext cx="1" cy="2475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50F2DD2A-F232-601B-A9E8-D74F771CFCDB}"/>
              </a:ext>
            </a:extLst>
          </p:cNvPr>
          <p:cNvSpPr/>
          <p:nvPr/>
        </p:nvSpPr>
        <p:spPr>
          <a:xfrm>
            <a:off x="918091" y="2438071"/>
            <a:ext cx="1976183" cy="173636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000" b="0" i="0" dirty="0">
                <a:solidFill>
                  <a:schemeClr val="tx1"/>
                </a:solidFill>
                <a:effectLst/>
                <a:latin typeface="+mj-lt"/>
              </a:rPr>
              <a:t>A point-to-point network is a network where two routers are </a:t>
            </a:r>
            <a:r>
              <a:rPr lang="en-US" sz="1000" b="1" i="1" dirty="0">
                <a:solidFill>
                  <a:schemeClr val="tx1"/>
                </a:solidFill>
                <a:effectLst/>
                <a:latin typeface="+mj-lt"/>
              </a:rPr>
              <a:t>directly connected </a:t>
            </a:r>
            <a:r>
              <a:rPr lang="en-US" sz="1000" b="0" i="0" dirty="0">
                <a:solidFill>
                  <a:schemeClr val="tx1"/>
                </a:solidFill>
                <a:effectLst/>
                <a:latin typeface="+mj-lt"/>
              </a:rPr>
              <a:t>to each other. This type of network is typically used for </a:t>
            </a:r>
            <a:r>
              <a:rPr lang="en-US" sz="1000" b="1" i="1" dirty="0">
                <a:solidFill>
                  <a:schemeClr val="tx1"/>
                </a:solidFill>
                <a:effectLst/>
                <a:latin typeface="+mj-lt"/>
              </a:rPr>
              <a:t>serial links </a:t>
            </a:r>
            <a:r>
              <a:rPr lang="en-US" sz="1000" dirty="0">
                <a:solidFill>
                  <a:schemeClr val="tx1"/>
                </a:solidFill>
                <a:effectLst/>
                <a:latin typeface="+mj-lt"/>
              </a:rPr>
              <a:t>by default</a:t>
            </a:r>
            <a:r>
              <a:rPr lang="en-US" sz="1000" b="0" i="0" dirty="0">
                <a:solidFill>
                  <a:schemeClr val="tx1"/>
                </a:solidFill>
                <a:effectLst/>
                <a:latin typeface="+mj-lt"/>
              </a:rPr>
              <a:t>.</a:t>
            </a:r>
            <a:endParaRPr lang="en-US" sz="1000" b="1" dirty="0">
              <a:solidFill>
                <a:schemeClr val="tx1"/>
              </a:solidFill>
              <a:latin typeface="+mj-lt"/>
            </a:endParaRPr>
          </a:p>
        </p:txBody>
      </p:sp>
      <p:sp>
        <p:nvSpPr>
          <p:cNvPr id="32" name="Rectangle 31">
            <a:extLst>
              <a:ext uri="{FF2B5EF4-FFF2-40B4-BE49-F238E27FC236}">
                <a16:creationId xmlns:a16="http://schemas.microsoft.com/office/drawing/2014/main" id="{C8DC3A56-8DDC-288B-89DC-30597CF4B53D}"/>
              </a:ext>
            </a:extLst>
          </p:cNvPr>
          <p:cNvSpPr/>
          <p:nvPr/>
        </p:nvSpPr>
        <p:spPr>
          <a:xfrm>
            <a:off x="3599007" y="2439397"/>
            <a:ext cx="1976183" cy="173636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000" b="0" i="0" dirty="0">
                <a:solidFill>
                  <a:schemeClr val="tx1"/>
                </a:solidFill>
                <a:effectLst/>
                <a:latin typeface="+mj-lt"/>
              </a:rPr>
              <a:t>A broadcast network is a network where all routers are connected to a </a:t>
            </a:r>
            <a:r>
              <a:rPr lang="en-US" sz="1000" b="1" i="1" dirty="0">
                <a:solidFill>
                  <a:schemeClr val="tx1"/>
                </a:solidFill>
                <a:effectLst/>
                <a:latin typeface="+mj-lt"/>
              </a:rPr>
              <a:t>single broadcast domain</a:t>
            </a:r>
            <a:r>
              <a:rPr lang="en-US" sz="1000" b="0" i="0" dirty="0">
                <a:solidFill>
                  <a:schemeClr val="tx1"/>
                </a:solidFill>
                <a:effectLst/>
                <a:latin typeface="+mj-lt"/>
              </a:rPr>
              <a:t>. This type of network is typically used for </a:t>
            </a:r>
            <a:r>
              <a:rPr lang="en-US" sz="1000" b="1" i="1" dirty="0">
                <a:solidFill>
                  <a:schemeClr val="tx1"/>
                </a:solidFill>
                <a:effectLst/>
                <a:latin typeface="+mj-lt"/>
              </a:rPr>
              <a:t>Ethernet</a:t>
            </a:r>
            <a:r>
              <a:rPr lang="en-US" sz="1000" b="0" i="0" dirty="0">
                <a:solidFill>
                  <a:schemeClr val="tx1"/>
                </a:solidFill>
                <a:effectLst/>
                <a:latin typeface="+mj-lt"/>
              </a:rPr>
              <a:t> networks by default.</a:t>
            </a:r>
            <a:endParaRPr lang="en-US" sz="1000" b="1" dirty="0">
              <a:solidFill>
                <a:schemeClr val="tx1"/>
              </a:solidFill>
              <a:latin typeface="+mj-lt"/>
            </a:endParaRPr>
          </a:p>
        </p:txBody>
      </p:sp>
      <p:sp>
        <p:nvSpPr>
          <p:cNvPr id="33" name="Rectangle 32">
            <a:extLst>
              <a:ext uri="{FF2B5EF4-FFF2-40B4-BE49-F238E27FC236}">
                <a16:creationId xmlns:a16="http://schemas.microsoft.com/office/drawing/2014/main" id="{17599092-6361-88B7-6DCA-F76711CAE47B}"/>
              </a:ext>
            </a:extLst>
          </p:cNvPr>
          <p:cNvSpPr/>
          <p:nvPr/>
        </p:nvSpPr>
        <p:spPr>
          <a:xfrm>
            <a:off x="6256066" y="2440721"/>
            <a:ext cx="2013290" cy="173636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000" b="0" i="0" dirty="0">
                <a:solidFill>
                  <a:schemeClr val="tx1"/>
                </a:solidFill>
                <a:effectLst/>
                <a:latin typeface="+mj-lt"/>
              </a:rPr>
              <a:t>An NBMA network is a network where multiple routers are connected to a </a:t>
            </a:r>
            <a:r>
              <a:rPr lang="en-US" sz="1000" b="1" i="1" dirty="0">
                <a:solidFill>
                  <a:schemeClr val="tx1"/>
                </a:solidFill>
                <a:effectLst/>
                <a:latin typeface="+mj-lt"/>
              </a:rPr>
              <a:t>shared medium</a:t>
            </a:r>
            <a:r>
              <a:rPr lang="en-US" sz="1000" b="1" i="0" dirty="0">
                <a:solidFill>
                  <a:schemeClr val="tx1"/>
                </a:solidFill>
                <a:effectLst/>
                <a:latin typeface="+mj-lt"/>
              </a:rPr>
              <a:t>,</a:t>
            </a:r>
            <a:r>
              <a:rPr lang="en-US" sz="1000" b="0" i="0" dirty="0">
                <a:solidFill>
                  <a:schemeClr val="tx1"/>
                </a:solidFill>
                <a:effectLst/>
                <a:latin typeface="+mj-lt"/>
              </a:rPr>
              <a:t> but they </a:t>
            </a:r>
            <a:r>
              <a:rPr lang="en-US" sz="1000" b="1" i="1" dirty="0">
                <a:solidFill>
                  <a:schemeClr val="tx1"/>
                </a:solidFill>
                <a:effectLst/>
                <a:latin typeface="+mj-lt"/>
              </a:rPr>
              <a:t>don’t have broadcast capabilities</a:t>
            </a:r>
            <a:r>
              <a:rPr lang="en-US" sz="1000" b="1" dirty="0">
                <a:solidFill>
                  <a:schemeClr val="tx1"/>
                </a:solidFill>
                <a:effectLst/>
                <a:latin typeface="+mj-lt"/>
              </a:rPr>
              <a:t> </a:t>
            </a:r>
            <a:r>
              <a:rPr lang="en-US" sz="1000" dirty="0">
                <a:solidFill>
                  <a:schemeClr val="tx1"/>
                </a:solidFill>
                <a:latin typeface="+mj-lt"/>
              </a:rPr>
              <a:t>and t</a:t>
            </a:r>
            <a:r>
              <a:rPr lang="en-US" sz="1000" b="0" i="0" dirty="0">
                <a:solidFill>
                  <a:schemeClr val="tx1"/>
                </a:solidFill>
                <a:effectLst/>
                <a:latin typeface="+mj-lt"/>
              </a:rPr>
              <a:t>his type of network is typically used for </a:t>
            </a:r>
            <a:r>
              <a:rPr lang="en-US" sz="1000" b="1" i="1" dirty="0">
                <a:solidFill>
                  <a:schemeClr val="tx1"/>
                </a:solidFill>
                <a:effectLst/>
                <a:latin typeface="+mj-lt"/>
              </a:rPr>
              <a:t>Frame Relay</a:t>
            </a:r>
            <a:r>
              <a:rPr lang="en-US" sz="1000" b="0" i="0" dirty="0">
                <a:solidFill>
                  <a:schemeClr val="tx1"/>
                </a:solidFill>
                <a:effectLst/>
                <a:latin typeface="+mj-lt"/>
              </a:rPr>
              <a:t> &amp; </a:t>
            </a:r>
            <a:r>
              <a:rPr lang="en-US" sz="1000" b="1" i="1" dirty="0">
                <a:solidFill>
                  <a:schemeClr val="tx1"/>
                </a:solidFill>
                <a:effectLst/>
                <a:latin typeface="+mj-lt"/>
              </a:rPr>
              <a:t>ATM</a:t>
            </a:r>
            <a:r>
              <a:rPr lang="en-US" sz="1000" b="0" i="0" dirty="0">
                <a:solidFill>
                  <a:schemeClr val="tx1"/>
                </a:solidFill>
                <a:effectLst/>
                <a:latin typeface="+mj-lt"/>
              </a:rPr>
              <a:t> networks.</a:t>
            </a:r>
            <a:endParaRPr lang="en-US" sz="1000" b="1" dirty="0">
              <a:solidFill>
                <a:schemeClr val="tx1"/>
              </a:solidFill>
              <a:latin typeface="+mj-lt"/>
            </a:endParaRPr>
          </a:p>
        </p:txBody>
      </p:sp>
    </p:spTree>
    <p:extLst>
      <p:ext uri="{BB962C8B-B14F-4D97-AF65-F5344CB8AC3E}">
        <p14:creationId xmlns:p14="http://schemas.microsoft.com/office/powerpoint/2010/main" val="1957970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4E3D-07CD-17BB-0472-F0389FFE2CB1}"/>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Point-to-Point Network</a:t>
            </a:r>
          </a:p>
        </p:txBody>
      </p:sp>
      <p:sp>
        <p:nvSpPr>
          <p:cNvPr id="3" name="TextBox 2">
            <a:extLst>
              <a:ext uri="{FF2B5EF4-FFF2-40B4-BE49-F238E27FC236}">
                <a16:creationId xmlns:a16="http://schemas.microsoft.com/office/drawing/2014/main" id="{78CBA8C6-433E-78CA-4FF4-ADF62F313D5F}"/>
              </a:ext>
            </a:extLst>
          </p:cNvPr>
          <p:cNvSpPr txBox="1"/>
          <p:nvPr/>
        </p:nvSpPr>
        <p:spPr>
          <a:xfrm>
            <a:off x="747420" y="905762"/>
            <a:ext cx="3713261" cy="3987951"/>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000" dirty="0">
                <a:latin typeface="+mj-lt"/>
              </a:rPr>
              <a:t>A single point-to-point link is a </a:t>
            </a:r>
            <a:r>
              <a:rPr lang="en-US" sz="1000" b="1" i="1" dirty="0">
                <a:latin typeface="+mj-lt"/>
              </a:rPr>
              <a:t>single pair</a:t>
            </a:r>
            <a:r>
              <a:rPr lang="en-US" sz="1000" dirty="0">
                <a:latin typeface="+mj-lt"/>
              </a:rPr>
              <a:t> of router.</a:t>
            </a:r>
          </a:p>
          <a:p>
            <a:pPr marL="171450" indent="-171450">
              <a:lnSpc>
                <a:spcPct val="150000"/>
              </a:lnSpc>
              <a:buFont typeface="Wingdings" panose="05000000000000000000" pitchFamily="2" charset="2"/>
              <a:buChar char="Ø"/>
            </a:pPr>
            <a:r>
              <a:rPr lang="en-US" sz="1000" dirty="0">
                <a:latin typeface="+mj-lt"/>
              </a:rPr>
              <a:t>Does not support the ability to add a third router to the link.</a:t>
            </a:r>
          </a:p>
          <a:p>
            <a:pPr marL="171450" indent="-171450">
              <a:lnSpc>
                <a:spcPct val="150000"/>
              </a:lnSpc>
              <a:buFont typeface="Wingdings" panose="05000000000000000000" pitchFamily="2" charset="2"/>
              <a:buChar char="Ø"/>
            </a:pPr>
            <a:r>
              <a:rPr lang="en-US" sz="1000" dirty="0">
                <a:latin typeface="+mj-lt"/>
              </a:rPr>
              <a:t>Usually a serial interface running either </a:t>
            </a:r>
            <a:r>
              <a:rPr lang="en-US" sz="1000" b="1" i="1" dirty="0">
                <a:latin typeface="+mj-lt"/>
              </a:rPr>
              <a:t>PPP </a:t>
            </a:r>
            <a:r>
              <a:rPr lang="en-US" sz="1000" dirty="0">
                <a:latin typeface="+mj-lt"/>
              </a:rPr>
              <a:t>or </a:t>
            </a:r>
            <a:r>
              <a:rPr lang="en-US" sz="1000" b="1" i="1" dirty="0">
                <a:latin typeface="+mj-lt"/>
              </a:rPr>
              <a:t>HDLC</a:t>
            </a:r>
            <a:r>
              <a:rPr lang="en-US" sz="1000" dirty="0">
                <a:latin typeface="+mj-lt"/>
              </a:rPr>
              <a:t>.</a:t>
            </a:r>
          </a:p>
          <a:p>
            <a:pPr marL="171450" indent="-171450">
              <a:lnSpc>
                <a:spcPct val="150000"/>
              </a:lnSpc>
              <a:buFont typeface="Wingdings" panose="05000000000000000000" pitchFamily="2" charset="2"/>
              <a:buChar char="Ø"/>
            </a:pPr>
            <a:r>
              <a:rPr lang="en-US" sz="1000" dirty="0">
                <a:latin typeface="+mj-lt"/>
              </a:rPr>
              <a:t>May also be a point-to-point </a:t>
            </a:r>
            <a:r>
              <a:rPr lang="en-US" sz="1000" b="1" i="1" dirty="0">
                <a:latin typeface="+mj-lt"/>
              </a:rPr>
              <a:t>sub-interface</a:t>
            </a:r>
            <a:r>
              <a:rPr lang="en-US" sz="1000" dirty="0">
                <a:latin typeface="+mj-lt"/>
              </a:rPr>
              <a:t> running </a:t>
            </a:r>
            <a:r>
              <a:rPr lang="en-US" sz="1000" b="1" i="1" dirty="0">
                <a:latin typeface="+mj-lt"/>
              </a:rPr>
              <a:t>Frame Relay </a:t>
            </a:r>
            <a:r>
              <a:rPr lang="en-US" sz="1000" dirty="0">
                <a:latin typeface="+mj-lt"/>
              </a:rPr>
              <a:t>or </a:t>
            </a:r>
            <a:r>
              <a:rPr lang="en-US" sz="1000" b="1" i="1" dirty="0">
                <a:latin typeface="+mj-lt"/>
              </a:rPr>
              <a:t>ATM</a:t>
            </a:r>
            <a:r>
              <a:rPr lang="en-US" sz="1000" dirty="0">
                <a:latin typeface="+mj-lt"/>
              </a:rPr>
              <a:t>.</a:t>
            </a:r>
          </a:p>
          <a:p>
            <a:pPr marL="171450" indent="-171450">
              <a:lnSpc>
                <a:spcPct val="150000"/>
              </a:lnSpc>
              <a:buFont typeface="Wingdings" panose="05000000000000000000" pitchFamily="2" charset="2"/>
              <a:buChar char="Ø"/>
            </a:pPr>
            <a:r>
              <a:rPr lang="en-US" sz="1000" b="1" i="1" dirty="0">
                <a:latin typeface="+mj-lt"/>
              </a:rPr>
              <a:t>No election </a:t>
            </a:r>
            <a:r>
              <a:rPr lang="en-US" sz="1000" dirty="0">
                <a:latin typeface="+mj-lt"/>
              </a:rPr>
              <a:t>of DR or BDR is required.</a:t>
            </a:r>
          </a:p>
          <a:p>
            <a:pPr marL="171450" indent="-171450">
              <a:lnSpc>
                <a:spcPct val="150000"/>
              </a:lnSpc>
              <a:buFont typeface="Wingdings" panose="05000000000000000000" pitchFamily="2" charset="2"/>
              <a:buChar char="Ø"/>
            </a:pPr>
            <a:r>
              <a:rPr lang="en-US" sz="1000" dirty="0">
                <a:latin typeface="+mj-lt"/>
              </a:rPr>
              <a:t>OSPF packets are sent using </a:t>
            </a:r>
            <a:r>
              <a:rPr lang="en-US" sz="1000" b="1" i="1" dirty="0">
                <a:latin typeface="+mj-lt"/>
              </a:rPr>
              <a:t>multicast 224.0.0.5</a:t>
            </a:r>
            <a:r>
              <a:rPr lang="en-US" sz="1000" dirty="0">
                <a:latin typeface="+mj-lt"/>
              </a:rPr>
              <a:t>. </a:t>
            </a:r>
          </a:p>
          <a:p>
            <a:pPr marL="171450" indent="-171450">
              <a:lnSpc>
                <a:spcPct val="150000"/>
              </a:lnSpc>
              <a:buFont typeface="Wingdings" panose="05000000000000000000" pitchFamily="2" charset="2"/>
              <a:buChar char="Ø"/>
            </a:pPr>
            <a:r>
              <a:rPr lang="en-US" sz="1000" dirty="0">
                <a:latin typeface="+mj-lt"/>
              </a:rPr>
              <a:t>OSPF </a:t>
            </a:r>
            <a:r>
              <a:rPr lang="en-US" sz="1000" b="1" i="1" dirty="0">
                <a:latin typeface="+mj-lt"/>
              </a:rPr>
              <a:t>auto-detects </a:t>
            </a:r>
            <a:r>
              <a:rPr lang="en-US" sz="1000" dirty="0">
                <a:latin typeface="+mj-lt"/>
              </a:rPr>
              <a:t>this interface type.</a:t>
            </a:r>
          </a:p>
          <a:p>
            <a:pPr>
              <a:lnSpc>
                <a:spcPct val="150000"/>
              </a:lnSpc>
            </a:pPr>
            <a:r>
              <a:rPr lang="en-US" sz="1000" b="1" u="sng" dirty="0">
                <a:latin typeface="+mj-lt"/>
              </a:rPr>
              <a:t>Point-to-Point over Ethernet Links:</a:t>
            </a:r>
          </a:p>
          <a:p>
            <a:pPr>
              <a:lnSpc>
                <a:spcPct val="150000"/>
              </a:lnSpc>
            </a:pPr>
            <a:r>
              <a:rPr lang="en-US" sz="1000" dirty="0">
                <a:latin typeface="+mj-lt"/>
              </a:rPr>
              <a:t>Most of the WAN Ethernet connections can be P2P. Like- Ethernet Private Wire Service, Ethernet Line, etc. In this scenario, Ethernet DR/BDR adds a extra convergence time. P2P over ethernet links can be done using the commands-</a:t>
            </a:r>
            <a:br>
              <a:rPr lang="en-US" sz="1000" dirty="0">
                <a:latin typeface="+mj-lt"/>
              </a:rPr>
            </a:br>
            <a:r>
              <a:rPr lang="en-US" sz="1000" b="1" i="1" dirty="0">
                <a:latin typeface="+mj-lt"/>
              </a:rPr>
              <a:t>‘R1(config)# interface se0/1/0’</a:t>
            </a:r>
          </a:p>
          <a:p>
            <a:pPr>
              <a:lnSpc>
                <a:spcPct val="150000"/>
              </a:lnSpc>
            </a:pPr>
            <a:r>
              <a:rPr lang="en-US" sz="1000" b="1" i="1" dirty="0">
                <a:latin typeface="+mj-lt"/>
              </a:rPr>
              <a:t>‘R1(config-if)#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network point-to-point’</a:t>
            </a:r>
            <a:endParaRPr lang="en-US" sz="1000" dirty="0">
              <a:latin typeface="+mj-lt"/>
            </a:endParaRPr>
          </a:p>
          <a:p>
            <a:pPr>
              <a:lnSpc>
                <a:spcPct val="150000"/>
              </a:lnSpc>
            </a:pPr>
            <a:br>
              <a:rPr lang="en-US" sz="1000" b="1" i="1" dirty="0">
                <a:latin typeface="+mj-lt"/>
              </a:rPr>
            </a:br>
            <a:endParaRPr lang="en-US" sz="1000" b="1" i="1" dirty="0">
              <a:latin typeface="+mj-lt"/>
            </a:endParaRPr>
          </a:p>
        </p:txBody>
      </p:sp>
      <p:pic>
        <p:nvPicPr>
          <p:cNvPr id="5" name="Picture 4">
            <a:extLst>
              <a:ext uri="{FF2B5EF4-FFF2-40B4-BE49-F238E27FC236}">
                <a16:creationId xmlns:a16="http://schemas.microsoft.com/office/drawing/2014/main" id="{5F139669-D518-18B3-4A6C-8820840BB4B4}"/>
              </a:ext>
            </a:extLst>
          </p:cNvPr>
          <p:cNvPicPr>
            <a:picLocks noChangeAspect="1"/>
          </p:cNvPicPr>
          <p:nvPr/>
        </p:nvPicPr>
        <p:blipFill>
          <a:blip r:embed="rId2"/>
          <a:srcRect/>
          <a:stretch/>
        </p:blipFill>
        <p:spPr>
          <a:xfrm>
            <a:off x="4435000" y="884098"/>
            <a:ext cx="4362453" cy="1103649"/>
          </a:xfrm>
          <a:prstGeom prst="rect">
            <a:avLst/>
          </a:prstGeom>
          <a:ln w="28575">
            <a:noFill/>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0BD11056-FD3D-C562-4876-4631BDDEA3BB}"/>
              </a:ext>
            </a:extLst>
          </p:cNvPr>
          <p:cNvPicPr>
            <a:picLocks noChangeAspect="1"/>
          </p:cNvPicPr>
          <p:nvPr/>
        </p:nvPicPr>
        <p:blipFill>
          <a:blip r:embed="rId3"/>
          <a:srcRect/>
          <a:stretch/>
        </p:blipFill>
        <p:spPr>
          <a:xfrm>
            <a:off x="4534339" y="1949185"/>
            <a:ext cx="4077575" cy="1659716"/>
          </a:xfrm>
          <a:prstGeom prst="rect">
            <a:avLst/>
          </a:prstGeom>
          <a:ln w="28575">
            <a:solidFill>
              <a:schemeClr val="tx1"/>
            </a:solidFill>
          </a:ln>
          <a:effectLst/>
        </p:spPr>
      </p:pic>
      <p:sp>
        <p:nvSpPr>
          <p:cNvPr id="10" name="Rectangle 9">
            <a:extLst>
              <a:ext uri="{FF2B5EF4-FFF2-40B4-BE49-F238E27FC236}">
                <a16:creationId xmlns:a16="http://schemas.microsoft.com/office/drawing/2014/main" id="{800FDB39-EB2A-9841-7AEA-9699BD78415B}"/>
              </a:ext>
            </a:extLst>
          </p:cNvPr>
          <p:cNvSpPr/>
          <p:nvPr/>
        </p:nvSpPr>
        <p:spPr>
          <a:xfrm>
            <a:off x="7219950" y="2405765"/>
            <a:ext cx="819150" cy="9144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EF14C8-655A-94A3-B718-D7DBB8DFF4EA}"/>
              </a:ext>
            </a:extLst>
          </p:cNvPr>
          <p:cNvSpPr/>
          <p:nvPr/>
        </p:nvSpPr>
        <p:spPr>
          <a:xfrm>
            <a:off x="8081010" y="2405765"/>
            <a:ext cx="487680" cy="9144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5B49E5D-861B-9A5A-AFEA-700632B0511F}"/>
              </a:ext>
            </a:extLst>
          </p:cNvPr>
          <p:cNvPicPr>
            <a:picLocks noChangeAspect="1"/>
          </p:cNvPicPr>
          <p:nvPr/>
        </p:nvPicPr>
        <p:blipFill>
          <a:blip r:embed="rId4"/>
          <a:srcRect/>
          <a:stretch/>
        </p:blipFill>
        <p:spPr>
          <a:xfrm>
            <a:off x="4534338" y="3784145"/>
            <a:ext cx="4077575" cy="532422"/>
          </a:xfrm>
          <a:prstGeom prst="rect">
            <a:avLst/>
          </a:prstGeom>
          <a:ln w="28575">
            <a:solidFill>
              <a:schemeClr val="tx1"/>
            </a:solidFill>
          </a:ln>
          <a:effectLst/>
        </p:spPr>
      </p:pic>
      <p:sp>
        <p:nvSpPr>
          <p:cNvPr id="18" name="Oval 17">
            <a:extLst>
              <a:ext uri="{FF2B5EF4-FFF2-40B4-BE49-F238E27FC236}">
                <a16:creationId xmlns:a16="http://schemas.microsoft.com/office/drawing/2014/main" id="{A8D14FEF-D367-AA81-9E17-3F266B57428C}"/>
              </a:ext>
            </a:extLst>
          </p:cNvPr>
          <p:cNvSpPr/>
          <p:nvPr/>
        </p:nvSpPr>
        <p:spPr>
          <a:xfrm>
            <a:off x="6011185" y="4190335"/>
            <a:ext cx="151075" cy="134183"/>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745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514A-E883-806E-197C-AC810FB7A34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How it works!</a:t>
            </a:r>
          </a:p>
        </p:txBody>
      </p:sp>
      <p:sp>
        <p:nvSpPr>
          <p:cNvPr id="3" name="TextBox 2">
            <a:extLst>
              <a:ext uri="{FF2B5EF4-FFF2-40B4-BE49-F238E27FC236}">
                <a16:creationId xmlns:a16="http://schemas.microsoft.com/office/drawing/2014/main" id="{60DDCB54-48F3-F5CB-2076-3B7EB4B450A0}"/>
              </a:ext>
            </a:extLst>
          </p:cNvPr>
          <p:cNvSpPr txBox="1"/>
          <p:nvPr/>
        </p:nvSpPr>
        <p:spPr>
          <a:xfrm>
            <a:off x="747421" y="947707"/>
            <a:ext cx="7871793" cy="3064622"/>
          </a:xfrm>
          <a:prstGeom prst="rect">
            <a:avLst/>
          </a:prstGeom>
          <a:noFill/>
        </p:spPr>
        <p:txBody>
          <a:bodyPr wrap="square" rtlCol="0">
            <a:spAutoFit/>
          </a:bodyPr>
          <a:lstStyle/>
          <a:p>
            <a:pPr>
              <a:lnSpc>
                <a:spcPct val="150000"/>
              </a:lnSpc>
            </a:pPr>
            <a:r>
              <a:rPr lang="en-US" sz="1000" dirty="0">
                <a:latin typeface="+mj-lt"/>
              </a:rPr>
              <a:t>OSPF works in three steps mainly:</a:t>
            </a:r>
          </a:p>
          <a:p>
            <a:pPr marL="228600" indent="-228600">
              <a:lnSpc>
                <a:spcPct val="150000"/>
              </a:lnSpc>
              <a:buAutoNum type="arabicPeriod"/>
            </a:pPr>
            <a:r>
              <a:rPr lang="en-US" sz="1000" b="1" dirty="0">
                <a:latin typeface="+mj-lt"/>
              </a:rPr>
              <a:t>Becoming Neighbors</a:t>
            </a:r>
            <a:r>
              <a:rPr lang="en-US" sz="1000" dirty="0">
                <a:latin typeface="+mj-lt"/>
              </a:rPr>
              <a:t>: </a:t>
            </a:r>
            <a:r>
              <a:rPr lang="en-US" sz="1000" b="0" i="0" dirty="0">
                <a:solidFill>
                  <a:srgbClr val="374151"/>
                </a:solidFill>
                <a:effectLst/>
                <a:latin typeface="+mj-lt"/>
              </a:rPr>
              <a:t>OSPF routers discover and establish neighbor relationships with other OSPF routers on the same network segment by sending </a:t>
            </a:r>
            <a:r>
              <a:rPr lang="en-US" sz="1000" b="1" i="1" dirty="0">
                <a:solidFill>
                  <a:srgbClr val="002060"/>
                </a:solidFill>
                <a:effectLst/>
                <a:latin typeface="+mj-lt"/>
              </a:rPr>
              <a:t>Hello</a:t>
            </a:r>
            <a:r>
              <a:rPr lang="en-US" sz="1000" b="0" i="0" dirty="0">
                <a:solidFill>
                  <a:srgbClr val="374151"/>
                </a:solidFill>
                <a:effectLst/>
                <a:latin typeface="+mj-lt"/>
              </a:rPr>
              <a:t> packets.</a:t>
            </a:r>
            <a:br>
              <a:rPr lang="en-US" sz="1000" dirty="0">
                <a:solidFill>
                  <a:srgbClr val="374151"/>
                </a:solidFill>
                <a:latin typeface="+mj-lt"/>
              </a:rPr>
            </a:br>
            <a:r>
              <a:rPr lang="en-US" sz="1000" dirty="0">
                <a:solidFill>
                  <a:srgbClr val="374151"/>
                </a:solidFill>
                <a:latin typeface="+mj-lt"/>
              </a:rPr>
              <a:t>To see the neighbor table, type this command in privileged EXEC mode:</a:t>
            </a:r>
            <a:br>
              <a:rPr lang="en-US" sz="1000" dirty="0">
                <a:solidFill>
                  <a:srgbClr val="374151"/>
                </a:solidFill>
                <a:latin typeface="+mj-lt"/>
              </a:rPr>
            </a:br>
            <a:r>
              <a:rPr lang="en-US" sz="1000" b="1" i="1" dirty="0">
                <a:solidFill>
                  <a:srgbClr val="374151"/>
                </a:solidFill>
                <a:latin typeface="+mj-lt"/>
              </a:rPr>
              <a:t>‘s</a:t>
            </a:r>
            <a:r>
              <a:rPr lang="en-US" sz="1000" b="1" i="1" dirty="0">
                <a:solidFill>
                  <a:srgbClr val="374151"/>
                </a:solidFill>
                <a:effectLst/>
                <a:latin typeface="+mj-lt"/>
              </a:rPr>
              <a:t>how </a:t>
            </a:r>
            <a:r>
              <a:rPr lang="en-US" sz="1000" b="1" i="1" dirty="0" err="1">
                <a:solidFill>
                  <a:srgbClr val="374151"/>
                </a:solidFill>
                <a:effectLst/>
                <a:latin typeface="+mj-lt"/>
              </a:rPr>
              <a:t>ip</a:t>
            </a:r>
            <a:r>
              <a:rPr lang="en-US" sz="1000" b="1" i="1" dirty="0">
                <a:solidFill>
                  <a:srgbClr val="374151"/>
                </a:solidFill>
                <a:effectLst/>
                <a:latin typeface="+mj-lt"/>
              </a:rPr>
              <a:t> </a:t>
            </a:r>
            <a:r>
              <a:rPr lang="en-US" sz="1000" b="1" i="1" dirty="0" err="1">
                <a:solidFill>
                  <a:srgbClr val="374151"/>
                </a:solidFill>
                <a:effectLst/>
                <a:latin typeface="+mj-lt"/>
              </a:rPr>
              <a:t>ospf</a:t>
            </a:r>
            <a:r>
              <a:rPr lang="en-US" sz="1000" b="1" i="1" dirty="0">
                <a:solidFill>
                  <a:srgbClr val="374151"/>
                </a:solidFill>
                <a:effectLst/>
                <a:latin typeface="+mj-lt"/>
              </a:rPr>
              <a:t> neighbor’</a:t>
            </a:r>
          </a:p>
          <a:p>
            <a:pPr marL="228600" indent="-228600">
              <a:lnSpc>
                <a:spcPct val="150000"/>
              </a:lnSpc>
              <a:buAutoNum type="arabicPeriod"/>
            </a:pPr>
            <a:r>
              <a:rPr lang="en-US" sz="1000" b="1" dirty="0">
                <a:solidFill>
                  <a:srgbClr val="374151"/>
                </a:solidFill>
                <a:effectLst/>
                <a:latin typeface="+mj-lt"/>
              </a:rPr>
              <a:t>Exchanging Database: </a:t>
            </a:r>
            <a:r>
              <a:rPr lang="en-US" sz="1000" b="0" i="0" dirty="0">
                <a:solidFill>
                  <a:srgbClr val="374151"/>
                </a:solidFill>
                <a:effectLst/>
                <a:latin typeface="+mj-lt"/>
              </a:rPr>
              <a:t>OSPF routers exchange Link-State Advertisements (LSAs) to create and maintain a synchronized link-state database. LSAs contain information about the routers, links, and subnets within the OSPF area.</a:t>
            </a:r>
            <a:br>
              <a:rPr lang="en-US" sz="1000" b="1" i="0" dirty="0">
                <a:solidFill>
                  <a:srgbClr val="374151"/>
                </a:solidFill>
                <a:latin typeface="+mj-lt"/>
              </a:rPr>
            </a:br>
            <a:r>
              <a:rPr lang="en-US" sz="1000" dirty="0">
                <a:solidFill>
                  <a:srgbClr val="374151"/>
                </a:solidFill>
                <a:latin typeface="+mj-lt"/>
              </a:rPr>
              <a:t>To see the database table, type this command in privileged EXEC mode:</a:t>
            </a:r>
            <a:br>
              <a:rPr lang="en-US" sz="1000" b="1" i="1" dirty="0">
                <a:solidFill>
                  <a:srgbClr val="374151"/>
                </a:solidFill>
                <a:latin typeface="+mj-lt"/>
              </a:rPr>
            </a:br>
            <a:r>
              <a:rPr lang="en-US" sz="1000" b="1" i="1" dirty="0">
                <a:solidFill>
                  <a:srgbClr val="374151"/>
                </a:solidFill>
                <a:latin typeface="+mj-lt"/>
              </a:rPr>
              <a:t>‘show </a:t>
            </a:r>
            <a:r>
              <a:rPr lang="en-US" sz="1000" b="1" i="1" dirty="0" err="1">
                <a:solidFill>
                  <a:srgbClr val="374151"/>
                </a:solidFill>
                <a:latin typeface="+mj-lt"/>
              </a:rPr>
              <a:t>ip</a:t>
            </a:r>
            <a:r>
              <a:rPr lang="en-US" sz="1000" b="1" i="1" dirty="0">
                <a:solidFill>
                  <a:srgbClr val="374151"/>
                </a:solidFill>
                <a:latin typeface="+mj-lt"/>
              </a:rPr>
              <a:t> </a:t>
            </a:r>
            <a:r>
              <a:rPr lang="en-US" sz="1000" b="1" i="1" dirty="0" err="1">
                <a:solidFill>
                  <a:srgbClr val="374151"/>
                </a:solidFill>
                <a:latin typeface="+mj-lt"/>
              </a:rPr>
              <a:t>ospf</a:t>
            </a:r>
            <a:r>
              <a:rPr lang="en-US" sz="1000" b="1" i="1" dirty="0">
                <a:solidFill>
                  <a:srgbClr val="374151"/>
                </a:solidFill>
                <a:latin typeface="+mj-lt"/>
              </a:rPr>
              <a:t> database’</a:t>
            </a:r>
          </a:p>
          <a:p>
            <a:pPr marL="228600" indent="-228600">
              <a:lnSpc>
                <a:spcPct val="150000"/>
              </a:lnSpc>
              <a:buAutoNum type="arabicPeriod"/>
            </a:pPr>
            <a:r>
              <a:rPr lang="en-US" sz="1000" b="1" dirty="0">
                <a:solidFill>
                  <a:srgbClr val="374151"/>
                </a:solidFill>
                <a:latin typeface="+mj-lt"/>
              </a:rPr>
              <a:t>Calculating Best Route: </a:t>
            </a:r>
            <a:r>
              <a:rPr lang="en-US" sz="1000" dirty="0">
                <a:solidFill>
                  <a:srgbClr val="374151"/>
                </a:solidFill>
                <a:latin typeface="+mj-lt"/>
              </a:rPr>
              <a:t>OSPF </a:t>
            </a:r>
            <a:r>
              <a:rPr lang="en-US" sz="1000" b="0" i="0" dirty="0">
                <a:solidFill>
                  <a:srgbClr val="374151"/>
                </a:solidFill>
                <a:effectLst/>
                <a:latin typeface="+mj-lt"/>
              </a:rPr>
              <a:t>use Dijkstra's algorithm to calculate the shortest path tree (SPF tree). The SPF tree represents the best paths to reach all destinations within the OSPF area.</a:t>
            </a:r>
            <a:br>
              <a:rPr lang="en-US" sz="1000" b="0" i="0" dirty="0">
                <a:solidFill>
                  <a:srgbClr val="374151"/>
                </a:solidFill>
                <a:effectLst/>
                <a:latin typeface="+mj-lt"/>
              </a:rPr>
            </a:br>
            <a:r>
              <a:rPr lang="en-US" sz="1000" b="0" i="0" dirty="0">
                <a:solidFill>
                  <a:srgbClr val="374151"/>
                </a:solidFill>
                <a:effectLst/>
                <a:latin typeface="+mj-lt"/>
              </a:rPr>
              <a:t>To see the routi</a:t>
            </a:r>
            <a:r>
              <a:rPr lang="en-US" sz="1000" dirty="0">
                <a:solidFill>
                  <a:srgbClr val="374151"/>
                </a:solidFill>
                <a:latin typeface="+mj-lt"/>
              </a:rPr>
              <a:t>ng table, type this command in privileged EXEC mode:</a:t>
            </a:r>
            <a:br>
              <a:rPr lang="en-US" sz="1000" b="1" i="1" dirty="0">
                <a:solidFill>
                  <a:srgbClr val="374151"/>
                </a:solidFill>
                <a:latin typeface="+mj-lt"/>
              </a:rPr>
            </a:br>
            <a:r>
              <a:rPr lang="en-US" sz="1000" b="1" i="1" dirty="0">
                <a:solidFill>
                  <a:srgbClr val="374151"/>
                </a:solidFill>
                <a:latin typeface="+mj-lt"/>
              </a:rPr>
              <a:t>‘show </a:t>
            </a:r>
            <a:r>
              <a:rPr lang="en-US" sz="1000" b="1" i="1" dirty="0" err="1">
                <a:solidFill>
                  <a:srgbClr val="374151"/>
                </a:solidFill>
                <a:latin typeface="+mj-lt"/>
              </a:rPr>
              <a:t>ip</a:t>
            </a:r>
            <a:r>
              <a:rPr lang="en-US" sz="1000" b="1" i="1" dirty="0">
                <a:solidFill>
                  <a:srgbClr val="374151"/>
                </a:solidFill>
                <a:latin typeface="+mj-lt"/>
              </a:rPr>
              <a:t> route’</a:t>
            </a:r>
            <a:endParaRPr lang="en-US" sz="1000" dirty="0">
              <a:solidFill>
                <a:srgbClr val="374151"/>
              </a:solidFill>
              <a:latin typeface="+mj-lt"/>
            </a:endParaRPr>
          </a:p>
        </p:txBody>
      </p:sp>
    </p:spTree>
    <p:extLst>
      <p:ext uri="{BB962C8B-B14F-4D97-AF65-F5344CB8AC3E}">
        <p14:creationId xmlns:p14="http://schemas.microsoft.com/office/powerpoint/2010/main" val="4155634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D6F3368-87DD-12DF-5F6B-2B7E9DCC24AC}"/>
              </a:ext>
            </a:extLst>
          </p:cNvPr>
          <p:cNvPicPr>
            <a:picLocks noChangeAspect="1"/>
          </p:cNvPicPr>
          <p:nvPr/>
        </p:nvPicPr>
        <p:blipFill>
          <a:blip r:embed="rId3"/>
          <a:srcRect/>
          <a:stretch/>
        </p:blipFill>
        <p:spPr>
          <a:xfrm>
            <a:off x="4571999" y="780263"/>
            <a:ext cx="4246630" cy="1642636"/>
          </a:xfrm>
          <a:prstGeom prst="rect">
            <a:avLst/>
          </a:prstGeom>
          <a:ln w="28575">
            <a:noFill/>
          </a:ln>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DF014E3D-07CD-17BB-0472-F0389FFE2CB1}"/>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Broadcast Network</a:t>
            </a:r>
          </a:p>
        </p:txBody>
      </p:sp>
      <p:sp>
        <p:nvSpPr>
          <p:cNvPr id="3" name="TextBox 2">
            <a:extLst>
              <a:ext uri="{FF2B5EF4-FFF2-40B4-BE49-F238E27FC236}">
                <a16:creationId xmlns:a16="http://schemas.microsoft.com/office/drawing/2014/main" id="{78CBA8C6-433E-78CA-4FF4-ADF62F313D5F}"/>
              </a:ext>
            </a:extLst>
          </p:cNvPr>
          <p:cNvSpPr txBox="1"/>
          <p:nvPr/>
        </p:nvSpPr>
        <p:spPr>
          <a:xfrm>
            <a:off x="747420" y="905762"/>
            <a:ext cx="3743694" cy="3064622"/>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000" dirty="0">
                <a:latin typeface="+mj-lt"/>
              </a:rPr>
              <a:t>OSPF by default uses </a:t>
            </a:r>
            <a:r>
              <a:rPr lang="en-US" sz="1000" b="1" i="1" dirty="0">
                <a:latin typeface="+mj-lt"/>
              </a:rPr>
              <a:t>Broadcast network type </a:t>
            </a:r>
            <a:r>
              <a:rPr lang="en-US" sz="1000" dirty="0">
                <a:latin typeface="+mj-lt"/>
              </a:rPr>
              <a:t>on all types of </a:t>
            </a:r>
            <a:r>
              <a:rPr lang="en-US" sz="1000" b="1" i="1" dirty="0">
                <a:latin typeface="+mj-lt"/>
              </a:rPr>
              <a:t>Ethernet interfaces</a:t>
            </a:r>
            <a:r>
              <a:rPr lang="en-US" sz="1000" dirty="0">
                <a:latin typeface="+mj-lt"/>
              </a:rPr>
              <a:t>.</a:t>
            </a:r>
          </a:p>
          <a:p>
            <a:pPr marL="171450" indent="-171450">
              <a:lnSpc>
                <a:spcPct val="150000"/>
              </a:lnSpc>
              <a:buFont typeface="Wingdings" panose="05000000000000000000" pitchFamily="2" charset="2"/>
              <a:buChar char="Ø"/>
            </a:pPr>
            <a:r>
              <a:rPr lang="en-US" sz="1000" dirty="0">
                <a:latin typeface="+mj-lt"/>
              </a:rPr>
              <a:t>In broadcast multi-access networks there is two</a:t>
            </a:r>
            <a:r>
              <a:rPr lang="en-US" sz="1000" b="1" i="1" dirty="0">
                <a:latin typeface="+mj-lt"/>
              </a:rPr>
              <a:t> </a:t>
            </a:r>
            <a:r>
              <a:rPr lang="en-US" sz="1000" dirty="0">
                <a:latin typeface="+mj-lt"/>
              </a:rPr>
              <a:t>challenges- </a:t>
            </a:r>
          </a:p>
          <a:p>
            <a:pPr marL="171450" indent="-171450">
              <a:lnSpc>
                <a:spcPct val="150000"/>
              </a:lnSpc>
              <a:buFont typeface="Arial" panose="020B0604020202020204" pitchFamily="34" charset="0"/>
              <a:buChar char="•"/>
            </a:pPr>
            <a:r>
              <a:rPr lang="en-US" sz="1000" b="1" i="1" dirty="0">
                <a:latin typeface="+mj-lt"/>
              </a:rPr>
              <a:t>Multiple adjacencies.</a:t>
            </a:r>
          </a:p>
          <a:p>
            <a:pPr marL="171450" indent="-171450">
              <a:lnSpc>
                <a:spcPct val="150000"/>
              </a:lnSpc>
              <a:buFont typeface="Arial" panose="020B0604020202020204" pitchFamily="34" charset="0"/>
              <a:buChar char="•"/>
            </a:pPr>
            <a:r>
              <a:rPr lang="en-US" sz="1000" b="1" i="1" dirty="0">
                <a:latin typeface="+mj-lt"/>
              </a:rPr>
              <a:t>Flooding of LSAs.</a:t>
            </a:r>
          </a:p>
          <a:p>
            <a:pPr marL="171450" indent="-171450">
              <a:lnSpc>
                <a:spcPct val="150000"/>
              </a:lnSpc>
              <a:buFont typeface="Wingdings" panose="05000000000000000000" pitchFamily="2" charset="2"/>
              <a:buChar char="Ø"/>
            </a:pPr>
            <a:r>
              <a:rPr lang="en-US" sz="1000" dirty="0">
                <a:latin typeface="+mj-lt"/>
              </a:rPr>
              <a:t>These challenges are solved by electing </a:t>
            </a:r>
            <a:r>
              <a:rPr lang="en-US" sz="1000" b="1" i="1" dirty="0">
                <a:latin typeface="+mj-lt"/>
              </a:rPr>
              <a:t>DR </a:t>
            </a:r>
            <a:r>
              <a:rPr lang="en-US" sz="1000" dirty="0">
                <a:latin typeface="+mj-lt"/>
              </a:rPr>
              <a:t>and </a:t>
            </a:r>
            <a:r>
              <a:rPr lang="en-US" sz="1000" b="1" i="1" dirty="0">
                <a:latin typeface="+mj-lt"/>
              </a:rPr>
              <a:t>BDR</a:t>
            </a:r>
            <a:r>
              <a:rPr lang="en-US" sz="1000" dirty="0">
                <a:latin typeface="+mj-lt"/>
              </a:rPr>
              <a:t>.</a:t>
            </a:r>
          </a:p>
          <a:p>
            <a:pPr marL="171450" indent="-171450">
              <a:lnSpc>
                <a:spcPct val="150000"/>
              </a:lnSpc>
              <a:buFont typeface="Wingdings" panose="05000000000000000000" pitchFamily="2" charset="2"/>
              <a:buChar char="Ø"/>
            </a:pPr>
            <a:r>
              <a:rPr lang="en-US" sz="1000" dirty="0">
                <a:latin typeface="+mj-lt"/>
              </a:rPr>
              <a:t>All neighbor routers form </a:t>
            </a:r>
            <a:r>
              <a:rPr lang="en-US" sz="1000" b="1" i="1" dirty="0">
                <a:latin typeface="+mj-lt"/>
              </a:rPr>
              <a:t>full adjacencies </a:t>
            </a:r>
            <a:r>
              <a:rPr lang="en-US" sz="1000" dirty="0">
                <a:latin typeface="+mj-lt"/>
              </a:rPr>
              <a:t>with the DR and BDR only.</a:t>
            </a:r>
          </a:p>
          <a:p>
            <a:pPr marL="171450" indent="-171450">
              <a:lnSpc>
                <a:spcPct val="150000"/>
              </a:lnSpc>
              <a:buFont typeface="Wingdings" panose="05000000000000000000" pitchFamily="2" charset="2"/>
              <a:buChar char="Ø"/>
            </a:pPr>
            <a:r>
              <a:rPr lang="en-US" sz="1000" dirty="0">
                <a:latin typeface="+mj-lt"/>
              </a:rPr>
              <a:t>The </a:t>
            </a:r>
            <a:r>
              <a:rPr lang="en-US" sz="1000" b="1" i="1" dirty="0">
                <a:latin typeface="+mj-lt"/>
              </a:rPr>
              <a:t>DROTHER </a:t>
            </a:r>
            <a:r>
              <a:rPr lang="en-US" sz="1000" dirty="0">
                <a:latin typeface="+mj-lt"/>
              </a:rPr>
              <a:t>routers will </a:t>
            </a:r>
            <a:r>
              <a:rPr lang="en-US" sz="1000" b="1" i="1" dirty="0">
                <a:latin typeface="+mj-lt"/>
              </a:rPr>
              <a:t>never update </a:t>
            </a:r>
            <a:r>
              <a:rPr lang="en-US" sz="1000" dirty="0">
                <a:latin typeface="+mj-lt"/>
              </a:rPr>
              <a:t>other routers in the network.</a:t>
            </a:r>
          </a:p>
          <a:p>
            <a:pPr marL="171450" indent="-171450">
              <a:lnSpc>
                <a:spcPct val="150000"/>
              </a:lnSpc>
              <a:buFont typeface="Wingdings" panose="05000000000000000000" pitchFamily="2" charset="2"/>
              <a:buChar char="Ø"/>
            </a:pPr>
            <a:r>
              <a:rPr lang="en-US" sz="1000" dirty="0">
                <a:latin typeface="+mj-lt"/>
              </a:rPr>
              <a:t>DROTHER         DR, use multicast </a:t>
            </a:r>
            <a:r>
              <a:rPr lang="en-US" sz="1000" b="1" i="1" dirty="0">
                <a:latin typeface="+mj-lt"/>
              </a:rPr>
              <a:t>224.0.0.6</a:t>
            </a:r>
            <a:br>
              <a:rPr lang="en-US" sz="1000" b="1" i="1" dirty="0">
                <a:latin typeface="+mj-lt"/>
              </a:rPr>
            </a:br>
            <a:r>
              <a:rPr lang="en-US" sz="1000" dirty="0">
                <a:latin typeface="+mj-lt"/>
              </a:rPr>
              <a:t>DR         DROTHER, use multicast </a:t>
            </a:r>
            <a:r>
              <a:rPr lang="en-US" sz="1000" b="1" i="1" dirty="0">
                <a:latin typeface="+mj-lt"/>
              </a:rPr>
              <a:t>224.0.0.5</a:t>
            </a:r>
            <a:r>
              <a:rPr lang="en-US" sz="1000" dirty="0">
                <a:latin typeface="+mj-lt"/>
              </a:rPr>
              <a:t>.</a:t>
            </a:r>
          </a:p>
          <a:p>
            <a:pPr marL="171450" indent="-171450">
              <a:lnSpc>
                <a:spcPct val="150000"/>
              </a:lnSpc>
              <a:buFont typeface="Wingdings" panose="05000000000000000000" pitchFamily="2" charset="2"/>
              <a:buChar char="Ø"/>
            </a:pPr>
            <a:endParaRPr lang="en-US" sz="1000" dirty="0">
              <a:latin typeface="+mj-lt"/>
            </a:endParaRPr>
          </a:p>
        </p:txBody>
      </p:sp>
      <p:sp>
        <p:nvSpPr>
          <p:cNvPr id="6" name="Rectangle 5">
            <a:extLst>
              <a:ext uri="{FF2B5EF4-FFF2-40B4-BE49-F238E27FC236}">
                <a16:creationId xmlns:a16="http://schemas.microsoft.com/office/drawing/2014/main" id="{0A4DEBDA-4D90-A245-B7D5-D57CA5BA6941}"/>
              </a:ext>
            </a:extLst>
          </p:cNvPr>
          <p:cNvSpPr/>
          <p:nvPr/>
        </p:nvSpPr>
        <p:spPr>
          <a:xfrm>
            <a:off x="5096785" y="836527"/>
            <a:ext cx="946204" cy="206734"/>
          </a:xfrm>
          <a:prstGeom prst="rect">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 name="Rectangle 6">
            <a:extLst>
              <a:ext uri="{FF2B5EF4-FFF2-40B4-BE49-F238E27FC236}">
                <a16:creationId xmlns:a16="http://schemas.microsoft.com/office/drawing/2014/main" id="{4F0E119C-D9E6-230F-F0FA-A167BBA35C5D}"/>
              </a:ext>
            </a:extLst>
          </p:cNvPr>
          <p:cNvSpPr/>
          <p:nvPr/>
        </p:nvSpPr>
        <p:spPr>
          <a:xfrm>
            <a:off x="7079888" y="831493"/>
            <a:ext cx="946204" cy="206734"/>
          </a:xfrm>
          <a:prstGeom prst="rect">
            <a:avLst/>
          </a:prstGeom>
          <a:no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2" name="Arrow: Right 21">
            <a:extLst>
              <a:ext uri="{FF2B5EF4-FFF2-40B4-BE49-F238E27FC236}">
                <a16:creationId xmlns:a16="http://schemas.microsoft.com/office/drawing/2014/main" id="{C7ED6EE7-FFA8-349E-FD06-0B5BB40C57B3}"/>
              </a:ext>
            </a:extLst>
          </p:cNvPr>
          <p:cNvSpPr/>
          <p:nvPr/>
        </p:nvSpPr>
        <p:spPr>
          <a:xfrm>
            <a:off x="1691640" y="3342640"/>
            <a:ext cx="1905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C3FB0D3-B476-6FD9-95E2-E1A250099443}"/>
              </a:ext>
            </a:extLst>
          </p:cNvPr>
          <p:cNvSpPr/>
          <p:nvPr/>
        </p:nvSpPr>
        <p:spPr>
          <a:xfrm>
            <a:off x="1249680" y="3571240"/>
            <a:ext cx="1905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D3AE378-E132-495B-2F4D-885F0E9204AC}"/>
              </a:ext>
            </a:extLst>
          </p:cNvPr>
          <p:cNvPicPr>
            <a:picLocks noChangeAspect="1"/>
          </p:cNvPicPr>
          <p:nvPr/>
        </p:nvPicPr>
        <p:blipFill>
          <a:blip r:embed="rId4"/>
          <a:srcRect/>
          <a:stretch/>
        </p:blipFill>
        <p:spPr>
          <a:xfrm>
            <a:off x="4716957" y="2438578"/>
            <a:ext cx="3902577" cy="1980412"/>
          </a:xfrm>
          <a:prstGeom prst="rect">
            <a:avLst/>
          </a:prstGeom>
          <a:ln w="28575">
            <a:solidFill>
              <a:schemeClr val="tx1"/>
            </a:solidFill>
          </a:ln>
          <a:effectLst/>
        </p:spPr>
      </p:pic>
      <p:sp>
        <p:nvSpPr>
          <p:cNvPr id="25" name="Rectangle 24">
            <a:extLst>
              <a:ext uri="{FF2B5EF4-FFF2-40B4-BE49-F238E27FC236}">
                <a16:creationId xmlns:a16="http://schemas.microsoft.com/office/drawing/2014/main" id="{E425A696-AF69-29DD-2D15-33710BA8C78D}"/>
              </a:ext>
            </a:extLst>
          </p:cNvPr>
          <p:cNvSpPr/>
          <p:nvPr/>
        </p:nvSpPr>
        <p:spPr>
          <a:xfrm>
            <a:off x="5534936" y="2856515"/>
            <a:ext cx="1159234" cy="9242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DA4704-06F1-9E10-06D2-D945A82DD11D}"/>
              </a:ext>
            </a:extLst>
          </p:cNvPr>
          <p:cNvSpPr/>
          <p:nvPr/>
        </p:nvSpPr>
        <p:spPr>
          <a:xfrm>
            <a:off x="7405646" y="2856515"/>
            <a:ext cx="542014" cy="9242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4495AFC-279B-485E-D949-75E34AA2CC31}"/>
              </a:ext>
            </a:extLst>
          </p:cNvPr>
          <p:cNvSpPr/>
          <p:nvPr/>
        </p:nvSpPr>
        <p:spPr>
          <a:xfrm>
            <a:off x="6110246" y="2948940"/>
            <a:ext cx="542014" cy="11556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56940-6F70-2B92-D53B-C629EDA9F827}"/>
              </a:ext>
            </a:extLst>
          </p:cNvPr>
          <p:cNvSpPr/>
          <p:nvPr/>
        </p:nvSpPr>
        <p:spPr>
          <a:xfrm>
            <a:off x="6685556" y="2949925"/>
            <a:ext cx="542014" cy="10823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0849B6-FD09-6018-7033-2E869211E92F}"/>
              </a:ext>
            </a:extLst>
          </p:cNvPr>
          <p:cNvSpPr/>
          <p:nvPr/>
        </p:nvSpPr>
        <p:spPr>
          <a:xfrm>
            <a:off x="4814846" y="3066065"/>
            <a:ext cx="1837414" cy="9242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1FA8EB-BBFF-A092-9400-ED3B336CF660}"/>
              </a:ext>
            </a:extLst>
          </p:cNvPr>
          <p:cNvSpPr/>
          <p:nvPr/>
        </p:nvSpPr>
        <p:spPr>
          <a:xfrm>
            <a:off x="4814846" y="3156935"/>
            <a:ext cx="2195554" cy="10823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6C81E420-7789-8912-E718-5C3662E3EB53}"/>
              </a:ext>
            </a:extLst>
          </p:cNvPr>
          <p:cNvSpPr/>
          <p:nvPr/>
        </p:nvSpPr>
        <p:spPr>
          <a:xfrm>
            <a:off x="7780020" y="3977640"/>
            <a:ext cx="95250" cy="34522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73F2D910-740D-3878-997F-4D459A50BF9D}"/>
              </a:ext>
            </a:extLst>
          </p:cNvPr>
          <p:cNvSpPr txBox="1"/>
          <p:nvPr/>
        </p:nvSpPr>
        <p:spPr>
          <a:xfrm>
            <a:off x="4715785" y="1609969"/>
            <a:ext cx="381000" cy="246221"/>
          </a:xfrm>
          <a:prstGeom prst="rect">
            <a:avLst/>
          </a:prstGeom>
          <a:noFill/>
        </p:spPr>
        <p:txBody>
          <a:bodyPr wrap="square" rtlCol="0">
            <a:spAutoFit/>
          </a:bodyPr>
          <a:lstStyle/>
          <a:p>
            <a:r>
              <a:rPr lang="en-US" sz="1000" b="1" dirty="0">
                <a:solidFill>
                  <a:srgbClr val="C00000"/>
                </a:solidFill>
              </a:rPr>
              <a:t>DR</a:t>
            </a:r>
          </a:p>
        </p:txBody>
      </p:sp>
      <p:sp>
        <p:nvSpPr>
          <p:cNvPr id="33" name="TextBox 32">
            <a:extLst>
              <a:ext uri="{FF2B5EF4-FFF2-40B4-BE49-F238E27FC236}">
                <a16:creationId xmlns:a16="http://schemas.microsoft.com/office/drawing/2014/main" id="{61C573DB-A68A-77DA-8BD9-E39513D1179A}"/>
              </a:ext>
            </a:extLst>
          </p:cNvPr>
          <p:cNvSpPr txBox="1"/>
          <p:nvPr/>
        </p:nvSpPr>
        <p:spPr>
          <a:xfrm>
            <a:off x="8228604" y="1632829"/>
            <a:ext cx="481055" cy="246221"/>
          </a:xfrm>
          <a:prstGeom prst="rect">
            <a:avLst/>
          </a:prstGeom>
          <a:noFill/>
        </p:spPr>
        <p:txBody>
          <a:bodyPr wrap="square" rtlCol="0">
            <a:spAutoFit/>
          </a:bodyPr>
          <a:lstStyle/>
          <a:p>
            <a:r>
              <a:rPr lang="en-US" sz="1000" b="1" dirty="0">
                <a:solidFill>
                  <a:srgbClr val="C00000"/>
                </a:solidFill>
              </a:rPr>
              <a:t>BDR</a:t>
            </a:r>
          </a:p>
        </p:txBody>
      </p:sp>
      <p:sp>
        <p:nvSpPr>
          <p:cNvPr id="34" name="TextBox 33">
            <a:extLst>
              <a:ext uri="{FF2B5EF4-FFF2-40B4-BE49-F238E27FC236}">
                <a16:creationId xmlns:a16="http://schemas.microsoft.com/office/drawing/2014/main" id="{8DA3F8BC-1256-2F54-9BCE-D1C36005E507}"/>
              </a:ext>
            </a:extLst>
          </p:cNvPr>
          <p:cNvSpPr txBox="1"/>
          <p:nvPr/>
        </p:nvSpPr>
        <p:spPr>
          <a:xfrm>
            <a:off x="4483494" y="864279"/>
            <a:ext cx="812229" cy="246221"/>
          </a:xfrm>
          <a:prstGeom prst="rect">
            <a:avLst/>
          </a:prstGeom>
          <a:noFill/>
        </p:spPr>
        <p:txBody>
          <a:bodyPr wrap="square" rtlCol="0">
            <a:spAutoFit/>
          </a:bodyPr>
          <a:lstStyle/>
          <a:p>
            <a:r>
              <a:rPr lang="en-US" sz="1000" b="1" dirty="0">
                <a:solidFill>
                  <a:srgbClr val="C00000"/>
                </a:solidFill>
              </a:rPr>
              <a:t>DROTHER</a:t>
            </a:r>
          </a:p>
        </p:txBody>
      </p:sp>
      <p:sp>
        <p:nvSpPr>
          <p:cNvPr id="35" name="TextBox 34">
            <a:extLst>
              <a:ext uri="{FF2B5EF4-FFF2-40B4-BE49-F238E27FC236}">
                <a16:creationId xmlns:a16="http://schemas.microsoft.com/office/drawing/2014/main" id="{AC203F4E-9A6C-3D61-F572-6DB85EF1BF28}"/>
              </a:ext>
            </a:extLst>
          </p:cNvPr>
          <p:cNvSpPr txBox="1"/>
          <p:nvPr/>
        </p:nvSpPr>
        <p:spPr>
          <a:xfrm>
            <a:off x="8011554" y="810939"/>
            <a:ext cx="812229" cy="246221"/>
          </a:xfrm>
          <a:prstGeom prst="rect">
            <a:avLst/>
          </a:prstGeom>
          <a:noFill/>
        </p:spPr>
        <p:txBody>
          <a:bodyPr wrap="square" rtlCol="0">
            <a:spAutoFit/>
          </a:bodyPr>
          <a:lstStyle/>
          <a:p>
            <a:r>
              <a:rPr lang="en-US" sz="1000" b="1" dirty="0">
                <a:solidFill>
                  <a:srgbClr val="C00000"/>
                </a:solidFill>
              </a:rPr>
              <a:t>DROTHER</a:t>
            </a:r>
          </a:p>
        </p:txBody>
      </p:sp>
    </p:spTree>
    <p:extLst>
      <p:ext uri="{BB962C8B-B14F-4D97-AF65-F5344CB8AC3E}">
        <p14:creationId xmlns:p14="http://schemas.microsoft.com/office/powerpoint/2010/main" val="1799580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4E3D-07CD-17BB-0472-F0389FFE2CB1}"/>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DR and BDR Election</a:t>
            </a:r>
          </a:p>
        </p:txBody>
      </p:sp>
      <p:sp>
        <p:nvSpPr>
          <p:cNvPr id="3" name="TextBox 2">
            <a:extLst>
              <a:ext uri="{FF2B5EF4-FFF2-40B4-BE49-F238E27FC236}">
                <a16:creationId xmlns:a16="http://schemas.microsoft.com/office/drawing/2014/main" id="{78CBA8C6-433E-78CA-4FF4-ADF62F313D5F}"/>
              </a:ext>
            </a:extLst>
          </p:cNvPr>
          <p:cNvSpPr txBox="1"/>
          <p:nvPr/>
        </p:nvSpPr>
        <p:spPr>
          <a:xfrm>
            <a:off x="747420" y="905762"/>
            <a:ext cx="3743694" cy="375711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000" dirty="0">
                <a:latin typeface="+mj-lt"/>
              </a:rPr>
              <a:t>The router having </a:t>
            </a:r>
            <a:r>
              <a:rPr lang="en-US" sz="1000" b="1" i="1" dirty="0">
                <a:latin typeface="+mj-lt"/>
              </a:rPr>
              <a:t>highest priority</a:t>
            </a:r>
            <a:r>
              <a:rPr lang="en-US" sz="1000" dirty="0">
                <a:latin typeface="+mj-lt"/>
              </a:rPr>
              <a:t> will become </a:t>
            </a:r>
            <a:r>
              <a:rPr lang="en-US" sz="1000" b="1" i="1" dirty="0">
                <a:latin typeface="+mj-lt"/>
              </a:rPr>
              <a:t>DR</a:t>
            </a:r>
            <a:r>
              <a:rPr lang="en-US" sz="1000" dirty="0">
                <a:latin typeface="+mj-lt"/>
              </a:rPr>
              <a:t>.</a:t>
            </a:r>
          </a:p>
          <a:p>
            <a:pPr marL="171450" indent="-171450">
              <a:lnSpc>
                <a:spcPct val="150000"/>
              </a:lnSpc>
              <a:buFont typeface="Wingdings" panose="05000000000000000000" pitchFamily="2" charset="2"/>
              <a:buChar char="Ø"/>
            </a:pPr>
            <a:r>
              <a:rPr lang="en-US" sz="1000" dirty="0">
                <a:latin typeface="+mj-lt"/>
              </a:rPr>
              <a:t>The router with </a:t>
            </a:r>
            <a:r>
              <a:rPr lang="en-US" sz="1000" b="1" i="1" dirty="0">
                <a:latin typeface="+mj-lt"/>
              </a:rPr>
              <a:t>second-highest priority </a:t>
            </a:r>
            <a:r>
              <a:rPr lang="en-US" sz="1000" dirty="0">
                <a:latin typeface="+mj-lt"/>
              </a:rPr>
              <a:t>is </a:t>
            </a:r>
            <a:r>
              <a:rPr lang="en-US" sz="1000" b="1" i="1" dirty="0">
                <a:latin typeface="+mj-lt"/>
              </a:rPr>
              <a:t>BDR</a:t>
            </a:r>
            <a:r>
              <a:rPr lang="en-US" sz="1000" dirty="0">
                <a:latin typeface="+mj-lt"/>
              </a:rPr>
              <a:t>.</a:t>
            </a:r>
          </a:p>
          <a:p>
            <a:pPr marL="171450" indent="-171450">
              <a:lnSpc>
                <a:spcPct val="150000"/>
              </a:lnSpc>
              <a:buFont typeface="Wingdings" panose="05000000000000000000" pitchFamily="2" charset="2"/>
              <a:buChar char="Ø"/>
            </a:pPr>
            <a:r>
              <a:rPr lang="en-US" sz="1000" dirty="0">
                <a:latin typeface="+mj-lt"/>
              </a:rPr>
              <a:t>The default </a:t>
            </a:r>
            <a:r>
              <a:rPr lang="en-US" sz="1000" b="1" i="1" dirty="0">
                <a:latin typeface="+mj-lt"/>
              </a:rPr>
              <a:t>priority</a:t>
            </a:r>
            <a:r>
              <a:rPr lang="en-US" sz="1000" dirty="0">
                <a:latin typeface="+mj-lt"/>
              </a:rPr>
              <a:t> value is </a:t>
            </a:r>
            <a:r>
              <a:rPr lang="en-US" sz="1000" b="1" i="1" dirty="0">
                <a:latin typeface="+mj-lt"/>
              </a:rPr>
              <a:t>1</a:t>
            </a:r>
            <a:r>
              <a:rPr lang="en-US" sz="1000" dirty="0">
                <a:latin typeface="+mj-lt"/>
              </a:rPr>
              <a:t>.</a:t>
            </a:r>
          </a:p>
          <a:p>
            <a:pPr marL="171450" indent="-171450">
              <a:lnSpc>
                <a:spcPct val="150000"/>
              </a:lnSpc>
              <a:buFont typeface="Wingdings" panose="05000000000000000000" pitchFamily="2" charset="2"/>
              <a:buChar char="Ø"/>
            </a:pPr>
            <a:r>
              <a:rPr lang="en-US" sz="1000" dirty="0">
                <a:latin typeface="+mj-lt"/>
              </a:rPr>
              <a:t>The </a:t>
            </a:r>
            <a:r>
              <a:rPr lang="en-US" sz="1000" b="1" i="1" dirty="0">
                <a:latin typeface="+mj-lt"/>
              </a:rPr>
              <a:t>range</a:t>
            </a:r>
            <a:r>
              <a:rPr lang="en-US" sz="1000" dirty="0">
                <a:latin typeface="+mj-lt"/>
              </a:rPr>
              <a:t> of priority value is </a:t>
            </a:r>
            <a:r>
              <a:rPr lang="en-US" sz="1000" b="1" i="1" dirty="0">
                <a:latin typeface="+mj-lt"/>
              </a:rPr>
              <a:t>0-255</a:t>
            </a:r>
            <a:r>
              <a:rPr lang="en-US" sz="1000" dirty="0">
                <a:latin typeface="+mj-lt"/>
              </a:rPr>
              <a:t>.</a:t>
            </a:r>
          </a:p>
          <a:p>
            <a:pPr marL="171450" indent="-171450">
              <a:lnSpc>
                <a:spcPct val="150000"/>
              </a:lnSpc>
              <a:buFont typeface="Wingdings" panose="05000000000000000000" pitchFamily="2" charset="2"/>
              <a:buChar char="Ø"/>
            </a:pPr>
            <a:r>
              <a:rPr lang="en-US" sz="1000" dirty="0">
                <a:latin typeface="+mj-lt"/>
              </a:rPr>
              <a:t>In case of a </a:t>
            </a:r>
            <a:r>
              <a:rPr lang="en-US" sz="1000" b="1" i="1" dirty="0">
                <a:latin typeface="+mj-lt"/>
              </a:rPr>
              <a:t>tie</a:t>
            </a:r>
            <a:r>
              <a:rPr lang="en-US" sz="1000" dirty="0">
                <a:latin typeface="+mj-lt"/>
              </a:rPr>
              <a:t>,</a:t>
            </a:r>
          </a:p>
          <a:p>
            <a:pPr marL="171450" indent="-171450">
              <a:lnSpc>
                <a:spcPct val="150000"/>
              </a:lnSpc>
              <a:buFont typeface="Arial" panose="020B0604020202020204" pitchFamily="34" charset="0"/>
              <a:buChar char="•"/>
            </a:pPr>
            <a:r>
              <a:rPr lang="en-US" sz="1000" dirty="0">
                <a:latin typeface="+mj-lt"/>
              </a:rPr>
              <a:t>Router with </a:t>
            </a:r>
            <a:r>
              <a:rPr lang="en-US" sz="1000" b="1" i="1" dirty="0">
                <a:latin typeface="+mj-lt"/>
              </a:rPr>
              <a:t>highest router ID</a:t>
            </a:r>
            <a:r>
              <a:rPr lang="en-US" sz="1000" dirty="0">
                <a:latin typeface="+mj-lt"/>
              </a:rPr>
              <a:t> is DR.</a:t>
            </a:r>
          </a:p>
          <a:p>
            <a:pPr marL="171450" indent="-171450">
              <a:lnSpc>
                <a:spcPct val="150000"/>
              </a:lnSpc>
              <a:buFont typeface="Arial" panose="020B0604020202020204" pitchFamily="34" charset="0"/>
              <a:buChar char="•"/>
            </a:pPr>
            <a:r>
              <a:rPr lang="en-US" sz="1000" b="1" i="1" dirty="0">
                <a:latin typeface="+mj-lt"/>
              </a:rPr>
              <a:t>Second highest router ID </a:t>
            </a:r>
            <a:r>
              <a:rPr lang="en-US" sz="1000" dirty="0">
                <a:latin typeface="+mj-lt"/>
              </a:rPr>
              <a:t> becomes BDR.</a:t>
            </a:r>
          </a:p>
          <a:p>
            <a:pPr marL="171450" indent="-171450">
              <a:lnSpc>
                <a:spcPct val="150000"/>
              </a:lnSpc>
              <a:buFont typeface="Wingdings" panose="05000000000000000000" pitchFamily="2" charset="2"/>
              <a:buChar char="Ø"/>
            </a:pPr>
            <a:r>
              <a:rPr lang="en-US" sz="1000" dirty="0">
                <a:latin typeface="+mj-lt"/>
              </a:rPr>
              <a:t>This DR/BDR election occurs during OSPF </a:t>
            </a:r>
            <a:r>
              <a:rPr lang="en-US" sz="1000" b="1" i="1" dirty="0">
                <a:latin typeface="+mj-lt"/>
              </a:rPr>
              <a:t>neighborship</a:t>
            </a:r>
            <a:r>
              <a:rPr lang="en-US" sz="1000" dirty="0">
                <a:latin typeface="+mj-lt"/>
              </a:rPr>
              <a:t>, specifically during the </a:t>
            </a:r>
            <a:r>
              <a:rPr lang="en-US" sz="1000" b="1" i="1" dirty="0">
                <a:latin typeface="+mj-lt"/>
              </a:rPr>
              <a:t>last phase </a:t>
            </a:r>
            <a:r>
              <a:rPr lang="en-US" sz="1000" dirty="0">
                <a:latin typeface="+mj-lt"/>
              </a:rPr>
              <a:t>of </a:t>
            </a:r>
            <a:r>
              <a:rPr lang="en-US" sz="1000" b="1" i="1" dirty="0">
                <a:latin typeface="+mj-lt"/>
              </a:rPr>
              <a:t>2-Way </a:t>
            </a:r>
            <a:r>
              <a:rPr lang="en-US" sz="1000" dirty="0">
                <a:latin typeface="+mj-lt"/>
              </a:rPr>
              <a:t>neighbor state and </a:t>
            </a:r>
            <a:r>
              <a:rPr lang="en-US" sz="1000" b="1" i="1" dirty="0">
                <a:latin typeface="+mj-lt"/>
              </a:rPr>
              <a:t>just before</a:t>
            </a:r>
            <a:r>
              <a:rPr lang="en-US" sz="1000" dirty="0">
                <a:latin typeface="+mj-lt"/>
              </a:rPr>
              <a:t> the </a:t>
            </a:r>
            <a:r>
              <a:rPr lang="en-US" sz="1000" b="1" i="1" dirty="0" err="1">
                <a:latin typeface="+mj-lt"/>
              </a:rPr>
              <a:t>Exstart</a:t>
            </a:r>
            <a:r>
              <a:rPr lang="en-US" sz="1000" b="1" i="1" dirty="0">
                <a:latin typeface="+mj-lt"/>
              </a:rPr>
              <a:t> </a:t>
            </a:r>
            <a:r>
              <a:rPr lang="en-US" sz="1000" dirty="0">
                <a:latin typeface="+mj-lt"/>
              </a:rPr>
              <a:t>state.</a:t>
            </a:r>
          </a:p>
          <a:p>
            <a:pPr marL="171450" indent="-171450">
              <a:lnSpc>
                <a:spcPct val="150000"/>
              </a:lnSpc>
              <a:buFont typeface="Wingdings" panose="05000000000000000000" pitchFamily="2" charset="2"/>
              <a:buChar char="Ø"/>
            </a:pPr>
            <a:r>
              <a:rPr lang="en-US" sz="1000" dirty="0">
                <a:latin typeface="+mj-lt"/>
              </a:rPr>
              <a:t>If router </a:t>
            </a:r>
            <a:r>
              <a:rPr lang="en-US" sz="1000" b="1" i="1" dirty="0">
                <a:latin typeface="+mj-lt"/>
              </a:rPr>
              <a:t>priority is 0</a:t>
            </a:r>
            <a:r>
              <a:rPr lang="en-US" sz="1000" dirty="0">
                <a:latin typeface="+mj-lt"/>
              </a:rPr>
              <a:t>, it cannot become DR/BDR.</a:t>
            </a:r>
          </a:p>
          <a:p>
            <a:pPr marL="171450" indent="-171450">
              <a:lnSpc>
                <a:spcPct val="150000"/>
              </a:lnSpc>
              <a:buFont typeface="Wingdings" panose="05000000000000000000" pitchFamily="2" charset="2"/>
              <a:buChar char="Ø"/>
            </a:pPr>
            <a:r>
              <a:rPr lang="en-US" sz="1000" dirty="0">
                <a:latin typeface="+mj-lt"/>
              </a:rPr>
              <a:t>DR/BDR election is </a:t>
            </a:r>
            <a:r>
              <a:rPr lang="en-US" sz="1000" b="1" i="1" dirty="0">
                <a:latin typeface="+mj-lt"/>
              </a:rPr>
              <a:t>not </a:t>
            </a:r>
            <a:r>
              <a:rPr lang="en-US" sz="1000" b="1" i="1" dirty="0" err="1">
                <a:latin typeface="+mj-lt"/>
              </a:rPr>
              <a:t>preemtive</a:t>
            </a:r>
            <a:r>
              <a:rPr lang="en-US" sz="1000" dirty="0">
                <a:latin typeface="+mj-lt"/>
              </a:rPr>
              <a:t>.</a:t>
            </a:r>
          </a:p>
          <a:p>
            <a:pPr marL="171450" indent="-171450">
              <a:lnSpc>
                <a:spcPct val="150000"/>
              </a:lnSpc>
              <a:buFont typeface="Arial" panose="020B0604020202020204" pitchFamily="34" charset="0"/>
              <a:buChar char="•"/>
            </a:pPr>
            <a:r>
              <a:rPr lang="en-US" sz="1000" dirty="0">
                <a:latin typeface="+mj-lt"/>
              </a:rPr>
              <a:t>If a new router is added within the topology with a better priority value after DR/BDR election, it does not preempt the existing DR and BDR </a:t>
            </a:r>
            <a:r>
              <a:rPr lang="en-US" sz="1000" b="1" i="1" dirty="0">
                <a:latin typeface="+mj-lt"/>
              </a:rPr>
              <a:t>until the current DR and BDR fail</a:t>
            </a:r>
            <a:r>
              <a:rPr lang="en-US" sz="1000" dirty="0">
                <a:latin typeface="+mj-lt"/>
              </a:rPr>
              <a:t>.</a:t>
            </a:r>
          </a:p>
          <a:p>
            <a:pPr marL="171450" indent="-171450">
              <a:lnSpc>
                <a:spcPct val="150000"/>
              </a:lnSpc>
              <a:buFont typeface="Wingdings" panose="05000000000000000000" pitchFamily="2" charset="2"/>
              <a:buChar char="Ø"/>
            </a:pPr>
            <a:endParaRPr lang="en-US" sz="1000" dirty="0">
              <a:latin typeface="+mj-lt"/>
            </a:endParaRPr>
          </a:p>
        </p:txBody>
      </p:sp>
      <p:pic>
        <p:nvPicPr>
          <p:cNvPr id="46" name="Picture 45">
            <a:extLst>
              <a:ext uri="{FF2B5EF4-FFF2-40B4-BE49-F238E27FC236}">
                <a16:creationId xmlns:a16="http://schemas.microsoft.com/office/drawing/2014/main" id="{32BBFBF2-7B19-5B28-1534-3A0414CC5C15}"/>
              </a:ext>
            </a:extLst>
          </p:cNvPr>
          <p:cNvPicPr>
            <a:picLocks noChangeAspect="1"/>
          </p:cNvPicPr>
          <p:nvPr/>
        </p:nvPicPr>
        <p:blipFill>
          <a:blip r:embed="rId3"/>
          <a:srcRect/>
          <a:stretch/>
        </p:blipFill>
        <p:spPr>
          <a:xfrm>
            <a:off x="4534339" y="869749"/>
            <a:ext cx="4077575" cy="684470"/>
          </a:xfrm>
          <a:prstGeom prst="rect">
            <a:avLst/>
          </a:prstGeom>
          <a:ln w="28575">
            <a:solidFill>
              <a:schemeClr val="tx1"/>
            </a:solidFill>
          </a:ln>
          <a:effectLst/>
        </p:spPr>
      </p:pic>
      <p:sp>
        <p:nvSpPr>
          <p:cNvPr id="47" name="Rectangle 46">
            <a:extLst>
              <a:ext uri="{FF2B5EF4-FFF2-40B4-BE49-F238E27FC236}">
                <a16:creationId xmlns:a16="http://schemas.microsoft.com/office/drawing/2014/main" id="{8444A584-70DB-D13B-EB15-CC8D89B1F473}"/>
              </a:ext>
            </a:extLst>
          </p:cNvPr>
          <p:cNvSpPr/>
          <p:nvPr/>
        </p:nvSpPr>
        <p:spPr>
          <a:xfrm>
            <a:off x="5565747" y="981831"/>
            <a:ext cx="604133" cy="8928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73D6F98-49C3-6098-B76A-578C976D175D}"/>
              </a:ext>
            </a:extLst>
          </p:cNvPr>
          <p:cNvSpPr/>
          <p:nvPr/>
        </p:nvSpPr>
        <p:spPr>
          <a:xfrm>
            <a:off x="5546697" y="1452116"/>
            <a:ext cx="526443" cy="8928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EDE56B15-C06A-D461-BAA3-878B4E897ECB}"/>
              </a:ext>
            </a:extLst>
          </p:cNvPr>
          <p:cNvPicPr>
            <a:picLocks noChangeAspect="1"/>
          </p:cNvPicPr>
          <p:nvPr/>
        </p:nvPicPr>
        <p:blipFill>
          <a:blip r:embed="rId4"/>
          <a:srcRect/>
          <a:stretch/>
        </p:blipFill>
        <p:spPr>
          <a:xfrm>
            <a:off x="4534338" y="1587458"/>
            <a:ext cx="4077575" cy="669887"/>
          </a:xfrm>
          <a:prstGeom prst="rect">
            <a:avLst/>
          </a:prstGeom>
          <a:ln w="28575">
            <a:solidFill>
              <a:schemeClr val="tx1"/>
            </a:solidFill>
          </a:ln>
          <a:effectLst/>
        </p:spPr>
      </p:pic>
      <p:pic>
        <p:nvPicPr>
          <p:cNvPr id="50" name="Picture 49">
            <a:extLst>
              <a:ext uri="{FF2B5EF4-FFF2-40B4-BE49-F238E27FC236}">
                <a16:creationId xmlns:a16="http://schemas.microsoft.com/office/drawing/2014/main" id="{E78CCC59-CF25-427A-3A61-6B0D8F89B8D3}"/>
              </a:ext>
            </a:extLst>
          </p:cNvPr>
          <p:cNvPicPr>
            <a:picLocks noChangeAspect="1"/>
          </p:cNvPicPr>
          <p:nvPr/>
        </p:nvPicPr>
        <p:blipFill>
          <a:blip r:embed="rId5"/>
          <a:srcRect/>
          <a:stretch/>
        </p:blipFill>
        <p:spPr>
          <a:xfrm>
            <a:off x="4535266" y="2284497"/>
            <a:ext cx="4076647" cy="661782"/>
          </a:xfrm>
          <a:prstGeom prst="rect">
            <a:avLst/>
          </a:prstGeom>
          <a:ln w="28575">
            <a:solidFill>
              <a:schemeClr val="tx1"/>
            </a:solidFill>
          </a:ln>
          <a:effectLst/>
        </p:spPr>
      </p:pic>
      <p:sp>
        <p:nvSpPr>
          <p:cNvPr id="51" name="Rectangle 50">
            <a:extLst>
              <a:ext uri="{FF2B5EF4-FFF2-40B4-BE49-F238E27FC236}">
                <a16:creationId xmlns:a16="http://schemas.microsoft.com/office/drawing/2014/main" id="{11E0F63A-8811-1C3C-39EF-1A9839E54F32}"/>
              </a:ext>
            </a:extLst>
          </p:cNvPr>
          <p:cNvSpPr/>
          <p:nvPr/>
        </p:nvSpPr>
        <p:spPr>
          <a:xfrm>
            <a:off x="5569557" y="2669031"/>
            <a:ext cx="516283" cy="8865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136334F-CD91-6F47-AB92-8536480055DB}"/>
              </a:ext>
            </a:extLst>
          </p:cNvPr>
          <p:cNvSpPr/>
          <p:nvPr/>
        </p:nvSpPr>
        <p:spPr>
          <a:xfrm>
            <a:off x="5569557" y="2759201"/>
            <a:ext cx="603164" cy="8865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D93287A-6AC3-F608-767C-45F88DD3A08B}"/>
              </a:ext>
            </a:extLst>
          </p:cNvPr>
          <p:cNvSpPr/>
          <p:nvPr/>
        </p:nvSpPr>
        <p:spPr>
          <a:xfrm>
            <a:off x="5546697" y="2051810"/>
            <a:ext cx="412143" cy="191131"/>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F059996-702F-1844-789D-40E2A85A61F9}"/>
              </a:ext>
            </a:extLst>
          </p:cNvPr>
          <p:cNvSpPr txBox="1"/>
          <p:nvPr/>
        </p:nvSpPr>
        <p:spPr>
          <a:xfrm>
            <a:off x="4533900" y="2964181"/>
            <a:ext cx="3756757" cy="167962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000" dirty="0">
                <a:latin typeface="+mj-lt"/>
              </a:rPr>
              <a:t>DR                      BDR – </a:t>
            </a:r>
            <a:r>
              <a:rPr lang="en-US" sz="1000" b="1" i="1" dirty="0">
                <a:latin typeface="+mj-lt"/>
              </a:rPr>
              <a:t>EXSTART</a:t>
            </a:r>
            <a:br>
              <a:rPr lang="en-US" sz="1000" dirty="0">
                <a:latin typeface="+mj-lt"/>
              </a:rPr>
            </a:br>
            <a:r>
              <a:rPr lang="en-US" sz="1000" dirty="0">
                <a:latin typeface="+mj-lt"/>
              </a:rPr>
              <a:t>DR/BDR              DROTHER – </a:t>
            </a:r>
            <a:r>
              <a:rPr lang="en-US" sz="1000" b="1" i="1" dirty="0">
                <a:latin typeface="+mj-lt"/>
              </a:rPr>
              <a:t>FULL</a:t>
            </a:r>
            <a:br>
              <a:rPr lang="en-US" sz="1000" dirty="0">
                <a:latin typeface="+mj-lt"/>
              </a:rPr>
            </a:br>
            <a:r>
              <a:rPr lang="en-US" sz="1000" dirty="0">
                <a:latin typeface="+mj-lt"/>
              </a:rPr>
              <a:t>DROTHER          </a:t>
            </a:r>
            <a:r>
              <a:rPr lang="en-US" sz="1000" dirty="0" err="1">
                <a:latin typeface="+mj-lt"/>
              </a:rPr>
              <a:t>DROTHER</a:t>
            </a:r>
            <a:r>
              <a:rPr lang="en-US" sz="1000" dirty="0">
                <a:latin typeface="+mj-lt"/>
              </a:rPr>
              <a:t> – </a:t>
            </a:r>
            <a:r>
              <a:rPr lang="en-US" sz="1000" b="1" i="1" dirty="0">
                <a:latin typeface="+mj-lt"/>
              </a:rPr>
              <a:t>2-WAY</a:t>
            </a:r>
          </a:p>
          <a:p>
            <a:pPr marL="171450" indent="-171450">
              <a:lnSpc>
                <a:spcPct val="150000"/>
              </a:lnSpc>
              <a:buFont typeface="Wingdings" panose="05000000000000000000" pitchFamily="2" charset="2"/>
              <a:buChar char="Ø"/>
            </a:pPr>
            <a:r>
              <a:rPr lang="en-US" sz="1000" dirty="0">
                <a:latin typeface="+mj-lt"/>
              </a:rPr>
              <a:t>To change the priority value </a:t>
            </a:r>
            <a:r>
              <a:rPr lang="en-US" sz="1000" b="1" i="1" dirty="0">
                <a:latin typeface="+mj-lt"/>
              </a:rPr>
              <a:t>manually</a:t>
            </a:r>
            <a:r>
              <a:rPr lang="en-US" sz="1000" dirty="0">
                <a:latin typeface="+mj-lt"/>
              </a:rPr>
              <a:t> using the command-</a:t>
            </a:r>
            <a:br>
              <a:rPr lang="en-US" sz="1000" dirty="0">
                <a:latin typeface="+mj-lt"/>
              </a:rPr>
            </a:br>
            <a:r>
              <a:rPr lang="en-US" sz="1000" b="1" i="1" dirty="0">
                <a:latin typeface="+mj-lt"/>
              </a:rPr>
              <a:t>‘Router(config)# interface g0/0/0’</a:t>
            </a:r>
            <a:br>
              <a:rPr lang="en-US" sz="1000" b="1" i="1" dirty="0">
                <a:latin typeface="+mj-lt"/>
              </a:rPr>
            </a:br>
            <a:r>
              <a:rPr lang="en-US" sz="1000" b="1" i="1" dirty="0">
                <a:latin typeface="+mj-lt"/>
              </a:rPr>
              <a:t>‘Router(config-if)#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priority </a:t>
            </a:r>
            <a:r>
              <a:rPr lang="en-US" sz="1000" b="1" i="1" dirty="0">
                <a:solidFill>
                  <a:srgbClr val="7030A0"/>
                </a:solidFill>
                <a:latin typeface="+mj-lt"/>
              </a:rPr>
              <a:t>&lt;priority value&gt;</a:t>
            </a:r>
            <a:r>
              <a:rPr lang="en-US" sz="1000" b="1" i="1" dirty="0">
                <a:solidFill>
                  <a:schemeClr val="tx1"/>
                </a:solidFill>
                <a:latin typeface="+mj-lt"/>
              </a:rPr>
              <a:t>’</a:t>
            </a:r>
            <a:endParaRPr lang="en-US" sz="1000" b="1" i="1" dirty="0">
              <a:latin typeface="+mj-lt"/>
            </a:endParaRPr>
          </a:p>
          <a:p>
            <a:pPr marL="171450" indent="-171450">
              <a:lnSpc>
                <a:spcPct val="150000"/>
              </a:lnSpc>
              <a:buFont typeface="Wingdings" panose="05000000000000000000" pitchFamily="2" charset="2"/>
              <a:buChar char="Ø"/>
            </a:pPr>
            <a:endParaRPr lang="en-US" sz="1000" dirty="0">
              <a:latin typeface="+mj-lt"/>
            </a:endParaRPr>
          </a:p>
        </p:txBody>
      </p:sp>
      <p:sp>
        <p:nvSpPr>
          <p:cNvPr id="55" name="Arrow: Left-Right 54">
            <a:extLst>
              <a:ext uri="{FF2B5EF4-FFF2-40B4-BE49-F238E27FC236}">
                <a16:creationId xmlns:a16="http://schemas.microsoft.com/office/drawing/2014/main" id="{62BC01F8-942C-804E-555D-688F70ABE083}"/>
              </a:ext>
            </a:extLst>
          </p:cNvPr>
          <p:cNvSpPr/>
          <p:nvPr/>
        </p:nvSpPr>
        <p:spPr>
          <a:xfrm>
            <a:off x="5328644" y="3345180"/>
            <a:ext cx="393976" cy="4571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Left-Right 55">
            <a:extLst>
              <a:ext uri="{FF2B5EF4-FFF2-40B4-BE49-F238E27FC236}">
                <a16:creationId xmlns:a16="http://schemas.microsoft.com/office/drawing/2014/main" id="{272727C8-C4EE-7A9A-4A08-0904DAFA6A66}"/>
              </a:ext>
            </a:extLst>
          </p:cNvPr>
          <p:cNvSpPr/>
          <p:nvPr/>
        </p:nvSpPr>
        <p:spPr>
          <a:xfrm>
            <a:off x="5473424" y="3573780"/>
            <a:ext cx="249196" cy="4571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Left-Right 56">
            <a:extLst>
              <a:ext uri="{FF2B5EF4-FFF2-40B4-BE49-F238E27FC236}">
                <a16:creationId xmlns:a16="http://schemas.microsoft.com/office/drawing/2014/main" id="{FCBF40EC-01F0-79D9-2264-03776955C699}"/>
              </a:ext>
            </a:extLst>
          </p:cNvPr>
          <p:cNvSpPr/>
          <p:nvPr/>
        </p:nvSpPr>
        <p:spPr>
          <a:xfrm>
            <a:off x="5026660" y="3117730"/>
            <a:ext cx="695960" cy="4571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306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1C07-DFE7-FF51-8E00-D7A98B34F794}"/>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DR/BDR/DROTHER &amp; OSPF Show Commands </a:t>
            </a:r>
          </a:p>
        </p:txBody>
      </p:sp>
      <p:sp>
        <p:nvSpPr>
          <p:cNvPr id="3" name="TextBox 2">
            <a:extLst>
              <a:ext uri="{FF2B5EF4-FFF2-40B4-BE49-F238E27FC236}">
                <a16:creationId xmlns:a16="http://schemas.microsoft.com/office/drawing/2014/main" id="{47F195A3-AB90-3F3B-4ADD-532A1BFFC877}"/>
              </a:ext>
            </a:extLst>
          </p:cNvPr>
          <p:cNvSpPr txBox="1"/>
          <p:nvPr/>
        </p:nvSpPr>
        <p:spPr>
          <a:xfrm>
            <a:off x="5016617" y="964485"/>
            <a:ext cx="3454301" cy="3526286"/>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protocols’</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interface’</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interface ?’</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interface brief’</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neighbors’</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rib’</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route’</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route </a:t>
            </a:r>
            <a:r>
              <a:rPr lang="en-US" sz="1000" b="1" i="1" dirty="0" err="1">
                <a:latin typeface="+mj-lt"/>
              </a:rPr>
              <a:t>ospf</a:t>
            </a:r>
            <a:r>
              <a:rPr lang="en-US" sz="1000" b="1" i="1" dirty="0">
                <a:latin typeface="+mj-lt"/>
              </a:rPr>
              <a:t>’</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database’</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database router (</a:t>
            </a:r>
            <a:r>
              <a:rPr lang="en-US" sz="1000" b="1" i="1" dirty="0" err="1">
                <a:latin typeface="+mj-lt"/>
              </a:rPr>
              <a:t>routerID</a:t>
            </a:r>
            <a:r>
              <a:rPr lang="en-US" sz="1000" b="1" i="1" dirty="0">
                <a:latin typeface="+mj-lt"/>
              </a:rPr>
              <a:t>)’</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database network (</a:t>
            </a:r>
            <a:r>
              <a:rPr lang="en-US" sz="1000" b="1" i="1" dirty="0" err="1">
                <a:latin typeface="+mj-lt"/>
              </a:rPr>
              <a:t>networkID</a:t>
            </a:r>
            <a:r>
              <a:rPr lang="en-US" sz="1000" b="1" i="1" dirty="0">
                <a:latin typeface="+mj-lt"/>
              </a:rPr>
              <a:t>)’</a:t>
            </a:r>
          </a:p>
          <a:p>
            <a:pPr marL="171450" indent="-171450">
              <a:lnSpc>
                <a:spcPct val="150000"/>
              </a:lnSpc>
              <a:buFont typeface="Wingdings" panose="05000000000000000000" pitchFamily="2" charset="2"/>
              <a:buChar char="Ø"/>
            </a:pPr>
            <a:r>
              <a:rPr lang="en-US" sz="1000" b="1" i="1" dirty="0">
                <a:latin typeface="+mj-lt"/>
              </a:rPr>
              <a:t>‘show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database ?’</a:t>
            </a:r>
          </a:p>
          <a:p>
            <a:pPr marL="171450" indent="-171450">
              <a:lnSpc>
                <a:spcPct val="150000"/>
              </a:lnSpc>
              <a:buFont typeface="Wingdings" panose="05000000000000000000" pitchFamily="2" charset="2"/>
              <a:buChar char="Ø"/>
            </a:pPr>
            <a:r>
              <a:rPr lang="en-US" sz="1000" b="1" i="1" dirty="0">
                <a:latin typeface="+mj-lt"/>
              </a:rPr>
              <a:t>‘debug </a:t>
            </a:r>
            <a:r>
              <a:rPr lang="en-US" sz="1000" b="1" i="1" dirty="0" err="1">
                <a:latin typeface="+mj-lt"/>
              </a:rPr>
              <a:t>ip</a:t>
            </a:r>
            <a:r>
              <a:rPr lang="en-US" sz="1000" b="1" i="1" dirty="0">
                <a:latin typeface="+mj-lt"/>
              </a:rPr>
              <a:t> </a:t>
            </a:r>
            <a:r>
              <a:rPr lang="en-US" sz="1000" b="1" i="1" dirty="0" err="1">
                <a:latin typeface="+mj-lt"/>
              </a:rPr>
              <a:t>ospf</a:t>
            </a:r>
            <a:r>
              <a:rPr lang="en-US" sz="1000" b="1" i="1" dirty="0">
                <a:latin typeface="+mj-lt"/>
              </a:rPr>
              <a:t> ?’</a:t>
            </a:r>
          </a:p>
          <a:p>
            <a:pPr marL="171450" indent="-171450">
              <a:lnSpc>
                <a:spcPct val="150000"/>
              </a:lnSpc>
              <a:buFont typeface="Wingdings" panose="05000000000000000000" pitchFamily="2" charset="2"/>
              <a:buChar char="Ø"/>
            </a:pPr>
            <a:endParaRPr lang="en-US" sz="1000" b="1" i="1" dirty="0">
              <a:latin typeface="+mj-lt"/>
            </a:endParaRPr>
          </a:p>
        </p:txBody>
      </p:sp>
      <p:pic>
        <p:nvPicPr>
          <p:cNvPr id="4" name="Picture 3">
            <a:extLst>
              <a:ext uri="{FF2B5EF4-FFF2-40B4-BE49-F238E27FC236}">
                <a16:creationId xmlns:a16="http://schemas.microsoft.com/office/drawing/2014/main" id="{C0974430-F08A-14FC-E671-7DD33138ABB7}"/>
              </a:ext>
            </a:extLst>
          </p:cNvPr>
          <p:cNvPicPr>
            <a:picLocks noChangeAspect="1"/>
          </p:cNvPicPr>
          <p:nvPr/>
        </p:nvPicPr>
        <p:blipFill>
          <a:blip r:embed="rId2"/>
          <a:srcRect/>
          <a:stretch/>
        </p:blipFill>
        <p:spPr>
          <a:xfrm>
            <a:off x="897643" y="1013387"/>
            <a:ext cx="2927737" cy="2622766"/>
          </a:xfrm>
          <a:prstGeom prst="rect">
            <a:avLst/>
          </a:prstGeom>
          <a:ln w="28575">
            <a:noFill/>
          </a:ln>
          <a:effectLst/>
        </p:spPr>
      </p:pic>
    </p:spTree>
    <p:extLst>
      <p:ext uri="{BB962C8B-B14F-4D97-AF65-F5344CB8AC3E}">
        <p14:creationId xmlns:p14="http://schemas.microsoft.com/office/powerpoint/2010/main" val="3340248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1179A-148A-BF07-C468-4AAEE49F4ECE}"/>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OSPF Passive Interface </a:t>
            </a:r>
          </a:p>
        </p:txBody>
      </p:sp>
      <p:sp>
        <p:nvSpPr>
          <p:cNvPr id="3" name="TextBox 2">
            <a:extLst>
              <a:ext uri="{FF2B5EF4-FFF2-40B4-BE49-F238E27FC236}">
                <a16:creationId xmlns:a16="http://schemas.microsoft.com/office/drawing/2014/main" id="{338D5AEA-60F5-38EE-134C-8FDFDAE716DC}"/>
              </a:ext>
            </a:extLst>
          </p:cNvPr>
          <p:cNvSpPr txBox="1"/>
          <p:nvPr/>
        </p:nvSpPr>
        <p:spPr>
          <a:xfrm>
            <a:off x="747419" y="905762"/>
            <a:ext cx="7876464" cy="3295454"/>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Ø"/>
            </a:pPr>
            <a:r>
              <a:rPr lang="en-US" sz="1000" dirty="0">
                <a:solidFill>
                  <a:srgbClr val="374151"/>
                </a:solidFill>
                <a:latin typeface="+mj-lt"/>
              </a:rPr>
              <a:t>Passive Interface</a:t>
            </a:r>
            <a:r>
              <a:rPr lang="en-US" sz="1000" b="0" i="0" dirty="0">
                <a:solidFill>
                  <a:srgbClr val="374151"/>
                </a:solidFill>
                <a:effectLst/>
                <a:latin typeface="+mj-lt"/>
              </a:rPr>
              <a:t> is used to </a:t>
            </a:r>
            <a:r>
              <a:rPr lang="en-US" sz="1000" b="1" i="1" dirty="0">
                <a:solidFill>
                  <a:srgbClr val="374151"/>
                </a:solidFill>
                <a:effectLst/>
                <a:latin typeface="+mj-lt"/>
              </a:rPr>
              <a:t>prevent</a:t>
            </a:r>
            <a:r>
              <a:rPr lang="en-US" sz="1000" b="0" i="0" dirty="0">
                <a:solidFill>
                  <a:srgbClr val="374151"/>
                </a:solidFill>
                <a:effectLst/>
                <a:latin typeface="+mj-lt"/>
              </a:rPr>
              <a:t> OSPF interfaces </a:t>
            </a:r>
            <a:r>
              <a:rPr lang="en-US" sz="1000" b="1" i="1" dirty="0">
                <a:solidFill>
                  <a:srgbClr val="374151"/>
                </a:solidFill>
                <a:effectLst/>
                <a:latin typeface="+mj-lt"/>
              </a:rPr>
              <a:t>from sending OSPF Hello packets</a:t>
            </a:r>
            <a:r>
              <a:rPr lang="en-US" sz="1000" b="0" i="0" dirty="0">
                <a:solidFill>
                  <a:srgbClr val="374151"/>
                </a:solidFill>
                <a:effectLst/>
                <a:latin typeface="+mj-lt"/>
              </a:rPr>
              <a:t>.</a:t>
            </a:r>
          </a:p>
          <a:p>
            <a:pPr marL="171450" indent="-171450" algn="just">
              <a:lnSpc>
                <a:spcPct val="150000"/>
              </a:lnSpc>
              <a:buFont typeface="Wingdings" panose="05000000000000000000" pitchFamily="2" charset="2"/>
              <a:buChar char="Ø"/>
            </a:pPr>
            <a:r>
              <a:rPr lang="en-US" sz="1000" dirty="0">
                <a:solidFill>
                  <a:srgbClr val="374151"/>
                </a:solidFill>
                <a:latin typeface="+mj-lt"/>
              </a:rPr>
              <a:t>Thus, the passive interface </a:t>
            </a:r>
            <a:r>
              <a:rPr lang="en-US" sz="1000" b="1" i="1" dirty="0">
                <a:solidFill>
                  <a:srgbClr val="374151"/>
                </a:solidFill>
                <a:latin typeface="+mj-lt"/>
              </a:rPr>
              <a:t>does not</a:t>
            </a:r>
            <a:r>
              <a:rPr lang="en-US" sz="1000" b="1" i="1" dirty="0">
                <a:solidFill>
                  <a:srgbClr val="374151"/>
                </a:solidFill>
                <a:effectLst/>
                <a:latin typeface="+mj-lt"/>
              </a:rPr>
              <a:t> participate</a:t>
            </a:r>
            <a:r>
              <a:rPr lang="en-US" sz="1000" b="0" i="0" dirty="0">
                <a:solidFill>
                  <a:srgbClr val="374151"/>
                </a:solidFill>
                <a:effectLst/>
                <a:latin typeface="+mj-lt"/>
              </a:rPr>
              <a:t> in OSPF </a:t>
            </a:r>
            <a:r>
              <a:rPr lang="en-US" sz="1000" b="1" i="1" dirty="0">
                <a:solidFill>
                  <a:srgbClr val="374151"/>
                </a:solidFill>
                <a:effectLst/>
                <a:latin typeface="+mj-lt"/>
              </a:rPr>
              <a:t>neighborship</a:t>
            </a:r>
            <a:r>
              <a:rPr lang="en-US" sz="1000" b="0" i="0" dirty="0">
                <a:solidFill>
                  <a:srgbClr val="374151"/>
                </a:solidFill>
                <a:effectLst/>
                <a:latin typeface="+mj-lt"/>
              </a:rPr>
              <a:t>.</a:t>
            </a:r>
          </a:p>
          <a:p>
            <a:pPr marL="171450" indent="-171450" algn="just">
              <a:lnSpc>
                <a:spcPct val="150000"/>
              </a:lnSpc>
              <a:buFont typeface="Wingdings" panose="05000000000000000000" pitchFamily="2" charset="2"/>
              <a:buChar char="Ø"/>
            </a:pPr>
            <a:r>
              <a:rPr lang="en-US" sz="1000" b="0" i="0" dirty="0">
                <a:solidFill>
                  <a:srgbClr val="374151"/>
                </a:solidFill>
                <a:effectLst/>
                <a:latin typeface="+mj-lt"/>
              </a:rPr>
              <a:t>Instead, these interfaces </a:t>
            </a:r>
            <a:r>
              <a:rPr lang="en-US" sz="1000" b="1" i="1" dirty="0">
                <a:solidFill>
                  <a:srgbClr val="374151"/>
                </a:solidFill>
                <a:effectLst/>
                <a:latin typeface="+mj-lt"/>
              </a:rPr>
              <a:t>only listen to OSPF updates </a:t>
            </a:r>
            <a:r>
              <a:rPr lang="en-US" sz="1000" b="0" i="0" dirty="0">
                <a:solidFill>
                  <a:srgbClr val="374151"/>
                </a:solidFill>
                <a:effectLst/>
                <a:latin typeface="+mj-lt"/>
              </a:rPr>
              <a:t>and do not actively advertise OSPF routing information.</a:t>
            </a:r>
          </a:p>
          <a:p>
            <a:pPr marL="171450" indent="-171450" algn="just">
              <a:lnSpc>
                <a:spcPct val="150000"/>
              </a:lnSpc>
              <a:buFont typeface="Wingdings" panose="05000000000000000000" pitchFamily="2" charset="2"/>
              <a:buChar char="Ø"/>
            </a:pPr>
            <a:r>
              <a:rPr lang="en-US" sz="1000" dirty="0">
                <a:solidFill>
                  <a:srgbClr val="374151"/>
                </a:solidFill>
                <a:latin typeface="+mj-lt"/>
              </a:rPr>
              <a:t>It can be used in </a:t>
            </a:r>
            <a:r>
              <a:rPr lang="en-US" sz="1000" b="1" i="1" dirty="0">
                <a:solidFill>
                  <a:srgbClr val="374151"/>
                </a:solidFill>
                <a:latin typeface="+mj-lt"/>
              </a:rPr>
              <a:t>Stub areas </a:t>
            </a:r>
            <a:r>
              <a:rPr lang="en-US" sz="1000" b="0" i="0" dirty="0">
                <a:solidFill>
                  <a:srgbClr val="374151"/>
                </a:solidFill>
                <a:effectLst/>
                <a:latin typeface="+mj-lt"/>
              </a:rPr>
              <a:t>where no further OSPF routing information is needed.</a:t>
            </a:r>
          </a:p>
          <a:p>
            <a:pPr marL="171450" indent="-171450" algn="just">
              <a:lnSpc>
                <a:spcPct val="150000"/>
              </a:lnSpc>
              <a:buFont typeface="Wingdings" panose="05000000000000000000" pitchFamily="2" charset="2"/>
              <a:buChar char="Ø"/>
            </a:pPr>
            <a:r>
              <a:rPr lang="en-US" sz="1000" dirty="0">
                <a:solidFill>
                  <a:srgbClr val="374151"/>
                </a:solidFill>
                <a:latin typeface="+mj-lt"/>
              </a:rPr>
              <a:t>It can be used o</a:t>
            </a:r>
            <a:r>
              <a:rPr lang="en-US" sz="1000" b="0" i="0" dirty="0">
                <a:solidFill>
                  <a:srgbClr val="374151"/>
                </a:solidFill>
                <a:effectLst/>
                <a:latin typeface="+mj-lt"/>
              </a:rPr>
              <a:t>n interfaces connected to </a:t>
            </a:r>
            <a:r>
              <a:rPr lang="en-US" sz="1000" b="1" i="1" dirty="0">
                <a:solidFill>
                  <a:srgbClr val="374151"/>
                </a:solidFill>
                <a:effectLst/>
                <a:latin typeface="+mj-lt"/>
              </a:rPr>
              <a:t>external networks</a:t>
            </a:r>
            <a:r>
              <a:rPr lang="en-US" sz="1000" b="0" i="0" dirty="0">
                <a:solidFill>
                  <a:srgbClr val="374151"/>
                </a:solidFill>
                <a:effectLst/>
                <a:latin typeface="+mj-lt"/>
              </a:rPr>
              <a:t>, such as the internet or </a:t>
            </a:r>
            <a:r>
              <a:rPr lang="en-US" sz="1000" b="1" i="1" dirty="0">
                <a:solidFill>
                  <a:srgbClr val="374151"/>
                </a:solidFill>
                <a:effectLst/>
                <a:latin typeface="+mj-lt"/>
              </a:rPr>
              <a:t>untrusted networks</a:t>
            </a:r>
            <a:r>
              <a:rPr lang="en-US" sz="1000" b="0" i="0" dirty="0">
                <a:solidFill>
                  <a:srgbClr val="374151"/>
                </a:solidFill>
                <a:effectLst/>
                <a:latin typeface="+mj-lt"/>
              </a:rPr>
              <a:t>.</a:t>
            </a:r>
          </a:p>
          <a:p>
            <a:pPr marL="171450" indent="-171450" algn="just">
              <a:lnSpc>
                <a:spcPct val="150000"/>
              </a:lnSpc>
              <a:buFont typeface="Wingdings" panose="05000000000000000000" pitchFamily="2" charset="2"/>
              <a:buChar char="Ø"/>
            </a:pPr>
            <a:r>
              <a:rPr lang="en-US" sz="1000" dirty="0">
                <a:latin typeface="+mj-lt"/>
              </a:rPr>
              <a:t>It </a:t>
            </a:r>
            <a:r>
              <a:rPr lang="en-US" sz="1000" b="0" i="0" dirty="0">
                <a:solidFill>
                  <a:srgbClr val="374151"/>
                </a:solidFill>
                <a:effectLst/>
                <a:latin typeface="+mj-lt"/>
              </a:rPr>
              <a:t>can be used to </a:t>
            </a:r>
            <a:r>
              <a:rPr lang="en-US" sz="1000" b="1" i="1" dirty="0">
                <a:solidFill>
                  <a:srgbClr val="374151"/>
                </a:solidFill>
                <a:effectLst/>
                <a:latin typeface="+mj-lt"/>
              </a:rPr>
              <a:t>minimize OSPF traffic </a:t>
            </a:r>
            <a:r>
              <a:rPr lang="en-US" sz="1000" b="0" i="0" dirty="0">
                <a:solidFill>
                  <a:srgbClr val="374151"/>
                </a:solidFill>
                <a:effectLst/>
                <a:latin typeface="+mj-lt"/>
              </a:rPr>
              <a:t>on specific links without affecting overall network functionality.</a:t>
            </a:r>
          </a:p>
          <a:p>
            <a:pPr marL="171450" indent="-171450" algn="just">
              <a:lnSpc>
                <a:spcPct val="150000"/>
              </a:lnSpc>
              <a:buFont typeface="Wingdings" panose="05000000000000000000" pitchFamily="2" charset="2"/>
              <a:buChar char="Ø"/>
            </a:pPr>
            <a:r>
              <a:rPr lang="en-US" sz="1000" b="0" i="0" dirty="0">
                <a:solidFill>
                  <a:srgbClr val="374151"/>
                </a:solidFill>
                <a:effectLst/>
                <a:latin typeface="+mj-lt"/>
              </a:rPr>
              <a:t>To </a:t>
            </a:r>
            <a:r>
              <a:rPr lang="en-US" sz="1000" dirty="0">
                <a:solidFill>
                  <a:srgbClr val="374151"/>
                </a:solidFill>
                <a:latin typeface="+mj-lt"/>
              </a:rPr>
              <a:t>make</a:t>
            </a:r>
            <a:r>
              <a:rPr lang="en-US" sz="1000" b="0" i="0" dirty="0">
                <a:solidFill>
                  <a:srgbClr val="374151"/>
                </a:solidFill>
                <a:effectLst/>
                <a:latin typeface="+mj-lt"/>
              </a:rPr>
              <a:t> one or few interfaces as passi</a:t>
            </a:r>
            <a:r>
              <a:rPr lang="en-US" sz="1000" dirty="0">
                <a:solidFill>
                  <a:srgbClr val="374151"/>
                </a:solidFill>
                <a:latin typeface="+mj-lt"/>
              </a:rPr>
              <a:t>ve interface use these commands-</a:t>
            </a:r>
          </a:p>
          <a:p>
            <a:pPr algn="just">
              <a:lnSpc>
                <a:spcPct val="150000"/>
              </a:lnSpc>
            </a:pPr>
            <a:r>
              <a:rPr lang="en-US" sz="1000" dirty="0">
                <a:solidFill>
                  <a:srgbClr val="374151"/>
                </a:solidFill>
                <a:latin typeface="+mj-lt"/>
              </a:rPr>
              <a:t>     </a:t>
            </a:r>
            <a:r>
              <a:rPr lang="en-US" sz="1000" b="1" i="1" dirty="0">
                <a:solidFill>
                  <a:srgbClr val="374151"/>
                </a:solidFill>
                <a:latin typeface="+mj-lt"/>
              </a:rPr>
              <a:t>‘Router(config)# router </a:t>
            </a:r>
            <a:r>
              <a:rPr lang="en-US" sz="1000" b="1" i="1" dirty="0" err="1">
                <a:solidFill>
                  <a:srgbClr val="374151"/>
                </a:solidFill>
                <a:latin typeface="+mj-lt"/>
              </a:rPr>
              <a:t>ospf</a:t>
            </a:r>
            <a:r>
              <a:rPr lang="en-US" sz="1000" b="1" i="1" dirty="0">
                <a:solidFill>
                  <a:srgbClr val="374151"/>
                </a:solidFill>
                <a:latin typeface="+mj-lt"/>
              </a:rPr>
              <a:t> </a:t>
            </a:r>
            <a:r>
              <a:rPr lang="en-US" sz="1000" b="1" i="1" dirty="0">
                <a:solidFill>
                  <a:srgbClr val="7030A0"/>
                </a:solidFill>
                <a:latin typeface="+mj-lt"/>
              </a:rPr>
              <a:t>&lt;process ID&gt;’</a:t>
            </a:r>
          </a:p>
          <a:p>
            <a:pPr algn="just">
              <a:lnSpc>
                <a:spcPct val="150000"/>
              </a:lnSpc>
            </a:pPr>
            <a:r>
              <a:rPr lang="en-US" sz="1000" b="1" i="1" dirty="0">
                <a:solidFill>
                  <a:srgbClr val="374151"/>
                </a:solidFill>
                <a:effectLst/>
                <a:latin typeface="+mj-lt"/>
              </a:rPr>
              <a:t>     ‘Router(config-router)# passi</a:t>
            </a:r>
            <a:r>
              <a:rPr lang="en-US" sz="1000" b="1" i="1" dirty="0">
                <a:solidFill>
                  <a:srgbClr val="374151"/>
                </a:solidFill>
                <a:latin typeface="+mj-lt"/>
              </a:rPr>
              <a:t>ve-interface </a:t>
            </a:r>
            <a:r>
              <a:rPr lang="en-US" sz="1000" b="1" i="1" dirty="0">
                <a:solidFill>
                  <a:srgbClr val="C00000"/>
                </a:solidFill>
                <a:latin typeface="+mj-lt"/>
              </a:rPr>
              <a:t>&lt;interface name&gt;’</a:t>
            </a:r>
            <a:endParaRPr lang="en-US" sz="1000" b="1" i="1" dirty="0">
              <a:solidFill>
                <a:schemeClr val="tx1"/>
              </a:solidFill>
              <a:latin typeface="+mj-lt"/>
            </a:endParaRPr>
          </a:p>
          <a:p>
            <a:pPr marL="171450" indent="-171450" algn="just">
              <a:lnSpc>
                <a:spcPct val="150000"/>
              </a:lnSpc>
              <a:buFont typeface="Wingdings" panose="05000000000000000000" pitchFamily="2" charset="2"/>
              <a:buChar char="Ø"/>
            </a:pPr>
            <a:r>
              <a:rPr lang="en-US" sz="1000" dirty="0">
                <a:solidFill>
                  <a:schemeClr val="tx1"/>
                </a:solidFill>
                <a:latin typeface="+mj-lt"/>
              </a:rPr>
              <a:t>In scenarios where multiple interfaces are need to make as passive interfaces excluding few interfaces, use these commands-</a:t>
            </a:r>
          </a:p>
          <a:p>
            <a:pPr algn="just">
              <a:lnSpc>
                <a:spcPct val="150000"/>
              </a:lnSpc>
            </a:pPr>
            <a:r>
              <a:rPr lang="en-US" sz="1000" dirty="0">
                <a:solidFill>
                  <a:schemeClr val="tx1"/>
                </a:solidFill>
                <a:latin typeface="+mj-lt"/>
              </a:rPr>
              <a:t>     </a:t>
            </a:r>
            <a:r>
              <a:rPr lang="en-US" sz="1000" b="1" i="1" dirty="0">
                <a:solidFill>
                  <a:schemeClr val="tx1"/>
                </a:solidFill>
                <a:latin typeface="+mj-lt"/>
              </a:rPr>
              <a:t>‘Router(config)# router </a:t>
            </a:r>
            <a:r>
              <a:rPr lang="en-US" sz="1000" b="1" i="1" dirty="0" err="1">
                <a:solidFill>
                  <a:schemeClr val="tx1"/>
                </a:solidFill>
                <a:latin typeface="+mj-lt"/>
              </a:rPr>
              <a:t>ospf</a:t>
            </a:r>
            <a:r>
              <a:rPr lang="en-US" sz="1000" b="1" i="1" dirty="0">
                <a:solidFill>
                  <a:schemeClr val="tx1"/>
                </a:solidFill>
                <a:latin typeface="+mj-lt"/>
              </a:rPr>
              <a:t> </a:t>
            </a:r>
            <a:r>
              <a:rPr lang="en-US" sz="1000" b="1" i="1" dirty="0">
                <a:solidFill>
                  <a:srgbClr val="7030A0"/>
                </a:solidFill>
                <a:latin typeface="+mj-lt"/>
              </a:rPr>
              <a:t>&lt;process ID&gt;</a:t>
            </a:r>
            <a:r>
              <a:rPr lang="en-US" sz="1000" b="1" i="1" dirty="0">
                <a:solidFill>
                  <a:schemeClr val="tx1"/>
                </a:solidFill>
                <a:latin typeface="+mj-lt"/>
              </a:rPr>
              <a:t>’</a:t>
            </a:r>
          </a:p>
          <a:p>
            <a:pPr algn="just">
              <a:lnSpc>
                <a:spcPct val="150000"/>
              </a:lnSpc>
            </a:pPr>
            <a:r>
              <a:rPr lang="en-US" sz="1000" b="1" i="1" dirty="0">
                <a:solidFill>
                  <a:schemeClr val="tx1"/>
                </a:solidFill>
                <a:latin typeface="+mj-lt"/>
              </a:rPr>
              <a:t>     ‘Router(config-router)# passive-interface default’</a:t>
            </a:r>
          </a:p>
          <a:p>
            <a:pPr algn="just">
              <a:lnSpc>
                <a:spcPct val="150000"/>
              </a:lnSpc>
            </a:pPr>
            <a:r>
              <a:rPr lang="en-US" sz="1000" b="1" i="1" dirty="0">
                <a:solidFill>
                  <a:schemeClr val="tx1"/>
                </a:solidFill>
                <a:latin typeface="+mj-lt"/>
              </a:rPr>
              <a:t>     ‘Router(config-router)# no passive-interface </a:t>
            </a:r>
            <a:r>
              <a:rPr lang="en-US" sz="1000" b="1" i="1" dirty="0">
                <a:solidFill>
                  <a:srgbClr val="C00000"/>
                </a:solidFill>
                <a:latin typeface="+mj-lt"/>
              </a:rPr>
              <a:t>&lt;excluded interface name&gt;</a:t>
            </a:r>
            <a:r>
              <a:rPr lang="en-US" sz="1000" b="1" i="1" dirty="0">
                <a:solidFill>
                  <a:schemeClr val="tx1"/>
                </a:solidFill>
                <a:latin typeface="+mj-lt"/>
              </a:rPr>
              <a:t>’</a:t>
            </a:r>
          </a:p>
          <a:p>
            <a:pPr algn="just">
              <a:lnSpc>
                <a:spcPct val="150000"/>
              </a:lnSpc>
            </a:pPr>
            <a:r>
              <a:rPr lang="en-US" sz="1000" dirty="0">
                <a:solidFill>
                  <a:schemeClr val="tx1"/>
                </a:solidFill>
                <a:latin typeface="+mj-lt"/>
              </a:rPr>
              <a:t>The </a:t>
            </a:r>
            <a:r>
              <a:rPr lang="en-US" sz="1000" b="1" i="1" dirty="0">
                <a:solidFill>
                  <a:schemeClr val="tx1"/>
                </a:solidFill>
                <a:latin typeface="+mj-lt"/>
              </a:rPr>
              <a:t>‘passive-interface default’ </a:t>
            </a:r>
            <a:r>
              <a:rPr lang="en-US" sz="1000" dirty="0">
                <a:solidFill>
                  <a:schemeClr val="tx1"/>
                </a:solidFill>
                <a:latin typeface="+mj-lt"/>
              </a:rPr>
              <a:t>command make all the interfaces as passive interface.</a:t>
            </a:r>
          </a:p>
        </p:txBody>
      </p:sp>
    </p:spTree>
    <p:extLst>
      <p:ext uri="{BB962C8B-B14F-4D97-AF65-F5344CB8AC3E}">
        <p14:creationId xmlns:p14="http://schemas.microsoft.com/office/powerpoint/2010/main" val="1210481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LSA Types</a:t>
            </a:r>
          </a:p>
        </p:txBody>
      </p:sp>
      <p:sp>
        <p:nvSpPr>
          <p:cNvPr id="2" name="TextBox 1">
            <a:extLst>
              <a:ext uri="{FF2B5EF4-FFF2-40B4-BE49-F238E27FC236}">
                <a16:creationId xmlns:a16="http://schemas.microsoft.com/office/drawing/2014/main" id="{C8E68594-E9A3-8300-C7C5-31778E5974C9}"/>
              </a:ext>
            </a:extLst>
          </p:cNvPr>
          <p:cNvSpPr txBox="1"/>
          <p:nvPr/>
        </p:nvSpPr>
        <p:spPr>
          <a:xfrm>
            <a:off x="747419" y="905762"/>
            <a:ext cx="7985520" cy="3295454"/>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Ø"/>
            </a:pPr>
            <a:r>
              <a:rPr lang="en-US" sz="1000" dirty="0">
                <a:solidFill>
                  <a:schemeClr val="tx1"/>
                </a:solidFill>
                <a:latin typeface="+mj-lt"/>
              </a:rPr>
              <a:t>LSA stands for Link State Advertisements. They </a:t>
            </a:r>
            <a:r>
              <a:rPr lang="en-US" sz="1000" b="0" i="0" dirty="0">
                <a:solidFill>
                  <a:schemeClr val="tx1"/>
                </a:solidFill>
                <a:effectLst/>
                <a:latin typeface="+mj-lt"/>
              </a:rPr>
              <a:t>are used to exchange information about the network's topology.</a:t>
            </a:r>
          </a:p>
          <a:p>
            <a:pPr marL="171450" indent="-171450" algn="just">
              <a:lnSpc>
                <a:spcPct val="150000"/>
              </a:lnSpc>
              <a:buFont typeface="Wingdings" panose="05000000000000000000" pitchFamily="2" charset="2"/>
              <a:buChar char="Ø"/>
            </a:pPr>
            <a:r>
              <a:rPr lang="en-US" sz="1000" dirty="0">
                <a:solidFill>
                  <a:schemeClr val="tx1"/>
                </a:solidFill>
                <a:latin typeface="+mj-lt"/>
              </a:rPr>
              <a:t>There are total 11 types of LSAs-</a:t>
            </a:r>
          </a:p>
          <a:p>
            <a:pPr marL="228600" indent="-228600" algn="just">
              <a:lnSpc>
                <a:spcPct val="150000"/>
              </a:lnSpc>
              <a:buFont typeface="+mj-lt"/>
              <a:buAutoNum type="arabicPeriod"/>
            </a:pPr>
            <a:r>
              <a:rPr lang="en-US" sz="1000" b="1" dirty="0">
                <a:solidFill>
                  <a:schemeClr val="tx1"/>
                </a:solidFill>
                <a:latin typeface="+mj-lt"/>
              </a:rPr>
              <a:t>Type 1 Router LSA: </a:t>
            </a:r>
            <a:r>
              <a:rPr lang="en-US" sz="1000" b="0" i="0" dirty="0">
                <a:solidFill>
                  <a:schemeClr val="tx1"/>
                </a:solidFill>
                <a:effectLst/>
                <a:latin typeface="+mj-lt"/>
              </a:rPr>
              <a:t>Advertises the router itself, directly connected interface addresses, link states &amp; costs, and neighbor routers.</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2 Network LSA: </a:t>
            </a:r>
            <a:r>
              <a:rPr lang="en-US" sz="1000" b="0" i="0" dirty="0">
                <a:solidFill>
                  <a:schemeClr val="tx1"/>
                </a:solidFill>
                <a:effectLst/>
                <a:latin typeface="+mj-lt"/>
              </a:rPr>
              <a:t>Advertises the networks that the router is connected to, as well as the routers that are connected to those networks. Network LSA is generated by DR on multi-access networks, and the LSA which DR get from DROTHERs area LSA type 1.</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3 Summary LSA: </a:t>
            </a:r>
            <a:r>
              <a:rPr lang="en-US" sz="1000" b="0" i="0" dirty="0">
                <a:solidFill>
                  <a:schemeClr val="tx1"/>
                </a:solidFill>
                <a:effectLst/>
                <a:latin typeface="+mj-lt"/>
              </a:rPr>
              <a:t>Advertises a summary of the routes in an area to other areas, generated by ABRs.</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4 ASBR Summary LSA: </a:t>
            </a:r>
            <a:r>
              <a:rPr lang="en-US" sz="1000" b="0" i="0" dirty="0">
                <a:solidFill>
                  <a:schemeClr val="tx1"/>
                </a:solidFill>
                <a:effectLst/>
                <a:latin typeface="+mj-lt"/>
              </a:rPr>
              <a:t>Advertises a summary of the routes to external ASs to other areas, generated by ABRs.</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5 AS External LSA: </a:t>
            </a:r>
            <a:r>
              <a:rPr lang="en-US" sz="1000" b="0" i="0" dirty="0">
                <a:solidFill>
                  <a:schemeClr val="tx1"/>
                </a:solidFill>
                <a:effectLst/>
                <a:latin typeface="+mj-lt"/>
              </a:rPr>
              <a:t>Advertises routes to external ASs, generated by ASBRs.</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6 Multicast OSPFv3 LSA: </a:t>
            </a:r>
            <a:r>
              <a:rPr lang="en-US" sz="1000" b="0" i="0" dirty="0">
                <a:solidFill>
                  <a:schemeClr val="tx1"/>
                </a:solidFill>
                <a:effectLst/>
                <a:latin typeface="+mj-lt"/>
              </a:rPr>
              <a:t>Advertises the multicast groups that the router is a member of, used in OSPFv3 (IPv6 networks).</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7 NSSA External LSA: </a:t>
            </a:r>
            <a:r>
              <a:rPr lang="en-US" sz="1000" b="0" i="0" dirty="0">
                <a:solidFill>
                  <a:schemeClr val="tx1"/>
                </a:solidFill>
                <a:effectLst/>
                <a:latin typeface="+mj-lt"/>
              </a:rPr>
              <a:t>Advertises routes to external networks in an NSSA.</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8 External Attributes LSA: </a:t>
            </a:r>
            <a:r>
              <a:rPr lang="en-US" sz="1000" b="0" i="0" dirty="0">
                <a:solidFill>
                  <a:schemeClr val="tx1"/>
                </a:solidFill>
                <a:effectLst/>
                <a:latin typeface="+mj-lt"/>
              </a:rPr>
              <a:t>Advertises additional information about external routes, such as the next hop address and the metric.</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9 Opaque LSA: </a:t>
            </a:r>
            <a:r>
              <a:rPr lang="en-US" sz="1000" b="0" i="0" dirty="0">
                <a:solidFill>
                  <a:schemeClr val="tx1"/>
                </a:solidFill>
                <a:effectLst/>
                <a:latin typeface="+mj-lt"/>
              </a:rPr>
              <a:t>Advertises prefixes within an OSPFv3 area, used for future extensions or proprietary information.</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10 Opaque LSA: </a:t>
            </a:r>
            <a:r>
              <a:rPr lang="en-US" sz="1000" dirty="0">
                <a:solidFill>
                  <a:schemeClr val="tx1"/>
                </a:solidFill>
                <a:latin typeface="+mj-lt"/>
              </a:rPr>
              <a:t>S</a:t>
            </a:r>
            <a:r>
              <a:rPr lang="en-US" sz="1000" b="0" i="0" dirty="0">
                <a:solidFill>
                  <a:schemeClr val="tx1"/>
                </a:solidFill>
                <a:effectLst/>
                <a:latin typeface="+mj-lt"/>
              </a:rPr>
              <a:t>imilar purposes as Type 9, but they serve as a distinct type for differentiating information.</a:t>
            </a:r>
            <a:endParaRPr lang="en-US" sz="1000" b="1" dirty="0">
              <a:solidFill>
                <a:schemeClr val="tx1"/>
              </a:solidFill>
              <a:latin typeface="+mj-lt"/>
            </a:endParaRPr>
          </a:p>
          <a:p>
            <a:pPr marL="228600" indent="-228600" algn="just">
              <a:lnSpc>
                <a:spcPct val="150000"/>
              </a:lnSpc>
              <a:buFont typeface="+mj-lt"/>
              <a:buAutoNum type="arabicPeriod"/>
            </a:pPr>
            <a:r>
              <a:rPr lang="en-US" sz="1000" b="1" dirty="0">
                <a:solidFill>
                  <a:schemeClr val="tx1"/>
                </a:solidFill>
                <a:latin typeface="+mj-lt"/>
              </a:rPr>
              <a:t>Type 11 Opaque LSA: </a:t>
            </a:r>
            <a:r>
              <a:rPr lang="en-US" sz="1000" dirty="0">
                <a:solidFill>
                  <a:schemeClr val="tx1"/>
                </a:solidFill>
                <a:latin typeface="+mj-lt"/>
              </a:rPr>
              <a:t>Similar purposes as Type 9 and type 10, </a:t>
            </a:r>
            <a:r>
              <a:rPr lang="en-US" sz="1000" b="0" i="0" dirty="0">
                <a:solidFill>
                  <a:schemeClr val="tx1"/>
                </a:solidFill>
                <a:effectLst/>
                <a:latin typeface="+mj-lt"/>
              </a:rPr>
              <a:t>used for additional custom extensions or proprietary data.</a:t>
            </a:r>
          </a:p>
        </p:txBody>
      </p:sp>
      <p:sp>
        <p:nvSpPr>
          <p:cNvPr id="3" name="TextBox 2">
            <a:extLst>
              <a:ext uri="{FF2B5EF4-FFF2-40B4-BE49-F238E27FC236}">
                <a16:creationId xmlns:a16="http://schemas.microsoft.com/office/drawing/2014/main" id="{101C48CE-5798-A806-619B-6D5CFDD4EF63}"/>
              </a:ext>
            </a:extLst>
          </p:cNvPr>
          <p:cNvSpPr txBox="1"/>
          <p:nvPr/>
        </p:nvSpPr>
        <p:spPr>
          <a:xfrm>
            <a:off x="575546" y="4148445"/>
            <a:ext cx="8400674" cy="369332"/>
          </a:xfrm>
          <a:prstGeom prst="rect">
            <a:avLst/>
          </a:prstGeom>
          <a:noFill/>
        </p:spPr>
        <p:txBody>
          <a:bodyPr wrap="square" rtlCol="0">
            <a:spAutoFit/>
          </a:bodyPr>
          <a:lstStyle/>
          <a:p>
            <a:r>
              <a:rPr lang="en-US" sz="900" b="1" i="1" dirty="0">
                <a:solidFill>
                  <a:schemeClr val="tx1"/>
                </a:solidFill>
                <a:latin typeface="+mj-lt"/>
              </a:rPr>
              <a:t>***Type 1 &amp; 2 are used for </a:t>
            </a:r>
            <a:r>
              <a:rPr lang="en-US" sz="900" b="1" i="1" dirty="0">
                <a:solidFill>
                  <a:schemeClr val="accent6">
                    <a:lumMod val="50000"/>
                  </a:schemeClr>
                </a:solidFill>
                <a:latin typeface="+mj-lt"/>
              </a:rPr>
              <a:t>same area (O)</a:t>
            </a:r>
            <a:r>
              <a:rPr lang="en-US" sz="900" b="1" i="1" dirty="0">
                <a:solidFill>
                  <a:schemeClr val="tx1"/>
                </a:solidFill>
                <a:latin typeface="+mj-lt"/>
              </a:rPr>
              <a:t>, type 3 for </a:t>
            </a:r>
            <a:r>
              <a:rPr lang="en-US" sz="900" b="1" i="1" dirty="0">
                <a:solidFill>
                  <a:schemeClr val="accent6">
                    <a:lumMod val="50000"/>
                  </a:schemeClr>
                </a:solidFill>
                <a:latin typeface="+mj-lt"/>
              </a:rPr>
              <a:t>different area (OIA)</a:t>
            </a:r>
            <a:r>
              <a:rPr lang="en-US" sz="900" b="1" i="1" dirty="0">
                <a:solidFill>
                  <a:schemeClr val="tx1"/>
                </a:solidFill>
                <a:latin typeface="+mj-lt"/>
              </a:rPr>
              <a:t>, type 4 &amp; 5 for </a:t>
            </a:r>
            <a:r>
              <a:rPr lang="en-US" sz="900" b="1" i="1" dirty="0">
                <a:solidFill>
                  <a:schemeClr val="accent6">
                    <a:lumMod val="50000"/>
                  </a:schemeClr>
                </a:solidFill>
                <a:latin typeface="+mj-lt"/>
              </a:rPr>
              <a:t>external area (E1/E2) </a:t>
            </a:r>
            <a:r>
              <a:rPr lang="en-US" sz="900" b="1" i="1" dirty="0">
                <a:solidFill>
                  <a:schemeClr val="tx1"/>
                </a:solidFill>
                <a:latin typeface="+mj-lt"/>
              </a:rPr>
              <a:t>and type 7 for </a:t>
            </a:r>
            <a:r>
              <a:rPr lang="en-US" sz="900" b="1" i="1" dirty="0" err="1">
                <a:solidFill>
                  <a:schemeClr val="accent6">
                    <a:lumMod val="50000"/>
                  </a:schemeClr>
                </a:solidFill>
                <a:latin typeface="+mj-lt"/>
              </a:rPr>
              <a:t>nssa</a:t>
            </a:r>
            <a:r>
              <a:rPr lang="en-US" sz="900" b="1" i="1" dirty="0">
                <a:solidFill>
                  <a:schemeClr val="accent6">
                    <a:lumMod val="50000"/>
                  </a:schemeClr>
                </a:solidFill>
                <a:latin typeface="+mj-lt"/>
              </a:rPr>
              <a:t> area</a:t>
            </a:r>
            <a:r>
              <a:rPr lang="en-US" sz="900" b="1" i="1" dirty="0">
                <a:solidFill>
                  <a:schemeClr val="tx1"/>
                </a:solidFill>
                <a:latin typeface="+mj-lt"/>
              </a:rPr>
              <a:t>.</a:t>
            </a:r>
          </a:p>
          <a:p>
            <a:r>
              <a:rPr lang="en-US" sz="900" b="1" i="1" dirty="0">
                <a:solidFill>
                  <a:schemeClr val="tx1"/>
                </a:solidFill>
                <a:latin typeface="+mj-lt"/>
              </a:rPr>
              <a:t>***Type 6 is not used and type 8-11 are advanced analysis which are commonly used with PGP and MPLS OSPF integration for traffic engineering.</a:t>
            </a:r>
          </a:p>
        </p:txBody>
      </p:sp>
    </p:spTree>
    <p:extLst>
      <p:ext uri="{BB962C8B-B14F-4D97-AF65-F5344CB8AC3E}">
        <p14:creationId xmlns:p14="http://schemas.microsoft.com/office/powerpoint/2010/main" val="1353163438"/>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CF809D-1437-841F-C144-61C794714192}"/>
              </a:ext>
            </a:extLst>
          </p:cNvPr>
          <p:cNvSpPr/>
          <p:nvPr/>
        </p:nvSpPr>
        <p:spPr>
          <a:xfrm>
            <a:off x="783206" y="2109412"/>
            <a:ext cx="4126726" cy="248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11" name="Rectangle 10">
            <a:extLst>
              <a:ext uri="{FF2B5EF4-FFF2-40B4-BE49-F238E27FC236}">
                <a16:creationId xmlns:a16="http://schemas.microsoft.com/office/drawing/2014/main" id="{6FA854FE-105C-63F2-AC6F-2E2854EE3F32}"/>
              </a:ext>
            </a:extLst>
          </p:cNvPr>
          <p:cNvSpPr/>
          <p:nvPr/>
        </p:nvSpPr>
        <p:spPr>
          <a:xfrm>
            <a:off x="776581" y="2360535"/>
            <a:ext cx="4128544"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LS Age                          Options           LS Type</a:t>
            </a:r>
          </a:p>
        </p:txBody>
      </p:sp>
      <p:sp>
        <p:nvSpPr>
          <p:cNvPr id="30" name="Rectangle 29">
            <a:extLst>
              <a:ext uri="{FF2B5EF4-FFF2-40B4-BE49-F238E27FC236}">
                <a16:creationId xmlns:a16="http://schemas.microsoft.com/office/drawing/2014/main" id="{D6E17AE4-8578-8DE8-89E0-09E36BD8472C}"/>
              </a:ext>
            </a:extLst>
          </p:cNvPr>
          <p:cNvSpPr/>
          <p:nvPr/>
        </p:nvSpPr>
        <p:spPr>
          <a:xfrm>
            <a:off x="777904" y="2608347"/>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Link-State ID</a:t>
            </a:r>
          </a:p>
        </p:txBody>
      </p:sp>
      <p:sp>
        <p:nvSpPr>
          <p:cNvPr id="31" name="Rectangle 30">
            <a:extLst>
              <a:ext uri="{FF2B5EF4-FFF2-40B4-BE49-F238E27FC236}">
                <a16:creationId xmlns:a16="http://schemas.microsoft.com/office/drawing/2014/main" id="{F6BC266B-177A-8973-E08C-F549B9DB777A}"/>
              </a:ext>
            </a:extLst>
          </p:cNvPr>
          <p:cNvSpPr/>
          <p:nvPr/>
        </p:nvSpPr>
        <p:spPr>
          <a:xfrm>
            <a:off x="777906" y="2863225"/>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Advertising Router</a:t>
            </a:r>
          </a:p>
        </p:txBody>
      </p:sp>
      <p:sp>
        <p:nvSpPr>
          <p:cNvPr id="32" name="Rectangle 31">
            <a:extLst>
              <a:ext uri="{FF2B5EF4-FFF2-40B4-BE49-F238E27FC236}">
                <a16:creationId xmlns:a16="http://schemas.microsoft.com/office/drawing/2014/main" id="{3D588CA3-F4E5-2A62-3A14-206A154A439E}"/>
              </a:ext>
            </a:extLst>
          </p:cNvPr>
          <p:cNvSpPr/>
          <p:nvPr/>
        </p:nvSpPr>
        <p:spPr>
          <a:xfrm>
            <a:off x="777909" y="3109719"/>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LS Sequence Number</a:t>
            </a:r>
          </a:p>
        </p:txBody>
      </p:sp>
      <p:sp>
        <p:nvSpPr>
          <p:cNvPr id="33" name="Rectangle 32">
            <a:extLst>
              <a:ext uri="{FF2B5EF4-FFF2-40B4-BE49-F238E27FC236}">
                <a16:creationId xmlns:a16="http://schemas.microsoft.com/office/drawing/2014/main" id="{E9939B56-2088-EE0B-2451-7FD7B2A0A0C8}"/>
              </a:ext>
            </a:extLst>
          </p:cNvPr>
          <p:cNvSpPr/>
          <p:nvPr/>
        </p:nvSpPr>
        <p:spPr>
          <a:xfrm>
            <a:off x="777909" y="335544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LS Checksum                               Length</a:t>
            </a:r>
          </a:p>
        </p:txBody>
      </p:sp>
      <p:cxnSp>
        <p:nvCxnSpPr>
          <p:cNvPr id="43" name="Straight Connector 42">
            <a:extLst>
              <a:ext uri="{FF2B5EF4-FFF2-40B4-BE49-F238E27FC236}">
                <a16:creationId xmlns:a16="http://schemas.microsoft.com/office/drawing/2014/main" id="{4DD362D9-930B-B57B-2385-8DD4D8FEB0C2}"/>
              </a:ext>
            </a:extLst>
          </p:cNvPr>
          <p:cNvCxnSpPr>
            <a:cxnSpLocks/>
          </p:cNvCxnSpPr>
          <p:nvPr/>
        </p:nvCxnSpPr>
        <p:spPr>
          <a:xfrm flipH="1">
            <a:off x="776581" y="1426385"/>
            <a:ext cx="2341664" cy="93000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078F6F-69AB-34FE-EB5C-AEE0E0284FC5}"/>
              </a:ext>
            </a:extLst>
          </p:cNvPr>
          <p:cNvCxnSpPr>
            <a:cxnSpLocks/>
          </p:cNvCxnSpPr>
          <p:nvPr/>
        </p:nvCxnSpPr>
        <p:spPr>
          <a:xfrm>
            <a:off x="4747925" y="1426385"/>
            <a:ext cx="168632" cy="936471"/>
          </a:xfrm>
          <a:prstGeom prst="line">
            <a:avLst/>
          </a:prstGeom>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F45B3D5D-5128-F972-1808-EE3801D8AE5B}"/>
              </a:ext>
            </a:extLst>
          </p:cNvPr>
          <p:cNvSpPr txBox="1"/>
          <p:nvPr/>
        </p:nvSpPr>
        <p:spPr>
          <a:xfrm>
            <a:off x="5112832" y="1082038"/>
            <a:ext cx="3714569" cy="3064622"/>
          </a:xfrm>
          <a:prstGeom prst="rect">
            <a:avLst/>
          </a:prstGeom>
          <a:noFill/>
        </p:spPr>
        <p:txBody>
          <a:bodyPr wrap="square" rtlCol="0">
            <a:spAutoFit/>
          </a:bodyPr>
          <a:lstStyle/>
          <a:p>
            <a:pPr algn="just">
              <a:lnSpc>
                <a:spcPct val="150000"/>
              </a:lnSpc>
            </a:pPr>
            <a:r>
              <a:rPr lang="en-US" sz="1000" b="1" dirty="0">
                <a:latin typeface="+mj-lt"/>
              </a:rPr>
              <a:t>Link-State Age: </a:t>
            </a:r>
            <a:r>
              <a:rPr lang="en-US" sz="1000" b="0" i="0" dirty="0">
                <a:solidFill>
                  <a:srgbClr val="000000"/>
                </a:solidFill>
                <a:effectLst/>
                <a:latin typeface="+mj-lt"/>
              </a:rPr>
              <a:t>Time, in seconds, elapsed since the LSA was originated. An LSA ages in the LSDB (added by 1 per second), but does not age during transmission.</a:t>
            </a:r>
            <a:endParaRPr lang="en-US" sz="1000" dirty="0">
              <a:latin typeface="+mj-lt"/>
            </a:endParaRPr>
          </a:p>
          <a:p>
            <a:pPr algn="just">
              <a:lnSpc>
                <a:spcPct val="150000"/>
              </a:lnSpc>
            </a:pPr>
            <a:r>
              <a:rPr lang="en-US" sz="1000" b="1" dirty="0">
                <a:latin typeface="+mj-lt"/>
              </a:rPr>
              <a:t>Link-State Type: </a:t>
            </a:r>
            <a:r>
              <a:rPr lang="en-US" sz="1000" dirty="0">
                <a:latin typeface="+mj-lt"/>
              </a:rPr>
              <a:t>It </a:t>
            </a:r>
            <a:r>
              <a:rPr lang="en-US" sz="1000" b="0" i="0" dirty="0">
                <a:solidFill>
                  <a:srgbClr val="333333"/>
                </a:solidFill>
                <a:effectLst/>
                <a:latin typeface="+mj-lt"/>
              </a:rPr>
              <a:t>is a number (1-7) that indicates the type of LSA.</a:t>
            </a:r>
            <a:endParaRPr lang="en-US" sz="1000" dirty="0">
              <a:latin typeface="+mj-lt"/>
            </a:endParaRPr>
          </a:p>
          <a:p>
            <a:pPr algn="just">
              <a:lnSpc>
                <a:spcPct val="150000"/>
              </a:lnSpc>
            </a:pPr>
            <a:r>
              <a:rPr lang="en-US" sz="1000" b="1" dirty="0">
                <a:latin typeface="+mj-lt"/>
              </a:rPr>
              <a:t>Link-State ID: </a:t>
            </a:r>
            <a:r>
              <a:rPr lang="en-US" sz="1000" dirty="0">
                <a:solidFill>
                  <a:srgbClr val="333333"/>
                </a:solidFill>
                <a:latin typeface="+mj-lt"/>
              </a:rPr>
              <a:t>W</a:t>
            </a:r>
            <a:r>
              <a:rPr lang="en-US" sz="1000" b="0" i="0" dirty="0">
                <a:solidFill>
                  <a:srgbClr val="333333"/>
                </a:solidFill>
                <a:effectLst/>
                <a:latin typeface="+mj-lt"/>
              </a:rPr>
              <a:t>hat the Link State ID contains depends on the type of LSA</a:t>
            </a:r>
          </a:p>
          <a:p>
            <a:pPr algn="just">
              <a:lnSpc>
                <a:spcPct val="150000"/>
              </a:lnSpc>
            </a:pPr>
            <a:r>
              <a:rPr lang="en-US" sz="1000" b="1" dirty="0">
                <a:latin typeface="+mj-lt"/>
              </a:rPr>
              <a:t>Advertising Router: </a:t>
            </a:r>
            <a:r>
              <a:rPr lang="en-US" sz="1000" b="0" i="0" dirty="0">
                <a:solidFill>
                  <a:srgbClr val="333333"/>
                </a:solidFill>
                <a:effectLst/>
                <a:latin typeface="+mj-lt"/>
              </a:rPr>
              <a:t>The router ID of the router that generated the LSA.</a:t>
            </a:r>
          </a:p>
          <a:p>
            <a:pPr algn="just">
              <a:lnSpc>
                <a:spcPct val="150000"/>
              </a:lnSpc>
            </a:pPr>
            <a:r>
              <a:rPr lang="en-US" sz="1000" b="1" dirty="0">
                <a:solidFill>
                  <a:srgbClr val="333333"/>
                </a:solidFill>
                <a:latin typeface="+mj-lt"/>
              </a:rPr>
              <a:t>LS Sequence Number: </a:t>
            </a:r>
            <a:r>
              <a:rPr lang="en-US" sz="1000" b="0" i="0" dirty="0">
                <a:solidFill>
                  <a:srgbClr val="000000"/>
                </a:solidFill>
                <a:effectLst/>
                <a:latin typeface="+mj-lt"/>
              </a:rPr>
              <a:t>Used by other routers to judge new and old LSAs.</a:t>
            </a:r>
          </a:p>
          <a:p>
            <a:pPr algn="just">
              <a:lnSpc>
                <a:spcPct val="150000"/>
              </a:lnSpc>
            </a:pPr>
            <a:r>
              <a:rPr lang="en-US" sz="1000" b="1" dirty="0">
                <a:latin typeface="+mj-lt"/>
              </a:rPr>
              <a:t>LS Checksum: </a:t>
            </a:r>
            <a:r>
              <a:rPr lang="en-US" sz="1000" b="0" i="0" dirty="0">
                <a:solidFill>
                  <a:srgbClr val="000000"/>
                </a:solidFill>
                <a:effectLst/>
                <a:latin typeface="+mj-lt"/>
              </a:rPr>
              <a:t>Checksum of the LSA except the LS age field.</a:t>
            </a:r>
          </a:p>
          <a:p>
            <a:pPr algn="just">
              <a:lnSpc>
                <a:spcPct val="150000"/>
              </a:lnSpc>
            </a:pPr>
            <a:r>
              <a:rPr lang="en-US" sz="1000" b="1" dirty="0">
                <a:latin typeface="+mj-lt"/>
              </a:rPr>
              <a:t>Length: </a:t>
            </a:r>
            <a:r>
              <a:rPr lang="en-US" sz="1000" b="0" i="0" dirty="0">
                <a:solidFill>
                  <a:srgbClr val="000000"/>
                </a:solidFill>
                <a:effectLst/>
                <a:latin typeface="+mj-lt"/>
              </a:rPr>
              <a:t>Length in bytes of the LSA, including the LSA header.</a:t>
            </a:r>
            <a:endParaRPr lang="en-US" sz="1000" b="1" dirty="0">
              <a:latin typeface="+mj-lt"/>
            </a:endParaRPr>
          </a:p>
        </p:txBody>
      </p:sp>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LSA Header</a:t>
            </a:r>
          </a:p>
        </p:txBody>
      </p:sp>
      <p:sp>
        <p:nvSpPr>
          <p:cNvPr id="24" name="Rectangle 23">
            <a:extLst>
              <a:ext uri="{FF2B5EF4-FFF2-40B4-BE49-F238E27FC236}">
                <a16:creationId xmlns:a16="http://schemas.microsoft.com/office/drawing/2014/main" id="{B6D83CDB-4301-65F0-8725-D39EF0CD1EB5}"/>
              </a:ext>
            </a:extLst>
          </p:cNvPr>
          <p:cNvSpPr/>
          <p:nvPr/>
        </p:nvSpPr>
        <p:spPr>
          <a:xfrm>
            <a:off x="945214" y="1161052"/>
            <a:ext cx="3802711" cy="246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IP Header     OSPF Header       OSPF LSA Header</a:t>
            </a:r>
          </a:p>
        </p:txBody>
      </p:sp>
      <p:cxnSp>
        <p:nvCxnSpPr>
          <p:cNvPr id="25" name="Straight Connector 24">
            <a:extLst>
              <a:ext uri="{FF2B5EF4-FFF2-40B4-BE49-F238E27FC236}">
                <a16:creationId xmlns:a16="http://schemas.microsoft.com/office/drawing/2014/main" id="{5513F0EB-4DDF-7410-4804-53C9FC45904F}"/>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8C4D79F-F963-6D0C-9AA8-AB6CED90C2FB}"/>
              </a:ext>
            </a:extLst>
          </p:cNvPr>
          <p:cNvCxnSpPr>
            <a:cxnSpLocks/>
          </p:cNvCxnSpPr>
          <p:nvPr/>
        </p:nvCxnSpPr>
        <p:spPr>
          <a:xfrm>
            <a:off x="3118245"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6886134-353B-A110-521A-DC5E1CEA0205}"/>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00DBD914-D3B6-494E-5612-4D5A1AB31363}"/>
              </a:ext>
            </a:extLst>
          </p:cNvPr>
          <p:cNvCxnSpPr>
            <a:cxnSpLocks/>
          </p:cNvCxnSpPr>
          <p:nvPr/>
        </p:nvCxnSpPr>
        <p:spPr>
          <a:xfrm>
            <a:off x="2817414" y="2362022"/>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717DCEDF-4D45-0D10-6AC5-F3BB6192D6A3}"/>
              </a:ext>
            </a:extLst>
          </p:cNvPr>
          <p:cNvCxnSpPr>
            <a:cxnSpLocks/>
          </p:cNvCxnSpPr>
          <p:nvPr/>
        </p:nvCxnSpPr>
        <p:spPr>
          <a:xfrm>
            <a:off x="2818812" y="3353322"/>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F028F38F-5F62-29E2-2C09-12AA080AAA92}"/>
              </a:ext>
            </a:extLst>
          </p:cNvPr>
          <p:cNvCxnSpPr>
            <a:cxnSpLocks/>
          </p:cNvCxnSpPr>
          <p:nvPr/>
        </p:nvCxnSpPr>
        <p:spPr>
          <a:xfrm>
            <a:off x="3833881" y="2363420"/>
            <a:ext cx="0" cy="246325"/>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FB6D95F-B407-3E52-D6D2-54D292BFD661}"/>
              </a:ext>
            </a:extLst>
          </p:cNvPr>
          <p:cNvSpPr txBox="1"/>
          <p:nvPr/>
        </p:nvSpPr>
        <p:spPr>
          <a:xfrm>
            <a:off x="720166" y="3619863"/>
            <a:ext cx="2097248" cy="253916"/>
          </a:xfrm>
          <a:prstGeom prst="rect">
            <a:avLst/>
          </a:prstGeom>
          <a:noFill/>
        </p:spPr>
        <p:txBody>
          <a:bodyPr wrap="square" rtlCol="0">
            <a:spAutoFit/>
          </a:bodyPr>
          <a:lstStyle/>
          <a:p>
            <a:r>
              <a:rPr lang="en-US" sz="1050" dirty="0"/>
              <a:t>All LSAs have the same header</a:t>
            </a:r>
          </a:p>
        </p:txBody>
      </p:sp>
    </p:spTree>
    <p:extLst>
      <p:ext uri="{BB962C8B-B14F-4D97-AF65-F5344CB8AC3E}">
        <p14:creationId xmlns:p14="http://schemas.microsoft.com/office/powerpoint/2010/main" val="102418896"/>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CF809D-1437-841F-C144-61C794714192}"/>
              </a:ext>
            </a:extLst>
          </p:cNvPr>
          <p:cNvSpPr/>
          <p:nvPr/>
        </p:nvSpPr>
        <p:spPr>
          <a:xfrm>
            <a:off x="783206" y="2109412"/>
            <a:ext cx="4126726" cy="248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11" name="Rectangle 10">
            <a:extLst>
              <a:ext uri="{FF2B5EF4-FFF2-40B4-BE49-F238E27FC236}">
                <a16:creationId xmlns:a16="http://schemas.microsoft.com/office/drawing/2014/main" id="{6FA854FE-105C-63F2-AC6F-2E2854EE3F32}"/>
              </a:ext>
            </a:extLst>
          </p:cNvPr>
          <p:cNvSpPr/>
          <p:nvPr/>
        </p:nvSpPr>
        <p:spPr>
          <a:xfrm>
            <a:off x="776581" y="2360535"/>
            <a:ext cx="4128544"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0      V E B           0                              # Links</a:t>
            </a:r>
          </a:p>
        </p:txBody>
      </p:sp>
      <p:sp>
        <p:nvSpPr>
          <p:cNvPr id="30" name="Rectangle 29">
            <a:extLst>
              <a:ext uri="{FF2B5EF4-FFF2-40B4-BE49-F238E27FC236}">
                <a16:creationId xmlns:a16="http://schemas.microsoft.com/office/drawing/2014/main" id="{D6E17AE4-8578-8DE8-89E0-09E36BD8472C}"/>
              </a:ext>
            </a:extLst>
          </p:cNvPr>
          <p:cNvSpPr/>
          <p:nvPr/>
        </p:nvSpPr>
        <p:spPr>
          <a:xfrm>
            <a:off x="777904" y="2608347"/>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 ID</a:t>
            </a:r>
          </a:p>
        </p:txBody>
      </p:sp>
      <p:sp>
        <p:nvSpPr>
          <p:cNvPr id="31" name="Rectangle 30">
            <a:extLst>
              <a:ext uri="{FF2B5EF4-FFF2-40B4-BE49-F238E27FC236}">
                <a16:creationId xmlns:a16="http://schemas.microsoft.com/office/drawing/2014/main" id="{F6BC266B-177A-8973-E08C-F549B9DB777A}"/>
              </a:ext>
            </a:extLst>
          </p:cNvPr>
          <p:cNvSpPr/>
          <p:nvPr/>
        </p:nvSpPr>
        <p:spPr>
          <a:xfrm>
            <a:off x="777906" y="2863225"/>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 Data</a:t>
            </a:r>
          </a:p>
        </p:txBody>
      </p:sp>
      <p:sp>
        <p:nvSpPr>
          <p:cNvPr id="32" name="Rectangle 31">
            <a:extLst>
              <a:ext uri="{FF2B5EF4-FFF2-40B4-BE49-F238E27FC236}">
                <a16:creationId xmlns:a16="http://schemas.microsoft.com/office/drawing/2014/main" id="{3D588CA3-F4E5-2A62-3A14-206A154A439E}"/>
              </a:ext>
            </a:extLst>
          </p:cNvPr>
          <p:cNvSpPr/>
          <p:nvPr/>
        </p:nvSpPr>
        <p:spPr>
          <a:xfrm>
            <a:off x="777909" y="3109719"/>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Type               #TOS                           Metric</a:t>
            </a:r>
          </a:p>
        </p:txBody>
      </p:sp>
      <p:sp>
        <p:nvSpPr>
          <p:cNvPr id="33" name="Rectangle 32">
            <a:extLst>
              <a:ext uri="{FF2B5EF4-FFF2-40B4-BE49-F238E27FC236}">
                <a16:creationId xmlns:a16="http://schemas.microsoft.com/office/drawing/2014/main" id="{E9939B56-2088-EE0B-2451-7FD7B2A0A0C8}"/>
              </a:ext>
            </a:extLst>
          </p:cNvPr>
          <p:cNvSpPr/>
          <p:nvPr/>
        </p:nvSpPr>
        <p:spPr>
          <a:xfrm>
            <a:off x="777909" y="335544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cxnSp>
        <p:nvCxnSpPr>
          <p:cNvPr id="43" name="Straight Connector 42">
            <a:extLst>
              <a:ext uri="{FF2B5EF4-FFF2-40B4-BE49-F238E27FC236}">
                <a16:creationId xmlns:a16="http://schemas.microsoft.com/office/drawing/2014/main" id="{4DD362D9-930B-B57B-2385-8DD4D8FEB0C2}"/>
              </a:ext>
            </a:extLst>
          </p:cNvPr>
          <p:cNvCxnSpPr>
            <a:cxnSpLocks/>
          </p:cNvCxnSpPr>
          <p:nvPr/>
        </p:nvCxnSpPr>
        <p:spPr>
          <a:xfrm flipH="1">
            <a:off x="776581" y="1426385"/>
            <a:ext cx="2341664" cy="93000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078F6F-69AB-34FE-EB5C-AEE0E0284FC5}"/>
              </a:ext>
            </a:extLst>
          </p:cNvPr>
          <p:cNvCxnSpPr>
            <a:cxnSpLocks/>
          </p:cNvCxnSpPr>
          <p:nvPr/>
        </p:nvCxnSpPr>
        <p:spPr>
          <a:xfrm>
            <a:off x="4747925" y="1426385"/>
            <a:ext cx="168632" cy="936471"/>
          </a:xfrm>
          <a:prstGeom prst="line">
            <a:avLst/>
          </a:prstGeom>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F45B3D5D-5128-F972-1808-EE3801D8AE5B}"/>
              </a:ext>
            </a:extLst>
          </p:cNvPr>
          <p:cNvSpPr txBox="1"/>
          <p:nvPr/>
        </p:nvSpPr>
        <p:spPr>
          <a:xfrm>
            <a:off x="4999330" y="923542"/>
            <a:ext cx="3928262" cy="3657411"/>
          </a:xfrm>
          <a:prstGeom prst="rect">
            <a:avLst/>
          </a:prstGeom>
          <a:noFill/>
        </p:spPr>
        <p:txBody>
          <a:bodyPr wrap="square" rtlCol="0">
            <a:spAutoFit/>
          </a:bodyPr>
          <a:lstStyle/>
          <a:p>
            <a:pPr algn="just"/>
            <a:r>
              <a:rPr lang="en-US" sz="1000" b="1" dirty="0">
                <a:latin typeface="+mj-lt"/>
              </a:rPr>
              <a:t>V (Virtual Link): </a:t>
            </a:r>
            <a:r>
              <a:rPr lang="en-US" sz="1000" dirty="0">
                <a:latin typeface="+mj-lt"/>
              </a:rPr>
              <a:t>V=1 if the router that originated the LSA is a virtual link endpoint.</a:t>
            </a:r>
          </a:p>
          <a:p>
            <a:pPr algn="just">
              <a:spcBef>
                <a:spcPts val="500"/>
              </a:spcBef>
            </a:pPr>
            <a:r>
              <a:rPr lang="en-US" sz="1000" b="1" dirty="0">
                <a:latin typeface="+mj-lt"/>
              </a:rPr>
              <a:t>E (External): </a:t>
            </a:r>
            <a:r>
              <a:rPr lang="en-US" sz="1000" dirty="0">
                <a:latin typeface="+mj-lt"/>
              </a:rPr>
              <a:t>E=1 if the router that originated the LSA is an ASBR.</a:t>
            </a:r>
          </a:p>
          <a:p>
            <a:pPr algn="just">
              <a:spcBef>
                <a:spcPts val="500"/>
              </a:spcBef>
            </a:pPr>
            <a:r>
              <a:rPr lang="en-US" sz="1000" b="1" i="0" dirty="0">
                <a:solidFill>
                  <a:srgbClr val="333333"/>
                </a:solidFill>
                <a:effectLst/>
                <a:latin typeface="+mj-lt"/>
              </a:rPr>
              <a:t>B (Border): </a:t>
            </a:r>
            <a:r>
              <a:rPr lang="en-US" sz="1000" dirty="0">
                <a:solidFill>
                  <a:srgbClr val="333333"/>
                </a:solidFill>
                <a:latin typeface="+mj-lt"/>
              </a:rPr>
              <a:t>B=</a:t>
            </a:r>
            <a:r>
              <a:rPr lang="en-US" sz="1000" i="0" dirty="0">
                <a:solidFill>
                  <a:srgbClr val="333333"/>
                </a:solidFill>
                <a:effectLst/>
                <a:latin typeface="+mj-lt"/>
              </a:rPr>
              <a:t>1 if the router that originated the LSA is an ABR.</a:t>
            </a:r>
            <a:endParaRPr lang="en-US" sz="1000" b="0" i="0" dirty="0">
              <a:solidFill>
                <a:srgbClr val="333333"/>
              </a:solidFill>
              <a:effectLst/>
              <a:latin typeface="+mj-lt"/>
            </a:endParaRPr>
          </a:p>
          <a:p>
            <a:pPr algn="just">
              <a:spcBef>
                <a:spcPts val="500"/>
              </a:spcBef>
            </a:pPr>
            <a:r>
              <a:rPr lang="en-US" sz="1000" b="1" i="0" dirty="0">
                <a:solidFill>
                  <a:srgbClr val="333333"/>
                </a:solidFill>
                <a:effectLst/>
                <a:latin typeface="+mj-lt"/>
              </a:rPr>
              <a:t># Links: </a:t>
            </a:r>
            <a:r>
              <a:rPr lang="en-US" sz="1000" i="0" dirty="0">
                <a:solidFill>
                  <a:srgbClr val="333333"/>
                </a:solidFill>
                <a:effectLst/>
                <a:latin typeface="+mj-lt"/>
              </a:rPr>
              <a:t>Number of the router links (interfaces) to the area.</a:t>
            </a:r>
            <a:endParaRPr lang="en-US" sz="1000" b="0" i="0" dirty="0">
              <a:solidFill>
                <a:srgbClr val="333333"/>
              </a:solidFill>
              <a:effectLst/>
              <a:latin typeface="+mj-lt"/>
            </a:endParaRPr>
          </a:p>
          <a:p>
            <a:pPr algn="just">
              <a:spcBef>
                <a:spcPts val="500"/>
              </a:spcBef>
            </a:pPr>
            <a:r>
              <a:rPr lang="en-US" sz="1000" b="1" dirty="0">
                <a:solidFill>
                  <a:srgbClr val="333333"/>
                </a:solidFill>
                <a:latin typeface="+mj-lt"/>
              </a:rPr>
              <a:t>Link ID: </a:t>
            </a:r>
            <a:r>
              <a:rPr lang="en-US" sz="1000" dirty="0">
                <a:solidFill>
                  <a:srgbClr val="333333"/>
                </a:solidFill>
                <a:latin typeface="+mj-lt"/>
              </a:rPr>
              <a:t>Determined by link type.</a:t>
            </a:r>
            <a:endParaRPr lang="en-US" sz="1000" b="0" i="0" dirty="0">
              <a:solidFill>
                <a:srgbClr val="000000"/>
              </a:solidFill>
              <a:effectLst/>
              <a:latin typeface="+mj-lt"/>
            </a:endParaRPr>
          </a:p>
          <a:p>
            <a:pPr algn="just">
              <a:spcBef>
                <a:spcPts val="500"/>
              </a:spcBef>
            </a:pPr>
            <a:r>
              <a:rPr lang="en-US" sz="1000" b="1" dirty="0">
                <a:latin typeface="+mj-lt"/>
              </a:rPr>
              <a:t>Link Data: </a:t>
            </a:r>
            <a:r>
              <a:rPr lang="en-US" sz="1000" dirty="0">
                <a:latin typeface="+mj-lt"/>
              </a:rPr>
              <a:t>Determined by link type.</a:t>
            </a:r>
            <a:endParaRPr lang="en-US" sz="1000" b="0" i="0" dirty="0">
              <a:solidFill>
                <a:srgbClr val="000000"/>
              </a:solidFill>
              <a:effectLst/>
              <a:latin typeface="+mj-lt"/>
            </a:endParaRPr>
          </a:p>
          <a:p>
            <a:pPr algn="just">
              <a:spcBef>
                <a:spcPts val="500"/>
              </a:spcBef>
            </a:pPr>
            <a:r>
              <a:rPr lang="en-US" sz="1000" b="1" dirty="0">
                <a:latin typeface="+mj-lt"/>
              </a:rPr>
              <a:t>Type: </a:t>
            </a:r>
            <a:r>
              <a:rPr lang="en-US" sz="1000" dirty="0">
                <a:latin typeface="+mj-lt"/>
              </a:rPr>
              <a:t>Link type. </a:t>
            </a:r>
            <a:r>
              <a:rPr lang="en-US" sz="1000" b="0" i="0" dirty="0">
                <a:solidFill>
                  <a:srgbClr val="000000"/>
                </a:solidFill>
                <a:effectLst/>
                <a:latin typeface="+mj-lt"/>
              </a:rPr>
              <a:t>A value of-</a:t>
            </a:r>
          </a:p>
          <a:p>
            <a:pPr algn="just"/>
            <a:r>
              <a:rPr lang="en-US" sz="1000" b="0" i="0" dirty="0">
                <a:solidFill>
                  <a:srgbClr val="000000"/>
                </a:solidFill>
                <a:effectLst/>
                <a:latin typeface="+mj-lt"/>
              </a:rPr>
              <a:t>1 indicates a point-to-point link to a remote router</a:t>
            </a:r>
          </a:p>
          <a:p>
            <a:pPr algn="just"/>
            <a:r>
              <a:rPr lang="en-US" sz="1000" b="0" i="0" dirty="0">
                <a:solidFill>
                  <a:srgbClr val="000000"/>
                </a:solidFill>
                <a:effectLst/>
                <a:latin typeface="+mj-lt"/>
              </a:rPr>
              <a:t>2 indicates a link to a transit network</a:t>
            </a:r>
          </a:p>
          <a:p>
            <a:pPr algn="just"/>
            <a:r>
              <a:rPr lang="en-US" sz="1000" b="0" i="0" dirty="0">
                <a:solidFill>
                  <a:srgbClr val="000000"/>
                </a:solidFill>
                <a:effectLst/>
                <a:latin typeface="+mj-lt"/>
              </a:rPr>
              <a:t>3 indicates a link to a stub network</a:t>
            </a:r>
          </a:p>
          <a:p>
            <a:pPr algn="just"/>
            <a:r>
              <a:rPr lang="en-US" sz="1000" b="0" i="0" dirty="0">
                <a:solidFill>
                  <a:srgbClr val="000000"/>
                </a:solidFill>
                <a:effectLst/>
                <a:latin typeface="+mj-lt"/>
              </a:rPr>
              <a:t>4 indicates a virtual link.</a:t>
            </a:r>
          </a:p>
          <a:p>
            <a:pPr algn="just">
              <a:spcBef>
                <a:spcPts val="500"/>
              </a:spcBef>
            </a:pPr>
            <a:r>
              <a:rPr lang="en-US" sz="1000" b="1" i="0" dirty="0">
                <a:solidFill>
                  <a:srgbClr val="333333"/>
                </a:solidFill>
                <a:effectLst/>
                <a:latin typeface="+mj-lt"/>
              </a:rPr>
              <a:t>#TOS: </a:t>
            </a:r>
            <a:r>
              <a:rPr lang="en-US" sz="1000" b="0" i="0" dirty="0">
                <a:solidFill>
                  <a:srgbClr val="000000"/>
                </a:solidFill>
                <a:effectLst/>
                <a:latin typeface="+mj-lt"/>
              </a:rPr>
              <a:t>Number of different TOS metrics given for this link. If no TOS metric is given for the link, this field is set to 0. TOS is not supported in RFC 2328. The #TOS field is reserved for early versions of OSPF.</a:t>
            </a:r>
          </a:p>
          <a:p>
            <a:pPr algn="just">
              <a:spcBef>
                <a:spcPts val="500"/>
              </a:spcBef>
            </a:pPr>
            <a:r>
              <a:rPr lang="en-US" sz="1000" b="1" i="0" dirty="0">
                <a:solidFill>
                  <a:srgbClr val="000000"/>
                </a:solidFill>
                <a:effectLst/>
                <a:latin typeface="+mj-lt"/>
              </a:rPr>
              <a:t>Metric: </a:t>
            </a:r>
            <a:r>
              <a:rPr lang="en-US" sz="1000" i="0" dirty="0">
                <a:solidFill>
                  <a:srgbClr val="000000"/>
                </a:solidFill>
                <a:effectLst/>
                <a:latin typeface="+mj-lt"/>
              </a:rPr>
              <a:t>Cost of using this router li</a:t>
            </a:r>
            <a:r>
              <a:rPr lang="en-US" sz="1000" dirty="0">
                <a:latin typeface="+mj-lt"/>
              </a:rPr>
              <a:t>nk.</a:t>
            </a:r>
          </a:p>
          <a:p>
            <a:pPr algn="just">
              <a:spcBef>
                <a:spcPts val="500"/>
              </a:spcBef>
            </a:pPr>
            <a:r>
              <a:rPr lang="en-US" sz="1000" b="1" dirty="0">
                <a:latin typeface="+mj-lt"/>
              </a:rPr>
              <a:t>TOS: </a:t>
            </a:r>
            <a:r>
              <a:rPr lang="en-US" sz="1000" dirty="0">
                <a:latin typeface="+mj-lt"/>
              </a:rPr>
              <a:t>IP type of service that this metric refers to.</a:t>
            </a:r>
          </a:p>
          <a:p>
            <a:pPr algn="just">
              <a:spcBef>
                <a:spcPts val="500"/>
              </a:spcBef>
            </a:pPr>
            <a:r>
              <a:rPr lang="en-US" sz="1000" b="1" i="0" dirty="0">
                <a:solidFill>
                  <a:srgbClr val="000000"/>
                </a:solidFill>
                <a:effectLst/>
                <a:latin typeface="+mj-lt"/>
              </a:rPr>
              <a:t>TOS Metric: </a:t>
            </a:r>
            <a:r>
              <a:rPr lang="en-US" sz="1000" i="0" dirty="0">
                <a:solidFill>
                  <a:srgbClr val="000000"/>
                </a:solidFill>
                <a:effectLst/>
                <a:latin typeface="+mj-lt"/>
              </a:rPr>
              <a:t>TOS-specific metric information.</a:t>
            </a:r>
            <a:endParaRPr lang="en-US" sz="1000" b="1" i="0" dirty="0">
              <a:solidFill>
                <a:srgbClr val="000000"/>
              </a:solidFill>
              <a:effectLst/>
              <a:latin typeface="+mj-lt"/>
            </a:endParaRPr>
          </a:p>
        </p:txBody>
      </p:sp>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Router LSA Type 1 Format</a:t>
            </a:r>
            <a:endParaRPr lang="en-US" sz="1600"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B6D83CDB-4301-65F0-8725-D39EF0CD1EB5}"/>
              </a:ext>
            </a:extLst>
          </p:cNvPr>
          <p:cNvSpPr/>
          <p:nvPr/>
        </p:nvSpPr>
        <p:spPr>
          <a:xfrm>
            <a:off x="945214" y="1161052"/>
            <a:ext cx="3802711" cy="246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IP Header    OSPF LSA Header        OSPF Router LSA </a:t>
            </a:r>
          </a:p>
        </p:txBody>
      </p:sp>
      <p:cxnSp>
        <p:nvCxnSpPr>
          <p:cNvPr id="25" name="Straight Connector 24">
            <a:extLst>
              <a:ext uri="{FF2B5EF4-FFF2-40B4-BE49-F238E27FC236}">
                <a16:creationId xmlns:a16="http://schemas.microsoft.com/office/drawing/2014/main" id="{5513F0EB-4DDF-7410-4804-53C9FC45904F}"/>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8C4D79F-F963-6D0C-9AA8-AB6CED90C2FB}"/>
              </a:ext>
            </a:extLst>
          </p:cNvPr>
          <p:cNvCxnSpPr>
            <a:cxnSpLocks/>
          </p:cNvCxnSpPr>
          <p:nvPr/>
        </p:nvCxnSpPr>
        <p:spPr>
          <a:xfrm>
            <a:off x="3118245"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6886134-353B-A110-521A-DC5E1CEA0205}"/>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00DBD914-D3B6-494E-5612-4D5A1AB31363}"/>
              </a:ext>
            </a:extLst>
          </p:cNvPr>
          <p:cNvCxnSpPr>
            <a:cxnSpLocks/>
          </p:cNvCxnSpPr>
          <p:nvPr/>
        </p:nvCxnSpPr>
        <p:spPr>
          <a:xfrm>
            <a:off x="2817414" y="2362022"/>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F028F38F-5F62-29E2-2C09-12AA080AAA92}"/>
              </a:ext>
            </a:extLst>
          </p:cNvPr>
          <p:cNvCxnSpPr>
            <a:cxnSpLocks/>
          </p:cNvCxnSpPr>
          <p:nvPr/>
        </p:nvCxnSpPr>
        <p:spPr>
          <a:xfrm>
            <a:off x="1822201" y="2363420"/>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547BC665-859B-1364-474A-1E1BAE217581}"/>
              </a:ext>
            </a:extLst>
          </p:cNvPr>
          <p:cNvCxnSpPr>
            <a:cxnSpLocks/>
          </p:cNvCxnSpPr>
          <p:nvPr/>
        </p:nvCxnSpPr>
        <p:spPr>
          <a:xfrm>
            <a:off x="1547881" y="2363420"/>
            <a:ext cx="0" cy="246325"/>
          </a:xfrm>
          <a:prstGeom prst="line">
            <a:avLst/>
          </a:prstGeom>
          <a:ln w="1905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E2E400E-AAB0-E2DA-BC62-04F7ED5D02DE}"/>
              </a:ext>
            </a:extLst>
          </p:cNvPr>
          <p:cNvCxnSpPr>
            <a:cxnSpLocks/>
          </p:cNvCxnSpPr>
          <p:nvPr/>
        </p:nvCxnSpPr>
        <p:spPr>
          <a:xfrm>
            <a:off x="1681993" y="2357324"/>
            <a:ext cx="0" cy="246325"/>
          </a:xfrm>
          <a:prstGeom prst="line">
            <a:avLst/>
          </a:prstGeom>
          <a:ln w="19050"/>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B319C603-C437-AA21-2B90-55636045518C}"/>
              </a:ext>
            </a:extLst>
          </p:cNvPr>
          <p:cNvCxnSpPr>
            <a:cxnSpLocks/>
          </p:cNvCxnSpPr>
          <p:nvPr/>
        </p:nvCxnSpPr>
        <p:spPr>
          <a:xfrm>
            <a:off x="1407673" y="2357324"/>
            <a:ext cx="0" cy="246325"/>
          </a:xfrm>
          <a:prstGeom prst="line">
            <a:avLst/>
          </a:prstGeom>
          <a:ln w="19050"/>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BB421A4-8B7B-494E-D056-D58257956573}"/>
              </a:ext>
            </a:extLst>
          </p:cNvPr>
          <p:cNvCxnSpPr>
            <a:cxnSpLocks/>
          </p:cNvCxnSpPr>
          <p:nvPr/>
        </p:nvCxnSpPr>
        <p:spPr>
          <a:xfrm>
            <a:off x="2817414" y="3111830"/>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5D4C76D2-B544-AD62-C264-3B609A6266B2}"/>
              </a:ext>
            </a:extLst>
          </p:cNvPr>
          <p:cNvCxnSpPr>
            <a:cxnSpLocks/>
          </p:cNvCxnSpPr>
          <p:nvPr/>
        </p:nvCxnSpPr>
        <p:spPr>
          <a:xfrm>
            <a:off x="1835958" y="3105734"/>
            <a:ext cx="0" cy="246325"/>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92D16417-CBCD-EE6C-ECD3-7F7AC447B4B1}"/>
              </a:ext>
            </a:extLst>
          </p:cNvPr>
          <p:cNvSpPr/>
          <p:nvPr/>
        </p:nvSpPr>
        <p:spPr>
          <a:xfrm>
            <a:off x="777909" y="3605376"/>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TOS                    0                          TOS Metric</a:t>
            </a:r>
          </a:p>
        </p:txBody>
      </p:sp>
      <p:sp>
        <p:nvSpPr>
          <p:cNvPr id="15" name="Rectangle 14">
            <a:extLst>
              <a:ext uri="{FF2B5EF4-FFF2-40B4-BE49-F238E27FC236}">
                <a16:creationId xmlns:a16="http://schemas.microsoft.com/office/drawing/2014/main" id="{137BB50F-88AB-3291-8798-7FDD7CB6BAF7}"/>
              </a:ext>
            </a:extLst>
          </p:cNvPr>
          <p:cNvSpPr/>
          <p:nvPr/>
        </p:nvSpPr>
        <p:spPr>
          <a:xfrm>
            <a:off x="777904" y="3851931"/>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 ID</a:t>
            </a:r>
          </a:p>
        </p:txBody>
      </p:sp>
      <p:sp>
        <p:nvSpPr>
          <p:cNvPr id="16" name="Rectangle 15">
            <a:extLst>
              <a:ext uri="{FF2B5EF4-FFF2-40B4-BE49-F238E27FC236}">
                <a16:creationId xmlns:a16="http://schemas.microsoft.com/office/drawing/2014/main" id="{028CF883-E5E5-58E2-4326-B3736ACD7BD2}"/>
              </a:ext>
            </a:extLst>
          </p:cNvPr>
          <p:cNvSpPr/>
          <p:nvPr/>
        </p:nvSpPr>
        <p:spPr>
          <a:xfrm>
            <a:off x="777906" y="4106809"/>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 Data</a:t>
            </a:r>
          </a:p>
        </p:txBody>
      </p:sp>
      <p:cxnSp>
        <p:nvCxnSpPr>
          <p:cNvPr id="17" name="Straight Connector 16">
            <a:extLst>
              <a:ext uri="{FF2B5EF4-FFF2-40B4-BE49-F238E27FC236}">
                <a16:creationId xmlns:a16="http://schemas.microsoft.com/office/drawing/2014/main" id="{E86B1B59-4F07-99E6-D280-18B1BCBCC8B5}"/>
              </a:ext>
            </a:extLst>
          </p:cNvPr>
          <p:cNvCxnSpPr>
            <a:cxnSpLocks/>
          </p:cNvCxnSpPr>
          <p:nvPr/>
        </p:nvCxnSpPr>
        <p:spPr>
          <a:xfrm>
            <a:off x="2817414" y="3593414"/>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980CF84-9A11-3BEC-72FB-7D3D8204FC73}"/>
              </a:ext>
            </a:extLst>
          </p:cNvPr>
          <p:cNvCxnSpPr>
            <a:cxnSpLocks/>
          </p:cNvCxnSpPr>
          <p:nvPr/>
        </p:nvCxnSpPr>
        <p:spPr>
          <a:xfrm>
            <a:off x="1835958" y="3602558"/>
            <a:ext cx="0" cy="246325"/>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38558502-F7AA-AD6C-4C2B-027444585DA8}"/>
              </a:ext>
            </a:extLst>
          </p:cNvPr>
          <p:cNvSpPr txBox="1"/>
          <p:nvPr/>
        </p:nvSpPr>
        <p:spPr>
          <a:xfrm>
            <a:off x="2651760" y="4261104"/>
            <a:ext cx="518160" cy="307777"/>
          </a:xfrm>
          <a:prstGeom prst="rect">
            <a:avLst/>
          </a:prstGeom>
          <a:noFill/>
        </p:spPr>
        <p:txBody>
          <a:bodyPr wrap="square" rtlCol="0">
            <a:spAutoFit/>
          </a:bodyPr>
          <a:lstStyle/>
          <a:p>
            <a:r>
              <a:rPr lang="en-US" b="1" dirty="0"/>
              <a:t>…</a:t>
            </a:r>
          </a:p>
        </p:txBody>
      </p:sp>
    </p:spTree>
    <p:extLst>
      <p:ext uri="{BB962C8B-B14F-4D97-AF65-F5344CB8AC3E}">
        <p14:creationId xmlns:p14="http://schemas.microsoft.com/office/powerpoint/2010/main" val="864584440"/>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F45B3D5D-5128-F972-1808-EE3801D8AE5B}"/>
              </a:ext>
            </a:extLst>
          </p:cNvPr>
          <p:cNvSpPr txBox="1"/>
          <p:nvPr/>
        </p:nvSpPr>
        <p:spPr>
          <a:xfrm>
            <a:off x="643738" y="3229482"/>
            <a:ext cx="3928262" cy="772006"/>
          </a:xfrm>
          <a:prstGeom prst="rect">
            <a:avLst/>
          </a:prstGeom>
          <a:noFill/>
        </p:spPr>
        <p:txBody>
          <a:bodyPr wrap="square" rtlCol="0">
            <a:spAutoFit/>
          </a:bodyPr>
          <a:lstStyle/>
          <a:p>
            <a:pPr algn="just"/>
            <a:r>
              <a:rPr lang="en-US" sz="1000" b="1" dirty="0">
                <a:latin typeface="+mj-lt"/>
              </a:rPr>
              <a:t>Network Mask: </a:t>
            </a:r>
            <a:r>
              <a:rPr lang="en-US" sz="1000" dirty="0">
                <a:latin typeface="+mj-lt"/>
              </a:rPr>
              <a:t>The mask of the network (a broadcast or NMBA network).</a:t>
            </a:r>
          </a:p>
          <a:p>
            <a:pPr algn="just">
              <a:spcBef>
                <a:spcPts val="500"/>
              </a:spcBef>
            </a:pPr>
            <a:r>
              <a:rPr lang="en-US" sz="1000" b="1" dirty="0">
                <a:latin typeface="+mj-lt"/>
              </a:rPr>
              <a:t>Attached Router: </a:t>
            </a:r>
            <a:r>
              <a:rPr lang="en-US" sz="1000" dirty="0">
                <a:latin typeface="+mj-lt"/>
              </a:rPr>
              <a:t>The IDs of the routers, which are adjacent to the DR, including the DR itself.</a:t>
            </a:r>
          </a:p>
        </p:txBody>
      </p:sp>
      <p:sp>
        <p:nvSpPr>
          <p:cNvPr id="90" name="Title 1">
            <a:extLst>
              <a:ext uri="{FF2B5EF4-FFF2-40B4-BE49-F238E27FC236}">
                <a16:creationId xmlns:a16="http://schemas.microsoft.com/office/drawing/2014/main" id="{F00F12B9-10B3-014D-60AD-C791736F2522}"/>
              </a:ext>
            </a:extLst>
          </p:cNvPr>
          <p:cNvSpPr txBox="1">
            <a:spLocks/>
          </p:cNvSpPr>
          <p:nvPr/>
        </p:nvSpPr>
        <p:spPr>
          <a:xfrm>
            <a:off x="567156" y="536650"/>
            <a:ext cx="8042691"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Network LSA Type 2 Format &amp; Summary LSA Type 3 or 4</a:t>
            </a:r>
            <a:endParaRPr lang="en-US" sz="1600"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C7451A3A-BB21-FAB3-73E1-3C1CA0579BE7}"/>
              </a:ext>
            </a:extLst>
          </p:cNvPr>
          <p:cNvSpPr/>
          <p:nvPr/>
        </p:nvSpPr>
        <p:spPr>
          <a:xfrm>
            <a:off x="783206" y="2005762"/>
            <a:ext cx="3699112" cy="2098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5" name="Rectangle 4">
            <a:extLst>
              <a:ext uri="{FF2B5EF4-FFF2-40B4-BE49-F238E27FC236}">
                <a16:creationId xmlns:a16="http://schemas.microsoft.com/office/drawing/2014/main" id="{1F0662CF-9BE2-3BD8-1584-D8ABA7B97504}"/>
              </a:ext>
            </a:extLst>
          </p:cNvPr>
          <p:cNvSpPr/>
          <p:nvPr/>
        </p:nvSpPr>
        <p:spPr>
          <a:xfrm>
            <a:off x="776581" y="2231717"/>
            <a:ext cx="370074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Mask</a:t>
            </a:r>
          </a:p>
        </p:txBody>
      </p:sp>
      <p:sp>
        <p:nvSpPr>
          <p:cNvPr id="7" name="Rectangle 6">
            <a:extLst>
              <a:ext uri="{FF2B5EF4-FFF2-40B4-BE49-F238E27FC236}">
                <a16:creationId xmlns:a16="http://schemas.microsoft.com/office/drawing/2014/main" id="{33CDC033-8967-340A-83EB-F2C8C10B6967}"/>
              </a:ext>
            </a:extLst>
          </p:cNvPr>
          <p:cNvSpPr/>
          <p:nvPr/>
        </p:nvSpPr>
        <p:spPr>
          <a:xfrm>
            <a:off x="777904" y="2437584"/>
            <a:ext cx="369911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Attached Router</a:t>
            </a:r>
          </a:p>
        </p:txBody>
      </p:sp>
      <p:sp>
        <p:nvSpPr>
          <p:cNvPr id="20" name="Rectangle 19">
            <a:extLst>
              <a:ext uri="{FF2B5EF4-FFF2-40B4-BE49-F238E27FC236}">
                <a16:creationId xmlns:a16="http://schemas.microsoft.com/office/drawing/2014/main" id="{3C059C53-ECBB-C781-9F5F-6A3A86331F5D}"/>
              </a:ext>
            </a:extLst>
          </p:cNvPr>
          <p:cNvSpPr/>
          <p:nvPr/>
        </p:nvSpPr>
        <p:spPr>
          <a:xfrm>
            <a:off x="777906" y="2650517"/>
            <a:ext cx="369911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cxnSp>
        <p:nvCxnSpPr>
          <p:cNvPr id="21" name="Straight Connector 20">
            <a:extLst>
              <a:ext uri="{FF2B5EF4-FFF2-40B4-BE49-F238E27FC236}">
                <a16:creationId xmlns:a16="http://schemas.microsoft.com/office/drawing/2014/main" id="{C3BE93FC-42E8-4827-A884-8FA396CF19C0}"/>
              </a:ext>
            </a:extLst>
          </p:cNvPr>
          <p:cNvCxnSpPr>
            <a:cxnSpLocks/>
          </p:cNvCxnSpPr>
          <p:nvPr/>
        </p:nvCxnSpPr>
        <p:spPr>
          <a:xfrm flipH="1">
            <a:off x="783206" y="1407376"/>
            <a:ext cx="2133703" cy="804478"/>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55D3BFC-3983-2F82-5CBB-782A27AD1084}"/>
              </a:ext>
            </a:extLst>
          </p:cNvPr>
          <p:cNvCxnSpPr>
            <a:cxnSpLocks/>
            <a:endCxn id="5" idx="3"/>
          </p:cNvCxnSpPr>
          <p:nvPr/>
        </p:nvCxnSpPr>
        <p:spPr>
          <a:xfrm>
            <a:off x="4362277" y="1407376"/>
            <a:ext cx="115046" cy="929265"/>
          </a:xfrm>
          <a:prstGeom prst="line">
            <a:avLst/>
          </a:prstGeom>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0AA6509F-EDE4-CDD3-8E83-804011513085}"/>
              </a:ext>
            </a:extLst>
          </p:cNvPr>
          <p:cNvSpPr/>
          <p:nvPr/>
        </p:nvSpPr>
        <p:spPr>
          <a:xfrm>
            <a:off x="945215" y="1199626"/>
            <a:ext cx="3408672" cy="207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IP Header      OSPF Header     OSPF Network LSA </a:t>
            </a:r>
          </a:p>
        </p:txBody>
      </p:sp>
      <p:cxnSp>
        <p:nvCxnSpPr>
          <p:cNvPr id="29" name="Straight Connector 28">
            <a:extLst>
              <a:ext uri="{FF2B5EF4-FFF2-40B4-BE49-F238E27FC236}">
                <a16:creationId xmlns:a16="http://schemas.microsoft.com/office/drawing/2014/main" id="{40A6F30E-2664-AC96-5E5B-EBF5749824CA}"/>
              </a:ext>
            </a:extLst>
          </p:cNvPr>
          <p:cNvCxnSpPr>
            <a:cxnSpLocks/>
          </p:cNvCxnSpPr>
          <p:nvPr/>
        </p:nvCxnSpPr>
        <p:spPr>
          <a:xfrm>
            <a:off x="2916909" y="1199625"/>
            <a:ext cx="0" cy="207751"/>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47668A57-F68C-61EA-D7CE-FCAFDD3ED034}"/>
              </a:ext>
            </a:extLst>
          </p:cNvPr>
          <p:cNvCxnSpPr>
            <a:cxnSpLocks/>
          </p:cNvCxnSpPr>
          <p:nvPr/>
        </p:nvCxnSpPr>
        <p:spPr>
          <a:xfrm>
            <a:off x="1797507" y="1199625"/>
            <a:ext cx="0" cy="207751"/>
          </a:xfrm>
          <a:prstGeom prst="line">
            <a:avLst/>
          </a:prstGeom>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31798643-C82E-7070-A151-566C50CC2E59}"/>
              </a:ext>
            </a:extLst>
          </p:cNvPr>
          <p:cNvSpPr/>
          <p:nvPr/>
        </p:nvSpPr>
        <p:spPr>
          <a:xfrm>
            <a:off x="4732677" y="2007160"/>
            <a:ext cx="3699112" cy="2098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36" name="Rectangle 35">
            <a:extLst>
              <a:ext uri="{FF2B5EF4-FFF2-40B4-BE49-F238E27FC236}">
                <a16:creationId xmlns:a16="http://schemas.microsoft.com/office/drawing/2014/main" id="{2B1E9EE1-A626-B790-3764-6D861016B2DA}"/>
              </a:ext>
            </a:extLst>
          </p:cNvPr>
          <p:cNvSpPr/>
          <p:nvPr/>
        </p:nvSpPr>
        <p:spPr>
          <a:xfrm>
            <a:off x="4726052" y="2233115"/>
            <a:ext cx="370074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Mask</a:t>
            </a:r>
          </a:p>
        </p:txBody>
      </p:sp>
      <p:sp>
        <p:nvSpPr>
          <p:cNvPr id="37" name="Rectangle 36">
            <a:extLst>
              <a:ext uri="{FF2B5EF4-FFF2-40B4-BE49-F238E27FC236}">
                <a16:creationId xmlns:a16="http://schemas.microsoft.com/office/drawing/2014/main" id="{C1BBD86E-AF0B-E587-167D-29FE4ABA09A9}"/>
              </a:ext>
            </a:extLst>
          </p:cNvPr>
          <p:cNvSpPr/>
          <p:nvPr/>
        </p:nvSpPr>
        <p:spPr>
          <a:xfrm>
            <a:off x="4727375" y="2438982"/>
            <a:ext cx="369911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0                                    Metric</a:t>
            </a:r>
          </a:p>
        </p:txBody>
      </p:sp>
      <p:sp>
        <p:nvSpPr>
          <p:cNvPr id="38" name="Rectangle 37">
            <a:extLst>
              <a:ext uri="{FF2B5EF4-FFF2-40B4-BE49-F238E27FC236}">
                <a16:creationId xmlns:a16="http://schemas.microsoft.com/office/drawing/2014/main" id="{45E344F1-FDC2-E9CE-CA42-0811D10E7C2D}"/>
              </a:ext>
            </a:extLst>
          </p:cNvPr>
          <p:cNvSpPr/>
          <p:nvPr/>
        </p:nvSpPr>
        <p:spPr>
          <a:xfrm>
            <a:off x="4727377" y="2651915"/>
            <a:ext cx="369911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TOS                             </a:t>
            </a:r>
            <a:r>
              <a:rPr lang="en-US" sz="1200" dirty="0" err="1">
                <a:solidFill>
                  <a:schemeClr val="tx1"/>
                </a:solidFill>
              </a:rPr>
              <a:t>TOS</a:t>
            </a:r>
            <a:r>
              <a:rPr lang="en-US" sz="1200" dirty="0">
                <a:solidFill>
                  <a:schemeClr val="tx1"/>
                </a:solidFill>
              </a:rPr>
              <a:t> Metric</a:t>
            </a:r>
          </a:p>
        </p:txBody>
      </p:sp>
      <p:cxnSp>
        <p:nvCxnSpPr>
          <p:cNvPr id="39" name="Straight Connector 38">
            <a:extLst>
              <a:ext uri="{FF2B5EF4-FFF2-40B4-BE49-F238E27FC236}">
                <a16:creationId xmlns:a16="http://schemas.microsoft.com/office/drawing/2014/main" id="{896118C7-4FE9-3150-8399-DC8154652E1B}"/>
              </a:ext>
            </a:extLst>
          </p:cNvPr>
          <p:cNvCxnSpPr>
            <a:cxnSpLocks/>
          </p:cNvCxnSpPr>
          <p:nvPr/>
        </p:nvCxnSpPr>
        <p:spPr>
          <a:xfrm flipH="1">
            <a:off x="4732677" y="1408774"/>
            <a:ext cx="2133703" cy="804478"/>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980EA76-6ABF-33AE-B7A0-EAAE7CBE2EF5}"/>
              </a:ext>
            </a:extLst>
          </p:cNvPr>
          <p:cNvCxnSpPr>
            <a:cxnSpLocks/>
            <a:endCxn id="36" idx="3"/>
          </p:cNvCxnSpPr>
          <p:nvPr/>
        </p:nvCxnSpPr>
        <p:spPr>
          <a:xfrm>
            <a:off x="8311748" y="1408774"/>
            <a:ext cx="115046" cy="929265"/>
          </a:xfrm>
          <a:prstGeom prst="line">
            <a:avLst/>
          </a:prstGeom>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12BD8CF1-36B7-97AC-AF4B-D93CF8891001}"/>
              </a:ext>
            </a:extLst>
          </p:cNvPr>
          <p:cNvSpPr/>
          <p:nvPr/>
        </p:nvSpPr>
        <p:spPr>
          <a:xfrm>
            <a:off x="4894686" y="1201024"/>
            <a:ext cx="3408672" cy="207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IP Header     OSPF Header     OSPF Summary LSA</a:t>
            </a:r>
          </a:p>
        </p:txBody>
      </p:sp>
      <p:cxnSp>
        <p:nvCxnSpPr>
          <p:cNvPr id="42" name="Straight Connector 41">
            <a:extLst>
              <a:ext uri="{FF2B5EF4-FFF2-40B4-BE49-F238E27FC236}">
                <a16:creationId xmlns:a16="http://schemas.microsoft.com/office/drawing/2014/main" id="{2D664081-762C-9265-B751-F939D957311A}"/>
              </a:ext>
            </a:extLst>
          </p:cNvPr>
          <p:cNvCxnSpPr>
            <a:cxnSpLocks/>
          </p:cNvCxnSpPr>
          <p:nvPr/>
        </p:nvCxnSpPr>
        <p:spPr>
          <a:xfrm>
            <a:off x="6866380" y="1201023"/>
            <a:ext cx="0" cy="207751"/>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27348718-C555-DF52-32AC-FFE71A16ED7A}"/>
              </a:ext>
            </a:extLst>
          </p:cNvPr>
          <p:cNvCxnSpPr>
            <a:cxnSpLocks/>
          </p:cNvCxnSpPr>
          <p:nvPr/>
        </p:nvCxnSpPr>
        <p:spPr>
          <a:xfrm>
            <a:off x="5746978" y="1201023"/>
            <a:ext cx="0" cy="207751"/>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7E0480B9-5FE7-8CD0-C918-FC0CAAABA86F}"/>
              </a:ext>
            </a:extLst>
          </p:cNvPr>
          <p:cNvCxnSpPr>
            <a:cxnSpLocks/>
          </p:cNvCxnSpPr>
          <p:nvPr/>
        </p:nvCxnSpPr>
        <p:spPr>
          <a:xfrm>
            <a:off x="5644434" y="2430602"/>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A072D1E8-B9E4-2A65-3375-4535C4180727}"/>
              </a:ext>
            </a:extLst>
          </p:cNvPr>
          <p:cNvCxnSpPr>
            <a:cxnSpLocks/>
          </p:cNvCxnSpPr>
          <p:nvPr/>
        </p:nvCxnSpPr>
        <p:spPr>
          <a:xfrm>
            <a:off x="5644434" y="2613482"/>
            <a:ext cx="0" cy="246325"/>
          </a:xfrm>
          <a:prstGeom prst="line">
            <a:avLst/>
          </a:prstGeom>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4A9F1324-C728-5D6F-D1AB-449E0B083DA5}"/>
              </a:ext>
            </a:extLst>
          </p:cNvPr>
          <p:cNvSpPr/>
          <p:nvPr/>
        </p:nvSpPr>
        <p:spPr>
          <a:xfrm>
            <a:off x="4727377" y="2865275"/>
            <a:ext cx="3699112" cy="209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sp>
        <p:nvSpPr>
          <p:cNvPr id="51" name="TextBox 50">
            <a:extLst>
              <a:ext uri="{FF2B5EF4-FFF2-40B4-BE49-F238E27FC236}">
                <a16:creationId xmlns:a16="http://schemas.microsoft.com/office/drawing/2014/main" id="{EC821F24-3B69-0C5A-5433-F49022098A51}"/>
              </a:ext>
            </a:extLst>
          </p:cNvPr>
          <p:cNvSpPr txBox="1"/>
          <p:nvPr/>
        </p:nvSpPr>
        <p:spPr>
          <a:xfrm>
            <a:off x="4634891" y="3229482"/>
            <a:ext cx="3928262" cy="1143903"/>
          </a:xfrm>
          <a:prstGeom prst="rect">
            <a:avLst/>
          </a:prstGeom>
          <a:noFill/>
        </p:spPr>
        <p:txBody>
          <a:bodyPr wrap="square" rtlCol="0">
            <a:spAutoFit/>
          </a:bodyPr>
          <a:lstStyle/>
          <a:p>
            <a:pPr algn="just"/>
            <a:r>
              <a:rPr lang="en-US" sz="1000" b="1" dirty="0">
                <a:latin typeface="+mj-lt"/>
              </a:rPr>
              <a:t>Link State ID: </a:t>
            </a:r>
            <a:r>
              <a:rPr lang="en-US" sz="1000" dirty="0">
                <a:latin typeface="+mj-lt"/>
              </a:rPr>
              <a:t>For a type 3 LSA, it is an IP address outside the area. For a type 4 LSA, it is the router ID of an ASBR outside the area.</a:t>
            </a:r>
            <a:endParaRPr lang="en-US" sz="1000" b="1" dirty="0">
              <a:latin typeface="+mj-lt"/>
            </a:endParaRPr>
          </a:p>
          <a:p>
            <a:pPr algn="just">
              <a:spcBef>
                <a:spcPts val="500"/>
              </a:spcBef>
            </a:pPr>
            <a:r>
              <a:rPr lang="en-US" sz="1000" b="1" dirty="0">
                <a:latin typeface="+mj-lt"/>
              </a:rPr>
              <a:t>Network Mask: </a:t>
            </a:r>
            <a:r>
              <a:rPr lang="en-US" sz="1000" dirty="0">
                <a:latin typeface="+mj-lt"/>
              </a:rPr>
              <a:t>The network for the type 3 LSA. It is set to 0.0.0.0 for the type 4 LSA.</a:t>
            </a:r>
            <a:r>
              <a:rPr lang="en-US" sz="1000" b="1" dirty="0">
                <a:latin typeface="+mj-lt"/>
              </a:rPr>
              <a:t> </a:t>
            </a:r>
            <a:endParaRPr lang="en-US" sz="1000" dirty="0">
              <a:latin typeface="+mj-lt"/>
            </a:endParaRPr>
          </a:p>
          <a:p>
            <a:pPr algn="just">
              <a:spcBef>
                <a:spcPts val="500"/>
              </a:spcBef>
            </a:pPr>
            <a:r>
              <a:rPr lang="en-US" sz="1000" b="1" dirty="0">
                <a:latin typeface="+mj-lt"/>
              </a:rPr>
              <a:t>Metric: </a:t>
            </a:r>
            <a:r>
              <a:rPr lang="en-US" sz="1000" dirty="0">
                <a:latin typeface="+mj-lt"/>
              </a:rPr>
              <a:t>The metric to the destination.</a:t>
            </a:r>
          </a:p>
        </p:txBody>
      </p:sp>
    </p:spTree>
    <p:extLst>
      <p:ext uri="{BB962C8B-B14F-4D97-AF65-F5344CB8AC3E}">
        <p14:creationId xmlns:p14="http://schemas.microsoft.com/office/powerpoint/2010/main" val="1257007576"/>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CF809D-1437-841F-C144-61C794714192}"/>
              </a:ext>
            </a:extLst>
          </p:cNvPr>
          <p:cNvSpPr/>
          <p:nvPr/>
        </p:nvSpPr>
        <p:spPr>
          <a:xfrm>
            <a:off x="783206" y="2109412"/>
            <a:ext cx="4126726" cy="248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11" name="Rectangle 10">
            <a:extLst>
              <a:ext uri="{FF2B5EF4-FFF2-40B4-BE49-F238E27FC236}">
                <a16:creationId xmlns:a16="http://schemas.microsoft.com/office/drawing/2014/main" id="{6FA854FE-105C-63F2-AC6F-2E2854EE3F32}"/>
              </a:ext>
            </a:extLst>
          </p:cNvPr>
          <p:cNvSpPr/>
          <p:nvPr/>
        </p:nvSpPr>
        <p:spPr>
          <a:xfrm>
            <a:off x="776581" y="2360535"/>
            <a:ext cx="4128544"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Mask</a:t>
            </a:r>
          </a:p>
        </p:txBody>
      </p:sp>
      <p:sp>
        <p:nvSpPr>
          <p:cNvPr id="30" name="Rectangle 29">
            <a:extLst>
              <a:ext uri="{FF2B5EF4-FFF2-40B4-BE49-F238E27FC236}">
                <a16:creationId xmlns:a16="http://schemas.microsoft.com/office/drawing/2014/main" id="{D6E17AE4-8578-8DE8-89E0-09E36BD8472C}"/>
              </a:ext>
            </a:extLst>
          </p:cNvPr>
          <p:cNvSpPr/>
          <p:nvPr/>
        </p:nvSpPr>
        <p:spPr>
          <a:xfrm>
            <a:off x="777904" y="2608347"/>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E          0                                         Metric</a:t>
            </a:r>
          </a:p>
        </p:txBody>
      </p:sp>
      <p:sp>
        <p:nvSpPr>
          <p:cNvPr id="31" name="Rectangle 30">
            <a:extLst>
              <a:ext uri="{FF2B5EF4-FFF2-40B4-BE49-F238E27FC236}">
                <a16:creationId xmlns:a16="http://schemas.microsoft.com/office/drawing/2014/main" id="{F6BC266B-177A-8973-E08C-F549B9DB777A}"/>
              </a:ext>
            </a:extLst>
          </p:cNvPr>
          <p:cNvSpPr/>
          <p:nvPr/>
        </p:nvSpPr>
        <p:spPr>
          <a:xfrm>
            <a:off x="777906" y="2863225"/>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Forwarding Address</a:t>
            </a:r>
          </a:p>
        </p:txBody>
      </p:sp>
      <p:sp>
        <p:nvSpPr>
          <p:cNvPr id="32" name="Rectangle 31">
            <a:extLst>
              <a:ext uri="{FF2B5EF4-FFF2-40B4-BE49-F238E27FC236}">
                <a16:creationId xmlns:a16="http://schemas.microsoft.com/office/drawing/2014/main" id="{3D588CA3-F4E5-2A62-3A14-206A154A439E}"/>
              </a:ext>
            </a:extLst>
          </p:cNvPr>
          <p:cNvSpPr/>
          <p:nvPr/>
        </p:nvSpPr>
        <p:spPr>
          <a:xfrm>
            <a:off x="777909" y="3109719"/>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External Route Tag</a:t>
            </a:r>
          </a:p>
        </p:txBody>
      </p:sp>
      <p:sp>
        <p:nvSpPr>
          <p:cNvPr id="33" name="Rectangle 32">
            <a:extLst>
              <a:ext uri="{FF2B5EF4-FFF2-40B4-BE49-F238E27FC236}">
                <a16:creationId xmlns:a16="http://schemas.microsoft.com/office/drawing/2014/main" id="{E9939B56-2088-EE0B-2451-7FD7B2A0A0C8}"/>
              </a:ext>
            </a:extLst>
          </p:cNvPr>
          <p:cNvSpPr/>
          <p:nvPr/>
        </p:nvSpPr>
        <p:spPr>
          <a:xfrm>
            <a:off x="777909" y="335544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E       TOS                                   </a:t>
            </a:r>
            <a:r>
              <a:rPr lang="en-US" sz="1200" dirty="0" err="1">
                <a:solidFill>
                  <a:schemeClr val="tx1"/>
                </a:solidFill>
              </a:rPr>
              <a:t>TOS</a:t>
            </a:r>
            <a:r>
              <a:rPr lang="en-US" sz="1200" dirty="0">
                <a:solidFill>
                  <a:schemeClr val="tx1"/>
                </a:solidFill>
              </a:rPr>
              <a:t> Metric</a:t>
            </a:r>
          </a:p>
        </p:txBody>
      </p:sp>
      <p:cxnSp>
        <p:nvCxnSpPr>
          <p:cNvPr id="43" name="Straight Connector 42">
            <a:extLst>
              <a:ext uri="{FF2B5EF4-FFF2-40B4-BE49-F238E27FC236}">
                <a16:creationId xmlns:a16="http://schemas.microsoft.com/office/drawing/2014/main" id="{4DD362D9-930B-B57B-2385-8DD4D8FEB0C2}"/>
              </a:ext>
            </a:extLst>
          </p:cNvPr>
          <p:cNvCxnSpPr>
            <a:cxnSpLocks/>
          </p:cNvCxnSpPr>
          <p:nvPr/>
        </p:nvCxnSpPr>
        <p:spPr>
          <a:xfrm flipH="1">
            <a:off x="776581" y="1426385"/>
            <a:ext cx="2341664" cy="93000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078F6F-69AB-34FE-EB5C-AEE0E0284FC5}"/>
              </a:ext>
            </a:extLst>
          </p:cNvPr>
          <p:cNvCxnSpPr>
            <a:cxnSpLocks/>
          </p:cNvCxnSpPr>
          <p:nvPr/>
        </p:nvCxnSpPr>
        <p:spPr>
          <a:xfrm>
            <a:off x="4747925" y="1426385"/>
            <a:ext cx="168632" cy="936471"/>
          </a:xfrm>
          <a:prstGeom prst="line">
            <a:avLst/>
          </a:prstGeom>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F45B3D5D-5128-F972-1808-EE3801D8AE5B}"/>
              </a:ext>
            </a:extLst>
          </p:cNvPr>
          <p:cNvSpPr txBox="1"/>
          <p:nvPr/>
        </p:nvSpPr>
        <p:spPr>
          <a:xfrm>
            <a:off x="5098390" y="1129282"/>
            <a:ext cx="3679849" cy="3157275"/>
          </a:xfrm>
          <a:prstGeom prst="rect">
            <a:avLst/>
          </a:prstGeom>
          <a:noFill/>
        </p:spPr>
        <p:txBody>
          <a:bodyPr wrap="square" rtlCol="0">
            <a:spAutoFit/>
          </a:bodyPr>
          <a:lstStyle/>
          <a:p>
            <a:pPr algn="just"/>
            <a:r>
              <a:rPr lang="en-US" sz="1000" b="1" dirty="0">
                <a:latin typeface="+mj-lt"/>
              </a:rPr>
              <a:t>Link State ID: </a:t>
            </a:r>
            <a:r>
              <a:rPr lang="en-US" sz="1000" dirty="0">
                <a:latin typeface="+mj-lt"/>
              </a:rPr>
              <a:t>The IP address of another AS to be advertised. When describing a default route, the link state ID is always set to default destination (0.0.0.0) and the network mask is set to 0.0.0.0.</a:t>
            </a:r>
          </a:p>
          <a:p>
            <a:pPr algn="just">
              <a:spcBef>
                <a:spcPts val="500"/>
              </a:spcBef>
            </a:pPr>
            <a:r>
              <a:rPr lang="en-US" sz="1000" b="1" dirty="0">
                <a:latin typeface="+mj-lt"/>
              </a:rPr>
              <a:t>Network Mask: </a:t>
            </a:r>
            <a:r>
              <a:rPr lang="en-US" sz="1000" dirty="0">
                <a:latin typeface="+mj-lt"/>
              </a:rPr>
              <a:t>The IP address mask for the advertised destination.</a:t>
            </a:r>
          </a:p>
          <a:p>
            <a:pPr algn="just">
              <a:spcBef>
                <a:spcPts val="500"/>
              </a:spcBef>
            </a:pPr>
            <a:r>
              <a:rPr lang="en-US" sz="1000" b="1" dirty="0">
                <a:solidFill>
                  <a:srgbClr val="333333"/>
                </a:solidFill>
                <a:latin typeface="+mj-lt"/>
              </a:rPr>
              <a:t>E (External Metric): </a:t>
            </a:r>
            <a:r>
              <a:rPr lang="en-US" sz="1000" dirty="0">
                <a:solidFill>
                  <a:srgbClr val="333333"/>
                </a:solidFill>
                <a:latin typeface="+mj-lt"/>
              </a:rPr>
              <a:t>The type of the external metric value, which is set to 1 for type 2 external routes, and set to 0 for type 1 external routes.</a:t>
            </a:r>
            <a:endParaRPr lang="en-US" sz="1000" b="0" i="0" dirty="0">
              <a:solidFill>
                <a:srgbClr val="333333"/>
              </a:solidFill>
              <a:effectLst/>
              <a:latin typeface="+mj-lt"/>
            </a:endParaRPr>
          </a:p>
          <a:p>
            <a:pPr algn="just">
              <a:spcBef>
                <a:spcPts val="500"/>
              </a:spcBef>
            </a:pPr>
            <a:r>
              <a:rPr lang="en-US" sz="1000" b="1" i="0" dirty="0">
                <a:solidFill>
                  <a:srgbClr val="333333"/>
                </a:solidFill>
                <a:effectLst/>
                <a:latin typeface="+mj-lt"/>
              </a:rPr>
              <a:t>Metric: </a:t>
            </a:r>
            <a:r>
              <a:rPr lang="en-US" sz="1000" i="0" dirty="0">
                <a:solidFill>
                  <a:srgbClr val="333333"/>
                </a:solidFill>
                <a:effectLst/>
                <a:latin typeface="+mj-lt"/>
              </a:rPr>
              <a:t>The metric to the destination.</a:t>
            </a:r>
            <a:endParaRPr lang="en-US" sz="1000" b="1" i="0" dirty="0">
              <a:solidFill>
                <a:srgbClr val="333333"/>
              </a:solidFill>
              <a:effectLst/>
              <a:latin typeface="+mj-lt"/>
            </a:endParaRPr>
          </a:p>
          <a:p>
            <a:pPr algn="just">
              <a:spcBef>
                <a:spcPts val="500"/>
              </a:spcBef>
            </a:pPr>
            <a:r>
              <a:rPr lang="en-US" sz="1000" b="1" i="0" dirty="0">
                <a:solidFill>
                  <a:srgbClr val="333333"/>
                </a:solidFill>
                <a:effectLst/>
                <a:latin typeface="+mj-lt"/>
              </a:rPr>
              <a:t>Forwarding Address: </a:t>
            </a:r>
            <a:r>
              <a:rPr lang="en-US" sz="1000" i="0" dirty="0">
                <a:solidFill>
                  <a:srgbClr val="333333"/>
                </a:solidFill>
                <a:effectLst/>
                <a:latin typeface="+mj-lt"/>
              </a:rPr>
              <a:t>Data traffic for the advertised destination is forwarded to this address.</a:t>
            </a:r>
            <a:endParaRPr lang="en-US" sz="1000" b="0" i="0" dirty="0">
              <a:solidFill>
                <a:srgbClr val="000000"/>
              </a:solidFill>
              <a:effectLst/>
              <a:latin typeface="+mj-lt"/>
            </a:endParaRPr>
          </a:p>
          <a:p>
            <a:pPr algn="just">
              <a:spcBef>
                <a:spcPts val="500"/>
              </a:spcBef>
            </a:pPr>
            <a:r>
              <a:rPr lang="en-US" sz="1000" b="1" i="0" dirty="0">
                <a:solidFill>
                  <a:srgbClr val="000000"/>
                </a:solidFill>
                <a:effectLst/>
                <a:latin typeface="+mj-lt"/>
              </a:rPr>
              <a:t>External Route Tag: </a:t>
            </a:r>
            <a:r>
              <a:rPr lang="en-US" sz="1000" i="0" dirty="0">
                <a:solidFill>
                  <a:srgbClr val="000000"/>
                </a:solidFill>
                <a:effectLst/>
                <a:latin typeface="+mj-lt"/>
              </a:rPr>
              <a:t>A tag attached to each external </a:t>
            </a:r>
            <a:r>
              <a:rPr lang="en-US" sz="1000" dirty="0">
                <a:latin typeface="+mj-lt"/>
              </a:rPr>
              <a:t>route. This is not used by the OSPF protocol. It may used to manage external routes.</a:t>
            </a:r>
          </a:p>
          <a:p>
            <a:pPr algn="just">
              <a:spcBef>
                <a:spcPts val="500"/>
              </a:spcBef>
            </a:pPr>
            <a:r>
              <a:rPr lang="en-US" sz="1000" b="1" dirty="0">
                <a:latin typeface="+mj-lt"/>
              </a:rPr>
              <a:t>TOS: </a:t>
            </a:r>
            <a:r>
              <a:rPr lang="en-US" sz="1000" dirty="0">
                <a:latin typeface="+mj-lt"/>
              </a:rPr>
              <a:t>IP type of service that this metric refers to.</a:t>
            </a:r>
          </a:p>
          <a:p>
            <a:pPr algn="just">
              <a:spcBef>
                <a:spcPts val="500"/>
              </a:spcBef>
            </a:pPr>
            <a:r>
              <a:rPr lang="en-US" sz="1000" b="1" i="0" dirty="0">
                <a:solidFill>
                  <a:srgbClr val="000000"/>
                </a:solidFill>
                <a:effectLst/>
                <a:latin typeface="+mj-lt"/>
              </a:rPr>
              <a:t>TOS Metric: </a:t>
            </a:r>
            <a:r>
              <a:rPr lang="en-US" sz="1000" i="0" dirty="0">
                <a:solidFill>
                  <a:srgbClr val="000000"/>
                </a:solidFill>
                <a:effectLst/>
                <a:latin typeface="+mj-lt"/>
              </a:rPr>
              <a:t>TOS-specific metric information.</a:t>
            </a:r>
            <a:endParaRPr lang="en-US" sz="1000" b="1" i="0" dirty="0">
              <a:solidFill>
                <a:srgbClr val="000000"/>
              </a:solidFill>
              <a:effectLst/>
              <a:latin typeface="+mj-lt"/>
            </a:endParaRPr>
          </a:p>
        </p:txBody>
      </p:sp>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AS External LSA Type 5 Format </a:t>
            </a:r>
            <a:endParaRPr lang="en-US" sz="1600"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B6D83CDB-4301-65F0-8725-D39EF0CD1EB5}"/>
              </a:ext>
            </a:extLst>
          </p:cNvPr>
          <p:cNvSpPr/>
          <p:nvPr/>
        </p:nvSpPr>
        <p:spPr>
          <a:xfrm>
            <a:off x="945214" y="1161052"/>
            <a:ext cx="3802711" cy="246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IP Header        OSPF LSA Header    OSPF AS External LSA </a:t>
            </a:r>
          </a:p>
        </p:txBody>
      </p:sp>
      <p:cxnSp>
        <p:nvCxnSpPr>
          <p:cNvPr id="25" name="Straight Connector 24">
            <a:extLst>
              <a:ext uri="{FF2B5EF4-FFF2-40B4-BE49-F238E27FC236}">
                <a16:creationId xmlns:a16="http://schemas.microsoft.com/office/drawing/2014/main" id="{5513F0EB-4DDF-7410-4804-53C9FC45904F}"/>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8C4D79F-F963-6D0C-9AA8-AB6CED90C2FB}"/>
              </a:ext>
            </a:extLst>
          </p:cNvPr>
          <p:cNvCxnSpPr>
            <a:cxnSpLocks/>
          </p:cNvCxnSpPr>
          <p:nvPr/>
        </p:nvCxnSpPr>
        <p:spPr>
          <a:xfrm>
            <a:off x="3118245"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6886134-353B-A110-521A-DC5E1CEA0205}"/>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00DBD914-D3B6-494E-5612-4D5A1AB31363}"/>
              </a:ext>
            </a:extLst>
          </p:cNvPr>
          <p:cNvCxnSpPr>
            <a:cxnSpLocks/>
          </p:cNvCxnSpPr>
          <p:nvPr/>
        </p:nvCxnSpPr>
        <p:spPr>
          <a:xfrm>
            <a:off x="1834434" y="2613482"/>
            <a:ext cx="0" cy="246325"/>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92D16417-CBCD-EE6C-ECD3-7F7AC447B4B1}"/>
              </a:ext>
            </a:extLst>
          </p:cNvPr>
          <p:cNvSpPr/>
          <p:nvPr/>
        </p:nvSpPr>
        <p:spPr>
          <a:xfrm>
            <a:off x="777909" y="3605376"/>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Forwarding Address</a:t>
            </a:r>
          </a:p>
        </p:txBody>
      </p:sp>
      <p:sp>
        <p:nvSpPr>
          <p:cNvPr id="15" name="Rectangle 14">
            <a:extLst>
              <a:ext uri="{FF2B5EF4-FFF2-40B4-BE49-F238E27FC236}">
                <a16:creationId xmlns:a16="http://schemas.microsoft.com/office/drawing/2014/main" id="{137BB50F-88AB-3291-8798-7FDD7CB6BAF7}"/>
              </a:ext>
            </a:extLst>
          </p:cNvPr>
          <p:cNvSpPr/>
          <p:nvPr/>
        </p:nvSpPr>
        <p:spPr>
          <a:xfrm>
            <a:off x="777904" y="385298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External Route Tag</a:t>
            </a:r>
          </a:p>
        </p:txBody>
      </p:sp>
      <p:sp>
        <p:nvSpPr>
          <p:cNvPr id="16" name="Rectangle 15">
            <a:extLst>
              <a:ext uri="{FF2B5EF4-FFF2-40B4-BE49-F238E27FC236}">
                <a16:creationId xmlns:a16="http://schemas.microsoft.com/office/drawing/2014/main" id="{028CF883-E5E5-58E2-4326-B3736ACD7BD2}"/>
              </a:ext>
            </a:extLst>
          </p:cNvPr>
          <p:cNvSpPr/>
          <p:nvPr/>
        </p:nvSpPr>
        <p:spPr>
          <a:xfrm>
            <a:off x="777906" y="4106809"/>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cxnSp>
        <p:nvCxnSpPr>
          <p:cNvPr id="17" name="Straight Connector 16">
            <a:extLst>
              <a:ext uri="{FF2B5EF4-FFF2-40B4-BE49-F238E27FC236}">
                <a16:creationId xmlns:a16="http://schemas.microsoft.com/office/drawing/2014/main" id="{E86B1B59-4F07-99E6-D280-18B1BCBCC8B5}"/>
              </a:ext>
            </a:extLst>
          </p:cNvPr>
          <p:cNvCxnSpPr>
            <a:cxnSpLocks/>
          </p:cNvCxnSpPr>
          <p:nvPr/>
        </p:nvCxnSpPr>
        <p:spPr>
          <a:xfrm>
            <a:off x="988614" y="3349574"/>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980CF84-9A11-3BEC-72FB-7D3D8204FC73}"/>
              </a:ext>
            </a:extLst>
          </p:cNvPr>
          <p:cNvCxnSpPr>
            <a:cxnSpLocks/>
          </p:cNvCxnSpPr>
          <p:nvPr/>
        </p:nvCxnSpPr>
        <p:spPr>
          <a:xfrm>
            <a:off x="1835958" y="3351098"/>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 name="Straight Connector 1">
            <a:extLst>
              <a:ext uri="{FF2B5EF4-FFF2-40B4-BE49-F238E27FC236}">
                <a16:creationId xmlns:a16="http://schemas.microsoft.com/office/drawing/2014/main" id="{ED3A128D-2983-2134-CD8B-3F111D48EF14}"/>
              </a:ext>
            </a:extLst>
          </p:cNvPr>
          <p:cNvCxnSpPr>
            <a:cxnSpLocks/>
          </p:cNvCxnSpPr>
          <p:nvPr/>
        </p:nvCxnSpPr>
        <p:spPr>
          <a:xfrm>
            <a:off x="988614" y="2613482"/>
            <a:ext cx="0" cy="24632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8430755"/>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CF809D-1437-841F-C144-61C794714192}"/>
              </a:ext>
            </a:extLst>
          </p:cNvPr>
          <p:cNvSpPr/>
          <p:nvPr/>
        </p:nvSpPr>
        <p:spPr>
          <a:xfrm>
            <a:off x="783206" y="2109412"/>
            <a:ext cx="4126726" cy="248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11" name="Rectangle 10">
            <a:extLst>
              <a:ext uri="{FF2B5EF4-FFF2-40B4-BE49-F238E27FC236}">
                <a16:creationId xmlns:a16="http://schemas.microsoft.com/office/drawing/2014/main" id="{6FA854FE-105C-63F2-AC6F-2E2854EE3F32}"/>
              </a:ext>
            </a:extLst>
          </p:cNvPr>
          <p:cNvSpPr/>
          <p:nvPr/>
        </p:nvSpPr>
        <p:spPr>
          <a:xfrm>
            <a:off x="776581" y="2360535"/>
            <a:ext cx="4128544"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Mask</a:t>
            </a:r>
          </a:p>
        </p:txBody>
      </p:sp>
      <p:sp>
        <p:nvSpPr>
          <p:cNvPr id="33" name="Rectangle 32">
            <a:extLst>
              <a:ext uri="{FF2B5EF4-FFF2-40B4-BE49-F238E27FC236}">
                <a16:creationId xmlns:a16="http://schemas.microsoft.com/office/drawing/2014/main" id="{E9939B56-2088-EE0B-2451-7FD7B2A0A0C8}"/>
              </a:ext>
            </a:extLst>
          </p:cNvPr>
          <p:cNvSpPr/>
          <p:nvPr/>
        </p:nvSpPr>
        <p:spPr>
          <a:xfrm>
            <a:off x="777909" y="260868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E       TOS                                   </a:t>
            </a:r>
            <a:r>
              <a:rPr lang="en-US" sz="1200" dirty="0" err="1">
                <a:solidFill>
                  <a:schemeClr val="tx1"/>
                </a:solidFill>
              </a:rPr>
              <a:t>TOS</a:t>
            </a:r>
            <a:r>
              <a:rPr lang="en-US" sz="1200" dirty="0">
                <a:solidFill>
                  <a:schemeClr val="tx1"/>
                </a:solidFill>
              </a:rPr>
              <a:t> Metric</a:t>
            </a:r>
          </a:p>
        </p:txBody>
      </p:sp>
      <p:cxnSp>
        <p:nvCxnSpPr>
          <p:cNvPr id="43" name="Straight Connector 42">
            <a:extLst>
              <a:ext uri="{FF2B5EF4-FFF2-40B4-BE49-F238E27FC236}">
                <a16:creationId xmlns:a16="http://schemas.microsoft.com/office/drawing/2014/main" id="{4DD362D9-930B-B57B-2385-8DD4D8FEB0C2}"/>
              </a:ext>
            </a:extLst>
          </p:cNvPr>
          <p:cNvCxnSpPr>
            <a:cxnSpLocks/>
          </p:cNvCxnSpPr>
          <p:nvPr/>
        </p:nvCxnSpPr>
        <p:spPr>
          <a:xfrm flipH="1">
            <a:off x="776581" y="1426385"/>
            <a:ext cx="2341664" cy="93000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078F6F-69AB-34FE-EB5C-AEE0E0284FC5}"/>
              </a:ext>
            </a:extLst>
          </p:cNvPr>
          <p:cNvCxnSpPr>
            <a:cxnSpLocks/>
          </p:cNvCxnSpPr>
          <p:nvPr/>
        </p:nvCxnSpPr>
        <p:spPr>
          <a:xfrm>
            <a:off x="4747925" y="1426385"/>
            <a:ext cx="168632" cy="936471"/>
          </a:xfrm>
          <a:prstGeom prst="line">
            <a:avLst/>
          </a:prstGeom>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F45B3D5D-5128-F972-1808-EE3801D8AE5B}"/>
              </a:ext>
            </a:extLst>
          </p:cNvPr>
          <p:cNvSpPr txBox="1"/>
          <p:nvPr/>
        </p:nvSpPr>
        <p:spPr>
          <a:xfrm>
            <a:off x="5098390" y="1129282"/>
            <a:ext cx="3679849" cy="3157275"/>
          </a:xfrm>
          <a:prstGeom prst="rect">
            <a:avLst/>
          </a:prstGeom>
          <a:noFill/>
        </p:spPr>
        <p:txBody>
          <a:bodyPr wrap="square" rtlCol="0">
            <a:spAutoFit/>
          </a:bodyPr>
          <a:lstStyle/>
          <a:p>
            <a:pPr algn="just"/>
            <a:r>
              <a:rPr lang="en-US" sz="1000" b="1" dirty="0">
                <a:latin typeface="+mj-lt"/>
              </a:rPr>
              <a:t>Link State ID: </a:t>
            </a:r>
            <a:r>
              <a:rPr lang="en-US" sz="1000" dirty="0">
                <a:latin typeface="+mj-lt"/>
              </a:rPr>
              <a:t>The IP address of another AS to be advertised. When describing a default route, the link state ID is always set to default destination (0.0.0.0) and the network mask is set to 0.0.0.0.</a:t>
            </a:r>
          </a:p>
          <a:p>
            <a:pPr algn="just">
              <a:spcBef>
                <a:spcPts val="500"/>
              </a:spcBef>
            </a:pPr>
            <a:r>
              <a:rPr lang="en-US" sz="1000" b="1" dirty="0">
                <a:latin typeface="+mj-lt"/>
              </a:rPr>
              <a:t>Network Mask: </a:t>
            </a:r>
            <a:r>
              <a:rPr lang="en-US" sz="1000" dirty="0">
                <a:latin typeface="+mj-lt"/>
              </a:rPr>
              <a:t>The IP address mask for the advertised destination.</a:t>
            </a:r>
          </a:p>
          <a:p>
            <a:pPr algn="just">
              <a:spcBef>
                <a:spcPts val="500"/>
              </a:spcBef>
            </a:pPr>
            <a:r>
              <a:rPr lang="en-US" sz="1000" b="1" dirty="0">
                <a:solidFill>
                  <a:srgbClr val="333333"/>
                </a:solidFill>
                <a:latin typeface="+mj-lt"/>
              </a:rPr>
              <a:t>E (External Metric): </a:t>
            </a:r>
            <a:r>
              <a:rPr lang="en-US" sz="1000" dirty="0">
                <a:solidFill>
                  <a:srgbClr val="333333"/>
                </a:solidFill>
                <a:latin typeface="+mj-lt"/>
              </a:rPr>
              <a:t>The type of the external metric value, which is set to 1 for type 2 external routes, and set to 0 for type 1 external routes.</a:t>
            </a:r>
            <a:endParaRPr lang="en-US" sz="1000" b="0" i="0" dirty="0">
              <a:solidFill>
                <a:srgbClr val="333333"/>
              </a:solidFill>
              <a:effectLst/>
              <a:latin typeface="+mj-lt"/>
            </a:endParaRPr>
          </a:p>
          <a:p>
            <a:pPr algn="just">
              <a:spcBef>
                <a:spcPts val="500"/>
              </a:spcBef>
            </a:pPr>
            <a:r>
              <a:rPr lang="en-US" sz="1000" b="1" i="0" dirty="0">
                <a:solidFill>
                  <a:srgbClr val="333333"/>
                </a:solidFill>
                <a:effectLst/>
                <a:latin typeface="+mj-lt"/>
              </a:rPr>
              <a:t>Metric: </a:t>
            </a:r>
            <a:r>
              <a:rPr lang="en-US" sz="1000" i="0" dirty="0">
                <a:solidFill>
                  <a:srgbClr val="333333"/>
                </a:solidFill>
                <a:effectLst/>
                <a:latin typeface="+mj-lt"/>
              </a:rPr>
              <a:t>The metric to the destination.</a:t>
            </a:r>
            <a:endParaRPr lang="en-US" sz="1000" b="1" i="0" dirty="0">
              <a:solidFill>
                <a:srgbClr val="333333"/>
              </a:solidFill>
              <a:effectLst/>
              <a:latin typeface="+mj-lt"/>
            </a:endParaRPr>
          </a:p>
          <a:p>
            <a:pPr algn="just">
              <a:spcBef>
                <a:spcPts val="500"/>
              </a:spcBef>
            </a:pPr>
            <a:r>
              <a:rPr lang="en-US" sz="1000" b="1" i="0" dirty="0">
                <a:solidFill>
                  <a:srgbClr val="333333"/>
                </a:solidFill>
                <a:effectLst/>
                <a:latin typeface="+mj-lt"/>
              </a:rPr>
              <a:t>Forwarding Address: </a:t>
            </a:r>
            <a:r>
              <a:rPr lang="en-US" sz="1000" i="0" dirty="0">
                <a:solidFill>
                  <a:srgbClr val="333333"/>
                </a:solidFill>
                <a:effectLst/>
                <a:latin typeface="+mj-lt"/>
              </a:rPr>
              <a:t>Data traffic for the advertised destination is forwarded to this address.</a:t>
            </a:r>
            <a:endParaRPr lang="en-US" sz="1000" b="0" i="0" dirty="0">
              <a:solidFill>
                <a:srgbClr val="000000"/>
              </a:solidFill>
              <a:effectLst/>
              <a:latin typeface="+mj-lt"/>
            </a:endParaRPr>
          </a:p>
          <a:p>
            <a:pPr algn="just">
              <a:spcBef>
                <a:spcPts val="500"/>
              </a:spcBef>
            </a:pPr>
            <a:r>
              <a:rPr lang="en-US" sz="1000" b="1" i="0" dirty="0">
                <a:solidFill>
                  <a:srgbClr val="000000"/>
                </a:solidFill>
                <a:effectLst/>
                <a:latin typeface="+mj-lt"/>
              </a:rPr>
              <a:t>External Route Tag: </a:t>
            </a:r>
            <a:r>
              <a:rPr lang="en-US" sz="1000" i="0" dirty="0">
                <a:solidFill>
                  <a:srgbClr val="000000"/>
                </a:solidFill>
                <a:effectLst/>
                <a:latin typeface="+mj-lt"/>
              </a:rPr>
              <a:t>A tag attached to each external </a:t>
            </a:r>
            <a:r>
              <a:rPr lang="en-US" sz="1000" dirty="0">
                <a:latin typeface="+mj-lt"/>
              </a:rPr>
              <a:t>route. This is not used by the OSPF protocol. It may used to manage external routes.</a:t>
            </a:r>
          </a:p>
          <a:p>
            <a:pPr algn="just">
              <a:spcBef>
                <a:spcPts val="500"/>
              </a:spcBef>
            </a:pPr>
            <a:r>
              <a:rPr lang="en-US" sz="1000" b="1" dirty="0">
                <a:latin typeface="+mj-lt"/>
              </a:rPr>
              <a:t>TOS: </a:t>
            </a:r>
            <a:r>
              <a:rPr lang="en-US" sz="1000" dirty="0">
                <a:latin typeface="+mj-lt"/>
              </a:rPr>
              <a:t>IP type of service that this metric refers to.</a:t>
            </a:r>
          </a:p>
          <a:p>
            <a:pPr algn="just">
              <a:spcBef>
                <a:spcPts val="500"/>
              </a:spcBef>
            </a:pPr>
            <a:endParaRPr lang="en-US" sz="1000" b="0" i="0" dirty="0">
              <a:solidFill>
                <a:srgbClr val="000000"/>
              </a:solidFill>
              <a:effectLst/>
              <a:latin typeface="+mj-lt"/>
            </a:endParaRPr>
          </a:p>
        </p:txBody>
      </p:sp>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NSSA External LSA Type 7 Format</a:t>
            </a:r>
            <a:endParaRPr lang="en-US" sz="1600"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B6D83CDB-4301-65F0-8725-D39EF0CD1EB5}"/>
              </a:ext>
            </a:extLst>
          </p:cNvPr>
          <p:cNvSpPr/>
          <p:nvPr/>
        </p:nvSpPr>
        <p:spPr>
          <a:xfrm>
            <a:off x="945214" y="1161052"/>
            <a:ext cx="3802711" cy="246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IP Header        OSPF LSA Header    OSPF AS External LSA </a:t>
            </a:r>
          </a:p>
        </p:txBody>
      </p:sp>
      <p:cxnSp>
        <p:nvCxnSpPr>
          <p:cNvPr id="25" name="Straight Connector 24">
            <a:extLst>
              <a:ext uri="{FF2B5EF4-FFF2-40B4-BE49-F238E27FC236}">
                <a16:creationId xmlns:a16="http://schemas.microsoft.com/office/drawing/2014/main" id="{5513F0EB-4DDF-7410-4804-53C9FC45904F}"/>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8C4D79F-F963-6D0C-9AA8-AB6CED90C2FB}"/>
              </a:ext>
            </a:extLst>
          </p:cNvPr>
          <p:cNvCxnSpPr>
            <a:cxnSpLocks/>
          </p:cNvCxnSpPr>
          <p:nvPr/>
        </p:nvCxnSpPr>
        <p:spPr>
          <a:xfrm>
            <a:off x="3118245"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6886134-353B-A110-521A-DC5E1CEA0205}"/>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92D16417-CBCD-EE6C-ECD3-7F7AC447B4B1}"/>
              </a:ext>
            </a:extLst>
          </p:cNvPr>
          <p:cNvSpPr/>
          <p:nvPr/>
        </p:nvSpPr>
        <p:spPr>
          <a:xfrm>
            <a:off x="777909" y="2858616"/>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Forwarding Address</a:t>
            </a:r>
          </a:p>
        </p:txBody>
      </p:sp>
      <p:sp>
        <p:nvSpPr>
          <p:cNvPr id="15" name="Rectangle 14">
            <a:extLst>
              <a:ext uri="{FF2B5EF4-FFF2-40B4-BE49-F238E27FC236}">
                <a16:creationId xmlns:a16="http://schemas.microsoft.com/office/drawing/2014/main" id="{137BB50F-88AB-3291-8798-7FDD7CB6BAF7}"/>
              </a:ext>
            </a:extLst>
          </p:cNvPr>
          <p:cNvSpPr/>
          <p:nvPr/>
        </p:nvSpPr>
        <p:spPr>
          <a:xfrm>
            <a:off x="777904" y="3105171"/>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External Route Tag</a:t>
            </a:r>
          </a:p>
        </p:txBody>
      </p:sp>
      <p:sp>
        <p:nvSpPr>
          <p:cNvPr id="16" name="Rectangle 15">
            <a:extLst>
              <a:ext uri="{FF2B5EF4-FFF2-40B4-BE49-F238E27FC236}">
                <a16:creationId xmlns:a16="http://schemas.microsoft.com/office/drawing/2014/main" id="{028CF883-E5E5-58E2-4326-B3736ACD7BD2}"/>
              </a:ext>
            </a:extLst>
          </p:cNvPr>
          <p:cNvSpPr/>
          <p:nvPr/>
        </p:nvSpPr>
        <p:spPr>
          <a:xfrm>
            <a:off x="777906" y="3360049"/>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cxnSp>
        <p:nvCxnSpPr>
          <p:cNvPr id="17" name="Straight Connector 16">
            <a:extLst>
              <a:ext uri="{FF2B5EF4-FFF2-40B4-BE49-F238E27FC236}">
                <a16:creationId xmlns:a16="http://schemas.microsoft.com/office/drawing/2014/main" id="{E86B1B59-4F07-99E6-D280-18B1BCBCC8B5}"/>
              </a:ext>
            </a:extLst>
          </p:cNvPr>
          <p:cNvCxnSpPr>
            <a:cxnSpLocks/>
          </p:cNvCxnSpPr>
          <p:nvPr/>
        </p:nvCxnSpPr>
        <p:spPr>
          <a:xfrm>
            <a:off x="988614" y="2602814"/>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980CF84-9A11-3BEC-72FB-7D3D8204FC73}"/>
              </a:ext>
            </a:extLst>
          </p:cNvPr>
          <p:cNvCxnSpPr>
            <a:cxnSpLocks/>
          </p:cNvCxnSpPr>
          <p:nvPr/>
        </p:nvCxnSpPr>
        <p:spPr>
          <a:xfrm>
            <a:off x="1835958" y="2604338"/>
            <a:ext cx="0" cy="24632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61402484"/>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1DC1-CF39-A761-EDC5-D0BCA01C2A95}"/>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Becoming Neighbors</a:t>
            </a:r>
          </a:p>
        </p:txBody>
      </p:sp>
      <p:sp>
        <p:nvSpPr>
          <p:cNvPr id="4" name="TextBox 3">
            <a:extLst>
              <a:ext uri="{FF2B5EF4-FFF2-40B4-BE49-F238E27FC236}">
                <a16:creationId xmlns:a16="http://schemas.microsoft.com/office/drawing/2014/main" id="{B944C338-67CA-A9CA-44F6-36B544CBAB31}"/>
              </a:ext>
            </a:extLst>
          </p:cNvPr>
          <p:cNvSpPr txBox="1"/>
          <p:nvPr/>
        </p:nvSpPr>
        <p:spPr>
          <a:xfrm>
            <a:off x="747421" y="947707"/>
            <a:ext cx="7871793" cy="294632"/>
          </a:xfrm>
          <a:prstGeom prst="rect">
            <a:avLst/>
          </a:prstGeom>
          <a:noFill/>
        </p:spPr>
        <p:txBody>
          <a:bodyPr wrap="square" rtlCol="0">
            <a:spAutoFit/>
          </a:bodyPr>
          <a:lstStyle/>
          <a:p>
            <a:pPr>
              <a:lnSpc>
                <a:spcPct val="150000"/>
              </a:lnSpc>
            </a:pPr>
            <a:r>
              <a:rPr lang="en-US" sz="1000" dirty="0">
                <a:solidFill>
                  <a:srgbClr val="374151"/>
                </a:solidFill>
                <a:latin typeface="+mj-lt"/>
              </a:rPr>
              <a:t>OSPF process stars with a </a:t>
            </a:r>
            <a:r>
              <a:rPr lang="en-US" sz="1000" b="1" i="1" dirty="0">
                <a:solidFill>
                  <a:srgbClr val="374151"/>
                </a:solidFill>
                <a:latin typeface="+mj-lt"/>
              </a:rPr>
              <a:t>Hello </a:t>
            </a:r>
            <a:r>
              <a:rPr lang="en-US" sz="1000" dirty="0">
                <a:solidFill>
                  <a:srgbClr val="374151"/>
                </a:solidFill>
                <a:latin typeface="+mj-lt"/>
              </a:rPr>
              <a:t>message. There are 3 states in becoming neighbors:</a:t>
            </a:r>
          </a:p>
        </p:txBody>
      </p:sp>
      <p:pic>
        <p:nvPicPr>
          <p:cNvPr id="7" name="Picture 6">
            <a:extLst>
              <a:ext uri="{FF2B5EF4-FFF2-40B4-BE49-F238E27FC236}">
                <a16:creationId xmlns:a16="http://schemas.microsoft.com/office/drawing/2014/main" id="{E713CF49-D1D6-25BA-8CBF-03F27872B3AA}"/>
              </a:ext>
            </a:extLst>
          </p:cNvPr>
          <p:cNvPicPr>
            <a:picLocks noChangeAspect="1"/>
          </p:cNvPicPr>
          <p:nvPr/>
        </p:nvPicPr>
        <p:blipFill>
          <a:blip r:embed="rId3"/>
          <a:stretch>
            <a:fillRect/>
          </a:stretch>
        </p:blipFill>
        <p:spPr>
          <a:xfrm>
            <a:off x="2477323" y="1337207"/>
            <a:ext cx="913003" cy="913003"/>
          </a:xfrm>
          <a:prstGeom prst="rect">
            <a:avLst/>
          </a:prstGeom>
        </p:spPr>
      </p:pic>
      <p:pic>
        <p:nvPicPr>
          <p:cNvPr id="8" name="Picture 7">
            <a:extLst>
              <a:ext uri="{FF2B5EF4-FFF2-40B4-BE49-F238E27FC236}">
                <a16:creationId xmlns:a16="http://schemas.microsoft.com/office/drawing/2014/main" id="{84EFBBBD-6347-2553-3193-7E690B9F5E9B}"/>
              </a:ext>
            </a:extLst>
          </p:cNvPr>
          <p:cNvPicPr>
            <a:picLocks noChangeAspect="1"/>
          </p:cNvPicPr>
          <p:nvPr/>
        </p:nvPicPr>
        <p:blipFill>
          <a:blip r:embed="rId3"/>
          <a:stretch>
            <a:fillRect/>
          </a:stretch>
        </p:blipFill>
        <p:spPr>
          <a:xfrm>
            <a:off x="5785065" y="1337207"/>
            <a:ext cx="913003" cy="913003"/>
          </a:xfrm>
          <a:prstGeom prst="rect">
            <a:avLst/>
          </a:prstGeom>
        </p:spPr>
      </p:pic>
      <p:cxnSp>
        <p:nvCxnSpPr>
          <p:cNvPr id="10" name="Straight Connector 9">
            <a:extLst>
              <a:ext uri="{FF2B5EF4-FFF2-40B4-BE49-F238E27FC236}">
                <a16:creationId xmlns:a16="http://schemas.microsoft.com/office/drawing/2014/main" id="{1F3D464A-1EC8-8FE9-B6B6-66403FE8180D}"/>
              </a:ext>
            </a:extLst>
          </p:cNvPr>
          <p:cNvCxnSpPr>
            <a:cxnSpLocks/>
          </p:cNvCxnSpPr>
          <p:nvPr/>
        </p:nvCxnSpPr>
        <p:spPr>
          <a:xfrm>
            <a:off x="3188469" y="1793708"/>
            <a:ext cx="2796650" cy="0"/>
          </a:xfrm>
          <a:prstGeom prst="line">
            <a:avLst/>
          </a:prstGeom>
        </p:spPr>
        <p:style>
          <a:lnRef idx="2">
            <a:schemeClr val="dk1"/>
          </a:lnRef>
          <a:fillRef idx="0">
            <a:schemeClr val="dk1"/>
          </a:fillRef>
          <a:effectRef idx="1">
            <a:schemeClr val="dk1"/>
          </a:effectRef>
          <a:fontRef idx="minor">
            <a:schemeClr val="tx1"/>
          </a:fontRef>
        </p:style>
      </p:cxnSp>
      <p:pic>
        <p:nvPicPr>
          <p:cNvPr id="16" name="Picture 15">
            <a:extLst>
              <a:ext uri="{FF2B5EF4-FFF2-40B4-BE49-F238E27FC236}">
                <a16:creationId xmlns:a16="http://schemas.microsoft.com/office/drawing/2014/main" id="{29FC43F9-A737-C277-D72A-054DC96A5AC4}"/>
              </a:ext>
            </a:extLst>
          </p:cNvPr>
          <p:cNvPicPr>
            <a:picLocks noChangeAspect="1"/>
          </p:cNvPicPr>
          <p:nvPr/>
        </p:nvPicPr>
        <p:blipFill>
          <a:blip r:embed="rId3"/>
          <a:stretch>
            <a:fillRect/>
          </a:stretch>
        </p:blipFill>
        <p:spPr>
          <a:xfrm>
            <a:off x="2478650" y="2078003"/>
            <a:ext cx="913003" cy="913003"/>
          </a:xfrm>
          <a:prstGeom prst="rect">
            <a:avLst/>
          </a:prstGeom>
        </p:spPr>
      </p:pic>
      <p:pic>
        <p:nvPicPr>
          <p:cNvPr id="17" name="Picture 16">
            <a:extLst>
              <a:ext uri="{FF2B5EF4-FFF2-40B4-BE49-F238E27FC236}">
                <a16:creationId xmlns:a16="http://schemas.microsoft.com/office/drawing/2014/main" id="{DF9AC603-64B7-1635-C409-983ABA183865}"/>
              </a:ext>
            </a:extLst>
          </p:cNvPr>
          <p:cNvPicPr>
            <a:picLocks noChangeAspect="1"/>
          </p:cNvPicPr>
          <p:nvPr/>
        </p:nvPicPr>
        <p:blipFill>
          <a:blip r:embed="rId3"/>
          <a:stretch>
            <a:fillRect/>
          </a:stretch>
        </p:blipFill>
        <p:spPr>
          <a:xfrm>
            <a:off x="5786392" y="2078003"/>
            <a:ext cx="913003" cy="913003"/>
          </a:xfrm>
          <a:prstGeom prst="rect">
            <a:avLst/>
          </a:prstGeom>
        </p:spPr>
      </p:pic>
      <p:cxnSp>
        <p:nvCxnSpPr>
          <p:cNvPr id="18" name="Straight Connector 17">
            <a:extLst>
              <a:ext uri="{FF2B5EF4-FFF2-40B4-BE49-F238E27FC236}">
                <a16:creationId xmlns:a16="http://schemas.microsoft.com/office/drawing/2014/main" id="{D8C23453-E509-F497-E3E1-9BF8676E371F}"/>
              </a:ext>
            </a:extLst>
          </p:cNvPr>
          <p:cNvCxnSpPr>
            <a:cxnSpLocks/>
          </p:cNvCxnSpPr>
          <p:nvPr/>
        </p:nvCxnSpPr>
        <p:spPr>
          <a:xfrm>
            <a:off x="3189796" y="2534504"/>
            <a:ext cx="2796650" cy="0"/>
          </a:xfrm>
          <a:prstGeom prst="line">
            <a:avLst/>
          </a:prstGeom>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128DF7E2-16AE-93BA-860D-3E860946A618}"/>
              </a:ext>
            </a:extLst>
          </p:cNvPr>
          <p:cNvPicPr>
            <a:picLocks noChangeAspect="1"/>
          </p:cNvPicPr>
          <p:nvPr/>
        </p:nvPicPr>
        <p:blipFill>
          <a:blip r:embed="rId3"/>
          <a:stretch>
            <a:fillRect/>
          </a:stretch>
        </p:blipFill>
        <p:spPr>
          <a:xfrm>
            <a:off x="2478650" y="2833378"/>
            <a:ext cx="913003" cy="913003"/>
          </a:xfrm>
          <a:prstGeom prst="rect">
            <a:avLst/>
          </a:prstGeom>
        </p:spPr>
      </p:pic>
      <p:pic>
        <p:nvPicPr>
          <p:cNvPr id="20" name="Picture 19">
            <a:extLst>
              <a:ext uri="{FF2B5EF4-FFF2-40B4-BE49-F238E27FC236}">
                <a16:creationId xmlns:a16="http://schemas.microsoft.com/office/drawing/2014/main" id="{F1DCAA1A-E139-AC79-3387-7F6EE304365E}"/>
              </a:ext>
            </a:extLst>
          </p:cNvPr>
          <p:cNvPicPr>
            <a:picLocks noChangeAspect="1"/>
          </p:cNvPicPr>
          <p:nvPr/>
        </p:nvPicPr>
        <p:blipFill>
          <a:blip r:embed="rId3"/>
          <a:stretch>
            <a:fillRect/>
          </a:stretch>
        </p:blipFill>
        <p:spPr>
          <a:xfrm>
            <a:off x="5786392" y="2833378"/>
            <a:ext cx="913003" cy="913003"/>
          </a:xfrm>
          <a:prstGeom prst="rect">
            <a:avLst/>
          </a:prstGeom>
        </p:spPr>
      </p:pic>
      <p:cxnSp>
        <p:nvCxnSpPr>
          <p:cNvPr id="21" name="Straight Connector 20">
            <a:extLst>
              <a:ext uri="{FF2B5EF4-FFF2-40B4-BE49-F238E27FC236}">
                <a16:creationId xmlns:a16="http://schemas.microsoft.com/office/drawing/2014/main" id="{32E14218-2EA4-7394-9EE9-55ED733C3B5F}"/>
              </a:ext>
            </a:extLst>
          </p:cNvPr>
          <p:cNvCxnSpPr>
            <a:cxnSpLocks/>
          </p:cNvCxnSpPr>
          <p:nvPr/>
        </p:nvCxnSpPr>
        <p:spPr>
          <a:xfrm>
            <a:off x="3189796" y="3289879"/>
            <a:ext cx="2796650" cy="0"/>
          </a:xfrm>
          <a:prstGeom prst="line">
            <a:avLst/>
          </a:prstGeom>
        </p:spPr>
        <p:style>
          <a:lnRef idx="2">
            <a:schemeClr val="dk1"/>
          </a:lnRef>
          <a:fillRef idx="0">
            <a:schemeClr val="dk1"/>
          </a:fillRef>
          <a:effectRef idx="1">
            <a:schemeClr val="dk1"/>
          </a:effectRef>
          <a:fontRef idx="minor">
            <a:schemeClr val="tx1"/>
          </a:fontRef>
        </p:style>
      </p:cxnSp>
      <p:pic>
        <p:nvPicPr>
          <p:cNvPr id="22" name="Picture 21">
            <a:extLst>
              <a:ext uri="{FF2B5EF4-FFF2-40B4-BE49-F238E27FC236}">
                <a16:creationId xmlns:a16="http://schemas.microsoft.com/office/drawing/2014/main" id="{6FC741CF-F20B-6718-8C41-6A101386FAA3}"/>
              </a:ext>
            </a:extLst>
          </p:cNvPr>
          <p:cNvPicPr>
            <a:picLocks noChangeAspect="1"/>
          </p:cNvPicPr>
          <p:nvPr/>
        </p:nvPicPr>
        <p:blipFill>
          <a:blip r:embed="rId3"/>
          <a:stretch>
            <a:fillRect/>
          </a:stretch>
        </p:blipFill>
        <p:spPr>
          <a:xfrm>
            <a:off x="2479977" y="3590078"/>
            <a:ext cx="913003" cy="913003"/>
          </a:xfrm>
          <a:prstGeom prst="rect">
            <a:avLst/>
          </a:prstGeom>
        </p:spPr>
      </p:pic>
      <p:pic>
        <p:nvPicPr>
          <p:cNvPr id="23" name="Picture 22">
            <a:extLst>
              <a:ext uri="{FF2B5EF4-FFF2-40B4-BE49-F238E27FC236}">
                <a16:creationId xmlns:a16="http://schemas.microsoft.com/office/drawing/2014/main" id="{93949125-4E96-AD4F-64BD-6064838E9814}"/>
              </a:ext>
            </a:extLst>
          </p:cNvPr>
          <p:cNvPicPr>
            <a:picLocks noChangeAspect="1"/>
          </p:cNvPicPr>
          <p:nvPr/>
        </p:nvPicPr>
        <p:blipFill>
          <a:blip r:embed="rId3"/>
          <a:stretch>
            <a:fillRect/>
          </a:stretch>
        </p:blipFill>
        <p:spPr>
          <a:xfrm>
            <a:off x="5787719" y="3590078"/>
            <a:ext cx="913003" cy="913003"/>
          </a:xfrm>
          <a:prstGeom prst="rect">
            <a:avLst/>
          </a:prstGeom>
        </p:spPr>
      </p:pic>
      <p:cxnSp>
        <p:nvCxnSpPr>
          <p:cNvPr id="24" name="Straight Connector 23">
            <a:extLst>
              <a:ext uri="{FF2B5EF4-FFF2-40B4-BE49-F238E27FC236}">
                <a16:creationId xmlns:a16="http://schemas.microsoft.com/office/drawing/2014/main" id="{12DB5CD0-53E9-03C1-ED35-2B8266F4FE20}"/>
              </a:ext>
            </a:extLst>
          </p:cNvPr>
          <p:cNvCxnSpPr>
            <a:cxnSpLocks/>
          </p:cNvCxnSpPr>
          <p:nvPr/>
        </p:nvCxnSpPr>
        <p:spPr>
          <a:xfrm>
            <a:off x="3191123" y="4046579"/>
            <a:ext cx="2796650" cy="0"/>
          </a:xfrm>
          <a:prstGeom prst="line">
            <a:avLst/>
          </a:prstGeom>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279DCA7B-FB88-6E0C-46AC-FE1E59E98D54}"/>
              </a:ext>
            </a:extLst>
          </p:cNvPr>
          <p:cNvSpPr/>
          <p:nvPr/>
        </p:nvSpPr>
        <p:spPr>
          <a:xfrm>
            <a:off x="1615513" y="1701571"/>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C00000"/>
                </a:solidFill>
              </a:rPr>
              <a:t>Down</a:t>
            </a:r>
          </a:p>
        </p:txBody>
      </p:sp>
      <p:sp>
        <p:nvSpPr>
          <p:cNvPr id="30" name="TextBox 29">
            <a:extLst>
              <a:ext uri="{FF2B5EF4-FFF2-40B4-BE49-F238E27FC236}">
                <a16:creationId xmlns:a16="http://schemas.microsoft.com/office/drawing/2014/main" id="{D41E692B-973B-E068-A0C1-D63A14E2C627}"/>
              </a:ext>
            </a:extLst>
          </p:cNvPr>
          <p:cNvSpPr txBox="1"/>
          <p:nvPr/>
        </p:nvSpPr>
        <p:spPr>
          <a:xfrm>
            <a:off x="2477323" y="1958368"/>
            <a:ext cx="913003" cy="200055"/>
          </a:xfrm>
          <a:prstGeom prst="rect">
            <a:avLst/>
          </a:prstGeom>
          <a:noFill/>
        </p:spPr>
        <p:txBody>
          <a:bodyPr wrap="square" rtlCol="0">
            <a:spAutoFit/>
          </a:bodyPr>
          <a:lstStyle/>
          <a:p>
            <a:r>
              <a:rPr lang="en-US" sz="700" b="1" dirty="0"/>
              <a:t>Router ID: 1.1.1.1</a:t>
            </a:r>
          </a:p>
        </p:txBody>
      </p:sp>
      <p:sp>
        <p:nvSpPr>
          <p:cNvPr id="31" name="TextBox 30">
            <a:extLst>
              <a:ext uri="{FF2B5EF4-FFF2-40B4-BE49-F238E27FC236}">
                <a16:creationId xmlns:a16="http://schemas.microsoft.com/office/drawing/2014/main" id="{809EEA13-66F8-4379-5D28-C3171AD71C2E}"/>
              </a:ext>
            </a:extLst>
          </p:cNvPr>
          <p:cNvSpPr txBox="1"/>
          <p:nvPr/>
        </p:nvSpPr>
        <p:spPr>
          <a:xfrm>
            <a:off x="2478649" y="2707111"/>
            <a:ext cx="913003" cy="200055"/>
          </a:xfrm>
          <a:prstGeom prst="rect">
            <a:avLst/>
          </a:prstGeom>
          <a:noFill/>
        </p:spPr>
        <p:txBody>
          <a:bodyPr wrap="square" rtlCol="0">
            <a:spAutoFit/>
          </a:bodyPr>
          <a:lstStyle/>
          <a:p>
            <a:r>
              <a:rPr lang="en-US" sz="700" b="1" dirty="0"/>
              <a:t>Router ID: 1.1.1.1</a:t>
            </a:r>
          </a:p>
        </p:txBody>
      </p:sp>
      <p:sp>
        <p:nvSpPr>
          <p:cNvPr id="32" name="TextBox 31">
            <a:extLst>
              <a:ext uri="{FF2B5EF4-FFF2-40B4-BE49-F238E27FC236}">
                <a16:creationId xmlns:a16="http://schemas.microsoft.com/office/drawing/2014/main" id="{D2475B52-809B-2879-A7A2-E355CF94F700}"/>
              </a:ext>
            </a:extLst>
          </p:cNvPr>
          <p:cNvSpPr txBox="1"/>
          <p:nvPr/>
        </p:nvSpPr>
        <p:spPr>
          <a:xfrm>
            <a:off x="2478651" y="3462491"/>
            <a:ext cx="913003" cy="200055"/>
          </a:xfrm>
          <a:prstGeom prst="rect">
            <a:avLst/>
          </a:prstGeom>
          <a:noFill/>
        </p:spPr>
        <p:txBody>
          <a:bodyPr wrap="square" rtlCol="0">
            <a:spAutoFit/>
          </a:bodyPr>
          <a:lstStyle/>
          <a:p>
            <a:r>
              <a:rPr lang="en-US" sz="700" b="1" dirty="0"/>
              <a:t>Router ID: 1.1.1.1</a:t>
            </a:r>
          </a:p>
        </p:txBody>
      </p:sp>
      <p:sp>
        <p:nvSpPr>
          <p:cNvPr id="33" name="TextBox 32">
            <a:extLst>
              <a:ext uri="{FF2B5EF4-FFF2-40B4-BE49-F238E27FC236}">
                <a16:creationId xmlns:a16="http://schemas.microsoft.com/office/drawing/2014/main" id="{F3FA4E9C-9957-DAB2-2F24-D44734188780}"/>
              </a:ext>
            </a:extLst>
          </p:cNvPr>
          <p:cNvSpPr txBox="1"/>
          <p:nvPr/>
        </p:nvSpPr>
        <p:spPr>
          <a:xfrm>
            <a:off x="2478647" y="4217868"/>
            <a:ext cx="913003" cy="200055"/>
          </a:xfrm>
          <a:prstGeom prst="rect">
            <a:avLst/>
          </a:prstGeom>
          <a:noFill/>
        </p:spPr>
        <p:txBody>
          <a:bodyPr wrap="square" rtlCol="0">
            <a:spAutoFit/>
          </a:bodyPr>
          <a:lstStyle/>
          <a:p>
            <a:r>
              <a:rPr lang="en-US" sz="700" b="1" dirty="0"/>
              <a:t>Router ID: 1.1.1.1</a:t>
            </a:r>
          </a:p>
        </p:txBody>
      </p:sp>
      <p:sp>
        <p:nvSpPr>
          <p:cNvPr id="34" name="TextBox 33">
            <a:extLst>
              <a:ext uri="{FF2B5EF4-FFF2-40B4-BE49-F238E27FC236}">
                <a16:creationId xmlns:a16="http://schemas.microsoft.com/office/drawing/2014/main" id="{BADB38D4-5E43-8CEF-B81A-30D3B08A72E7}"/>
              </a:ext>
            </a:extLst>
          </p:cNvPr>
          <p:cNvSpPr txBox="1"/>
          <p:nvPr/>
        </p:nvSpPr>
        <p:spPr>
          <a:xfrm>
            <a:off x="5786397" y="1959694"/>
            <a:ext cx="913003" cy="200055"/>
          </a:xfrm>
          <a:prstGeom prst="rect">
            <a:avLst/>
          </a:prstGeom>
          <a:noFill/>
        </p:spPr>
        <p:txBody>
          <a:bodyPr wrap="square" rtlCol="0">
            <a:spAutoFit/>
          </a:bodyPr>
          <a:lstStyle/>
          <a:p>
            <a:r>
              <a:rPr lang="en-US" sz="700" b="1" dirty="0"/>
              <a:t>Router ID: 2.2.2.2</a:t>
            </a:r>
          </a:p>
        </p:txBody>
      </p:sp>
      <p:sp>
        <p:nvSpPr>
          <p:cNvPr id="35" name="TextBox 34">
            <a:extLst>
              <a:ext uri="{FF2B5EF4-FFF2-40B4-BE49-F238E27FC236}">
                <a16:creationId xmlns:a16="http://schemas.microsoft.com/office/drawing/2014/main" id="{0104FBC3-DC23-B896-308C-7789A498E966}"/>
              </a:ext>
            </a:extLst>
          </p:cNvPr>
          <p:cNvSpPr txBox="1"/>
          <p:nvPr/>
        </p:nvSpPr>
        <p:spPr>
          <a:xfrm>
            <a:off x="5787723" y="2700495"/>
            <a:ext cx="913003" cy="200055"/>
          </a:xfrm>
          <a:prstGeom prst="rect">
            <a:avLst/>
          </a:prstGeom>
          <a:noFill/>
        </p:spPr>
        <p:txBody>
          <a:bodyPr wrap="square" rtlCol="0">
            <a:spAutoFit/>
          </a:bodyPr>
          <a:lstStyle/>
          <a:p>
            <a:r>
              <a:rPr lang="en-US" sz="700" b="1" dirty="0"/>
              <a:t>Router ID: 2.2.2.2</a:t>
            </a:r>
          </a:p>
        </p:txBody>
      </p:sp>
      <p:sp>
        <p:nvSpPr>
          <p:cNvPr id="36" name="TextBox 35">
            <a:extLst>
              <a:ext uri="{FF2B5EF4-FFF2-40B4-BE49-F238E27FC236}">
                <a16:creationId xmlns:a16="http://schemas.microsoft.com/office/drawing/2014/main" id="{ACDAA234-2C06-21BF-7BB6-E005126BC24C}"/>
              </a:ext>
            </a:extLst>
          </p:cNvPr>
          <p:cNvSpPr txBox="1"/>
          <p:nvPr/>
        </p:nvSpPr>
        <p:spPr>
          <a:xfrm>
            <a:off x="5803625" y="3447913"/>
            <a:ext cx="913003" cy="200055"/>
          </a:xfrm>
          <a:prstGeom prst="rect">
            <a:avLst/>
          </a:prstGeom>
          <a:noFill/>
        </p:spPr>
        <p:txBody>
          <a:bodyPr wrap="square" rtlCol="0">
            <a:spAutoFit/>
          </a:bodyPr>
          <a:lstStyle/>
          <a:p>
            <a:r>
              <a:rPr lang="en-US" sz="700" b="1" dirty="0"/>
              <a:t>Router ID: 2.2.2.2</a:t>
            </a:r>
          </a:p>
        </p:txBody>
      </p:sp>
      <p:sp>
        <p:nvSpPr>
          <p:cNvPr id="37" name="TextBox 36">
            <a:extLst>
              <a:ext uri="{FF2B5EF4-FFF2-40B4-BE49-F238E27FC236}">
                <a16:creationId xmlns:a16="http://schemas.microsoft.com/office/drawing/2014/main" id="{DB234371-263B-AD0F-906C-D22B44F67F47}"/>
              </a:ext>
            </a:extLst>
          </p:cNvPr>
          <p:cNvSpPr txBox="1"/>
          <p:nvPr/>
        </p:nvSpPr>
        <p:spPr>
          <a:xfrm>
            <a:off x="5795675" y="4211241"/>
            <a:ext cx="913003" cy="200055"/>
          </a:xfrm>
          <a:prstGeom prst="rect">
            <a:avLst/>
          </a:prstGeom>
          <a:noFill/>
        </p:spPr>
        <p:txBody>
          <a:bodyPr wrap="square" rtlCol="0">
            <a:spAutoFit/>
          </a:bodyPr>
          <a:lstStyle/>
          <a:p>
            <a:r>
              <a:rPr lang="en-US" sz="700" b="1" dirty="0"/>
              <a:t>Router ID: 2.2.2.2</a:t>
            </a:r>
          </a:p>
        </p:txBody>
      </p:sp>
      <p:sp>
        <p:nvSpPr>
          <p:cNvPr id="38" name="Rectangle 37">
            <a:extLst>
              <a:ext uri="{FF2B5EF4-FFF2-40B4-BE49-F238E27FC236}">
                <a16:creationId xmlns:a16="http://schemas.microsoft.com/office/drawing/2014/main" id="{5492E35E-03E4-046D-1A5B-C0162CBD0090}"/>
              </a:ext>
            </a:extLst>
          </p:cNvPr>
          <p:cNvSpPr/>
          <p:nvPr/>
        </p:nvSpPr>
        <p:spPr>
          <a:xfrm>
            <a:off x="3371146" y="1362948"/>
            <a:ext cx="1200854"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Hello! My RID: 1.1.1.1</a:t>
            </a:r>
          </a:p>
          <a:p>
            <a:pPr algn="ctr"/>
            <a:r>
              <a:rPr lang="en-US" sz="800" dirty="0">
                <a:solidFill>
                  <a:schemeClr val="tx1"/>
                </a:solidFill>
              </a:rPr>
              <a:t>Neighbors: 224.0.0.5</a:t>
            </a:r>
            <a:br>
              <a:rPr lang="en-US" sz="800" dirty="0">
                <a:solidFill>
                  <a:schemeClr val="tx1"/>
                </a:solidFill>
              </a:rPr>
            </a:br>
            <a:r>
              <a:rPr lang="en-US" sz="800" b="1" dirty="0">
                <a:solidFill>
                  <a:schemeClr val="tx1"/>
                </a:solidFill>
              </a:rPr>
              <a:t>Multicast</a:t>
            </a:r>
          </a:p>
        </p:txBody>
      </p:sp>
      <p:sp>
        <p:nvSpPr>
          <p:cNvPr id="40" name="Rectangle 39">
            <a:extLst>
              <a:ext uri="{FF2B5EF4-FFF2-40B4-BE49-F238E27FC236}">
                <a16:creationId xmlns:a16="http://schemas.microsoft.com/office/drawing/2014/main" id="{0C683990-EB6F-E5D2-141F-C28657403DF5}"/>
              </a:ext>
            </a:extLst>
          </p:cNvPr>
          <p:cNvSpPr/>
          <p:nvPr/>
        </p:nvSpPr>
        <p:spPr>
          <a:xfrm>
            <a:off x="4603391" y="2103747"/>
            <a:ext cx="1233409"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Hello! My RID: 2.2.2.2</a:t>
            </a:r>
          </a:p>
          <a:p>
            <a:pPr algn="ctr"/>
            <a:r>
              <a:rPr lang="en-US" sz="800" dirty="0">
                <a:solidFill>
                  <a:schemeClr val="tx1"/>
                </a:solidFill>
              </a:rPr>
              <a:t>Neighbors: 1.1.1.1</a:t>
            </a:r>
            <a:br>
              <a:rPr lang="en-US" sz="800" dirty="0">
                <a:solidFill>
                  <a:schemeClr val="tx1"/>
                </a:solidFill>
              </a:rPr>
            </a:br>
            <a:r>
              <a:rPr lang="en-US" sz="800" b="1" dirty="0">
                <a:solidFill>
                  <a:schemeClr val="tx1"/>
                </a:solidFill>
              </a:rPr>
              <a:t>Unicast</a:t>
            </a:r>
          </a:p>
        </p:txBody>
      </p:sp>
      <p:sp>
        <p:nvSpPr>
          <p:cNvPr id="41" name="Rectangle 40">
            <a:extLst>
              <a:ext uri="{FF2B5EF4-FFF2-40B4-BE49-F238E27FC236}">
                <a16:creationId xmlns:a16="http://schemas.microsoft.com/office/drawing/2014/main" id="{B15FE5CE-B6C9-9E48-664C-EF85F5C9AFDD}"/>
              </a:ext>
            </a:extLst>
          </p:cNvPr>
          <p:cNvSpPr/>
          <p:nvPr/>
        </p:nvSpPr>
        <p:spPr>
          <a:xfrm>
            <a:off x="1616838" y="2434417"/>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C00000"/>
                </a:solidFill>
              </a:rPr>
              <a:t>Down</a:t>
            </a:r>
          </a:p>
        </p:txBody>
      </p:sp>
      <p:sp>
        <p:nvSpPr>
          <p:cNvPr id="43" name="Rectangle 42">
            <a:extLst>
              <a:ext uri="{FF2B5EF4-FFF2-40B4-BE49-F238E27FC236}">
                <a16:creationId xmlns:a16="http://schemas.microsoft.com/office/drawing/2014/main" id="{E6A892E8-7A27-F7EC-30F7-512EFE3C46DB}"/>
              </a:ext>
            </a:extLst>
          </p:cNvPr>
          <p:cNvSpPr/>
          <p:nvPr/>
        </p:nvSpPr>
        <p:spPr>
          <a:xfrm>
            <a:off x="1616837" y="3213646"/>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2">
                    <a:lumMod val="50000"/>
                  </a:schemeClr>
                </a:solidFill>
              </a:rPr>
              <a:t>2-Way</a:t>
            </a:r>
          </a:p>
        </p:txBody>
      </p:sp>
      <p:sp>
        <p:nvSpPr>
          <p:cNvPr id="44" name="Rectangle 43">
            <a:extLst>
              <a:ext uri="{FF2B5EF4-FFF2-40B4-BE49-F238E27FC236}">
                <a16:creationId xmlns:a16="http://schemas.microsoft.com/office/drawing/2014/main" id="{C66CED9E-32B1-0A80-E2F6-929D479DA79C}"/>
              </a:ext>
            </a:extLst>
          </p:cNvPr>
          <p:cNvSpPr/>
          <p:nvPr/>
        </p:nvSpPr>
        <p:spPr>
          <a:xfrm>
            <a:off x="1618162" y="3946492"/>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2">
                    <a:lumMod val="50000"/>
                  </a:schemeClr>
                </a:solidFill>
              </a:rPr>
              <a:t>2-Way</a:t>
            </a:r>
          </a:p>
        </p:txBody>
      </p:sp>
      <p:sp>
        <p:nvSpPr>
          <p:cNvPr id="45" name="Rectangle 44">
            <a:extLst>
              <a:ext uri="{FF2B5EF4-FFF2-40B4-BE49-F238E27FC236}">
                <a16:creationId xmlns:a16="http://schemas.microsoft.com/office/drawing/2014/main" id="{3860AAC1-2CB3-084F-4A51-41792E5D2419}"/>
              </a:ext>
            </a:extLst>
          </p:cNvPr>
          <p:cNvSpPr/>
          <p:nvPr/>
        </p:nvSpPr>
        <p:spPr>
          <a:xfrm>
            <a:off x="6864699" y="1702896"/>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C00000"/>
                </a:solidFill>
              </a:rPr>
              <a:t>Down</a:t>
            </a:r>
          </a:p>
        </p:txBody>
      </p:sp>
      <p:sp>
        <p:nvSpPr>
          <p:cNvPr id="46" name="Rectangle 45">
            <a:extLst>
              <a:ext uri="{FF2B5EF4-FFF2-40B4-BE49-F238E27FC236}">
                <a16:creationId xmlns:a16="http://schemas.microsoft.com/office/drawing/2014/main" id="{A4AC1296-0F56-A46C-85AB-89F3C76900C3}"/>
              </a:ext>
            </a:extLst>
          </p:cNvPr>
          <p:cNvSpPr/>
          <p:nvPr/>
        </p:nvSpPr>
        <p:spPr>
          <a:xfrm>
            <a:off x="6866024" y="2435742"/>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5">
                    <a:lumMod val="75000"/>
                  </a:schemeClr>
                </a:solidFill>
              </a:rPr>
              <a:t>Init</a:t>
            </a:r>
          </a:p>
        </p:txBody>
      </p:sp>
      <p:sp>
        <p:nvSpPr>
          <p:cNvPr id="47" name="Rectangle 46">
            <a:extLst>
              <a:ext uri="{FF2B5EF4-FFF2-40B4-BE49-F238E27FC236}">
                <a16:creationId xmlns:a16="http://schemas.microsoft.com/office/drawing/2014/main" id="{45D91E8B-62A0-2003-B515-FCBA5FDC4EEB}"/>
              </a:ext>
            </a:extLst>
          </p:cNvPr>
          <p:cNvSpPr/>
          <p:nvPr/>
        </p:nvSpPr>
        <p:spPr>
          <a:xfrm>
            <a:off x="6866023" y="3214971"/>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5">
                    <a:lumMod val="75000"/>
                  </a:schemeClr>
                </a:solidFill>
              </a:rPr>
              <a:t>Init</a:t>
            </a:r>
          </a:p>
        </p:txBody>
      </p:sp>
      <p:sp>
        <p:nvSpPr>
          <p:cNvPr id="48" name="Rectangle 47">
            <a:extLst>
              <a:ext uri="{FF2B5EF4-FFF2-40B4-BE49-F238E27FC236}">
                <a16:creationId xmlns:a16="http://schemas.microsoft.com/office/drawing/2014/main" id="{7E192024-8339-12AD-92C1-D14712D93235}"/>
              </a:ext>
            </a:extLst>
          </p:cNvPr>
          <p:cNvSpPr/>
          <p:nvPr/>
        </p:nvSpPr>
        <p:spPr>
          <a:xfrm>
            <a:off x="6867348" y="3947817"/>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2">
                    <a:lumMod val="50000"/>
                  </a:schemeClr>
                </a:solidFill>
              </a:rPr>
              <a:t>2-Way</a:t>
            </a:r>
          </a:p>
        </p:txBody>
      </p:sp>
      <p:sp>
        <p:nvSpPr>
          <p:cNvPr id="49" name="Rectangle 48">
            <a:extLst>
              <a:ext uri="{FF2B5EF4-FFF2-40B4-BE49-F238E27FC236}">
                <a16:creationId xmlns:a16="http://schemas.microsoft.com/office/drawing/2014/main" id="{3A9A502D-DD79-D408-7863-F8AF8458DAB2}"/>
              </a:ext>
            </a:extLst>
          </p:cNvPr>
          <p:cNvSpPr/>
          <p:nvPr/>
        </p:nvSpPr>
        <p:spPr>
          <a:xfrm>
            <a:off x="3372470" y="2859117"/>
            <a:ext cx="1200854"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Hello! My RID: 1.1.1.1</a:t>
            </a:r>
          </a:p>
          <a:p>
            <a:pPr algn="ctr"/>
            <a:r>
              <a:rPr lang="en-US" sz="800" dirty="0">
                <a:solidFill>
                  <a:schemeClr val="tx1"/>
                </a:solidFill>
              </a:rPr>
              <a:t>Neighbors: 2.2.2.2</a:t>
            </a:r>
            <a:br>
              <a:rPr lang="en-US" sz="800" dirty="0">
                <a:solidFill>
                  <a:schemeClr val="tx1"/>
                </a:solidFill>
              </a:rPr>
            </a:br>
            <a:r>
              <a:rPr lang="en-US" sz="800" b="1" dirty="0">
                <a:solidFill>
                  <a:schemeClr val="tx1"/>
                </a:solidFill>
              </a:rPr>
              <a:t>Unicast</a:t>
            </a:r>
          </a:p>
        </p:txBody>
      </p:sp>
      <p:sp>
        <p:nvSpPr>
          <p:cNvPr id="53" name="Arrow: Right 52">
            <a:extLst>
              <a:ext uri="{FF2B5EF4-FFF2-40B4-BE49-F238E27FC236}">
                <a16:creationId xmlns:a16="http://schemas.microsoft.com/office/drawing/2014/main" id="{29063086-67DB-0551-D802-D38C3CA13BDF}"/>
              </a:ext>
            </a:extLst>
          </p:cNvPr>
          <p:cNvSpPr/>
          <p:nvPr/>
        </p:nvSpPr>
        <p:spPr>
          <a:xfrm>
            <a:off x="4665052" y="1478600"/>
            <a:ext cx="342320" cy="139453"/>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9F141FC1-9FEE-5BA9-F6D1-BA03EA4BA4D7}"/>
              </a:ext>
            </a:extLst>
          </p:cNvPr>
          <p:cNvSpPr/>
          <p:nvPr/>
        </p:nvSpPr>
        <p:spPr>
          <a:xfrm>
            <a:off x="4666377" y="2998626"/>
            <a:ext cx="342320" cy="139453"/>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A4AE3B83-346D-B13B-7687-E6495AADFCFE}"/>
              </a:ext>
            </a:extLst>
          </p:cNvPr>
          <p:cNvSpPr/>
          <p:nvPr/>
        </p:nvSpPr>
        <p:spPr>
          <a:xfrm rot="10800000">
            <a:off x="4181346" y="2227350"/>
            <a:ext cx="342320" cy="139453"/>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98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D46B49E6-D818-FAD8-838E-F35AA172E275}"/>
              </a:ext>
            </a:extLst>
          </p:cNvPr>
          <p:cNvPicPr>
            <a:picLocks noChangeAspect="1"/>
          </p:cNvPicPr>
          <p:nvPr/>
        </p:nvPicPr>
        <p:blipFill>
          <a:blip r:embed="rId2"/>
          <a:srcRect/>
          <a:stretch/>
        </p:blipFill>
        <p:spPr>
          <a:xfrm>
            <a:off x="4397229" y="3672456"/>
            <a:ext cx="4215843" cy="505497"/>
          </a:xfrm>
          <a:prstGeom prst="rect">
            <a:avLst/>
          </a:prstGeom>
          <a:ln w="28575">
            <a:solidFill>
              <a:schemeClr val="tx1"/>
            </a:solidFill>
          </a:ln>
        </p:spPr>
      </p:pic>
      <p:sp>
        <p:nvSpPr>
          <p:cNvPr id="10" name="Rectangle: Rounded Corners 9">
            <a:extLst>
              <a:ext uri="{FF2B5EF4-FFF2-40B4-BE49-F238E27FC236}">
                <a16:creationId xmlns:a16="http://schemas.microsoft.com/office/drawing/2014/main" id="{4258519B-11D8-C665-C5BB-9E93DB5D1C8C}"/>
              </a:ext>
            </a:extLst>
          </p:cNvPr>
          <p:cNvSpPr/>
          <p:nvPr/>
        </p:nvSpPr>
        <p:spPr>
          <a:xfrm>
            <a:off x="6879701" y="1002305"/>
            <a:ext cx="1733372" cy="1490623"/>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BD72B8F-EF6E-54BF-0F94-44EEF84A8FA8}"/>
              </a:ext>
            </a:extLst>
          </p:cNvPr>
          <p:cNvSpPr/>
          <p:nvPr/>
        </p:nvSpPr>
        <p:spPr>
          <a:xfrm>
            <a:off x="5276004" y="1009296"/>
            <a:ext cx="1301194" cy="149062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11A834C-8EBC-88CE-DE31-3656D404674F}"/>
              </a:ext>
            </a:extLst>
          </p:cNvPr>
          <p:cNvSpPr/>
          <p:nvPr/>
        </p:nvSpPr>
        <p:spPr>
          <a:xfrm>
            <a:off x="3705863" y="1007898"/>
            <a:ext cx="1292805" cy="1492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73BAD-5882-C971-1AED-523625F6080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Types</a:t>
            </a:r>
          </a:p>
        </p:txBody>
      </p:sp>
      <p:sp>
        <p:nvSpPr>
          <p:cNvPr id="3" name="TextBox 2">
            <a:extLst>
              <a:ext uri="{FF2B5EF4-FFF2-40B4-BE49-F238E27FC236}">
                <a16:creationId xmlns:a16="http://schemas.microsoft.com/office/drawing/2014/main" id="{E97C7F39-4E6C-6B0B-6A72-FA778BFA7F72}"/>
              </a:ext>
            </a:extLst>
          </p:cNvPr>
          <p:cNvSpPr txBox="1"/>
          <p:nvPr/>
        </p:nvSpPr>
        <p:spPr>
          <a:xfrm>
            <a:off x="747420" y="905762"/>
            <a:ext cx="2396551" cy="214129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000" dirty="0">
                <a:latin typeface="+mj-lt"/>
              </a:rPr>
              <a:t>There are </a:t>
            </a:r>
            <a:r>
              <a:rPr lang="en-US" sz="1000" b="1" i="1" dirty="0">
                <a:latin typeface="+mj-lt"/>
              </a:rPr>
              <a:t>five types </a:t>
            </a:r>
            <a:r>
              <a:rPr lang="en-US" sz="1000" dirty="0">
                <a:latin typeface="+mj-lt"/>
              </a:rPr>
              <a:t>of OSPF area-</a:t>
            </a:r>
          </a:p>
          <a:p>
            <a:pPr algn="just">
              <a:lnSpc>
                <a:spcPct val="150000"/>
              </a:lnSpc>
            </a:pPr>
            <a:r>
              <a:rPr lang="en-US" sz="1000" b="1" u="sng" dirty="0">
                <a:solidFill>
                  <a:schemeClr val="tx1"/>
                </a:solidFill>
                <a:latin typeface="+mj-lt"/>
              </a:rPr>
              <a:t>1.Backbone Area</a:t>
            </a:r>
            <a:r>
              <a:rPr lang="en-US" sz="1000" b="1" dirty="0">
                <a:solidFill>
                  <a:schemeClr val="tx1"/>
                </a:solidFill>
                <a:latin typeface="+mj-lt"/>
              </a:rPr>
              <a:t>: </a:t>
            </a:r>
            <a:r>
              <a:rPr lang="en-US" sz="1000" b="0" i="0" dirty="0">
                <a:solidFill>
                  <a:schemeClr val="tx1"/>
                </a:solidFill>
                <a:effectLst/>
                <a:latin typeface="+mj-lt"/>
              </a:rPr>
              <a:t>The backbone area is </a:t>
            </a:r>
            <a:r>
              <a:rPr lang="en-US" sz="1000" b="1" i="1" dirty="0">
                <a:solidFill>
                  <a:schemeClr val="tx1"/>
                </a:solidFill>
                <a:effectLst/>
                <a:latin typeface="+mj-lt"/>
              </a:rPr>
              <a:t>area 0</a:t>
            </a:r>
            <a:r>
              <a:rPr lang="en-US" sz="1000" b="0" i="0" dirty="0">
                <a:solidFill>
                  <a:schemeClr val="tx1"/>
                </a:solidFill>
                <a:effectLst/>
                <a:latin typeface="+mj-lt"/>
              </a:rPr>
              <a:t>. It plays the role of the </a:t>
            </a:r>
            <a:r>
              <a:rPr lang="en-US" sz="1000" b="1" i="1" dirty="0">
                <a:solidFill>
                  <a:schemeClr val="tx1"/>
                </a:solidFill>
                <a:effectLst/>
                <a:latin typeface="+mj-lt"/>
              </a:rPr>
              <a:t>central node </a:t>
            </a:r>
            <a:r>
              <a:rPr lang="en-US" sz="1000" b="0" i="0" dirty="0">
                <a:solidFill>
                  <a:schemeClr val="tx1"/>
                </a:solidFill>
                <a:effectLst/>
                <a:latin typeface="+mj-lt"/>
              </a:rPr>
              <a:t>in the OSPF network and the link information of other areas is </a:t>
            </a:r>
            <a:r>
              <a:rPr lang="en-US" sz="1000" b="1" i="1" dirty="0">
                <a:solidFill>
                  <a:schemeClr val="tx1"/>
                </a:solidFill>
                <a:effectLst/>
                <a:latin typeface="+mj-lt"/>
              </a:rPr>
              <a:t>transmitted through area 0</a:t>
            </a:r>
            <a:r>
              <a:rPr lang="en-US" sz="1000" b="0" i="0" dirty="0">
                <a:solidFill>
                  <a:schemeClr val="tx1"/>
                </a:solidFill>
                <a:effectLst/>
                <a:latin typeface="+mj-lt"/>
              </a:rPr>
              <a:t>. This also means that all other areas </a:t>
            </a:r>
            <a:r>
              <a:rPr lang="en-US" sz="1000" b="1" i="1" dirty="0">
                <a:solidFill>
                  <a:schemeClr val="tx1"/>
                </a:solidFill>
                <a:effectLst/>
                <a:latin typeface="+mj-lt"/>
              </a:rPr>
              <a:t>must be connected </a:t>
            </a:r>
            <a:r>
              <a:rPr lang="en-US" sz="1000" b="0" i="0" dirty="0">
                <a:solidFill>
                  <a:schemeClr val="tx1"/>
                </a:solidFill>
                <a:effectLst/>
                <a:latin typeface="+mj-lt"/>
              </a:rPr>
              <a:t>to area 0. This area supports type </a:t>
            </a:r>
            <a:r>
              <a:rPr lang="en-US" sz="1000" b="1" i="1" dirty="0">
                <a:solidFill>
                  <a:schemeClr val="tx1"/>
                </a:solidFill>
                <a:effectLst/>
                <a:latin typeface="+mj-lt"/>
              </a:rPr>
              <a:t>1, 2, 3, 4,</a:t>
            </a:r>
            <a:r>
              <a:rPr lang="en-US" sz="1000" b="0" i="0" dirty="0">
                <a:solidFill>
                  <a:schemeClr val="tx1"/>
                </a:solidFill>
                <a:effectLst/>
                <a:latin typeface="+mj-lt"/>
              </a:rPr>
              <a:t> and </a:t>
            </a:r>
            <a:r>
              <a:rPr lang="en-US" sz="1000" b="1" i="1" dirty="0">
                <a:solidFill>
                  <a:schemeClr val="tx1"/>
                </a:solidFill>
                <a:effectLst/>
                <a:latin typeface="+mj-lt"/>
              </a:rPr>
              <a:t>5</a:t>
            </a:r>
            <a:r>
              <a:rPr lang="en-US" sz="1000" b="0" i="0" dirty="0">
                <a:solidFill>
                  <a:schemeClr val="tx1"/>
                </a:solidFill>
                <a:effectLst/>
                <a:latin typeface="+mj-lt"/>
              </a:rPr>
              <a:t> LSAs.</a:t>
            </a:r>
          </a:p>
        </p:txBody>
      </p:sp>
      <p:pic>
        <p:nvPicPr>
          <p:cNvPr id="4" name="Picture 3">
            <a:extLst>
              <a:ext uri="{FF2B5EF4-FFF2-40B4-BE49-F238E27FC236}">
                <a16:creationId xmlns:a16="http://schemas.microsoft.com/office/drawing/2014/main" id="{E6C104A7-048B-1E5F-7B41-9C39A399D92A}"/>
              </a:ext>
            </a:extLst>
          </p:cNvPr>
          <p:cNvPicPr>
            <a:picLocks noChangeAspect="1"/>
          </p:cNvPicPr>
          <p:nvPr/>
        </p:nvPicPr>
        <p:blipFill>
          <a:blip r:embed="rId3"/>
          <a:stretch>
            <a:fillRect/>
          </a:stretch>
        </p:blipFill>
        <p:spPr>
          <a:xfrm>
            <a:off x="3114888" y="890454"/>
            <a:ext cx="913003" cy="913003"/>
          </a:xfrm>
          <a:prstGeom prst="rect">
            <a:avLst/>
          </a:prstGeom>
        </p:spPr>
      </p:pic>
      <p:sp>
        <p:nvSpPr>
          <p:cNvPr id="5" name="TextBox 4">
            <a:extLst>
              <a:ext uri="{FF2B5EF4-FFF2-40B4-BE49-F238E27FC236}">
                <a16:creationId xmlns:a16="http://schemas.microsoft.com/office/drawing/2014/main" id="{CBE217D7-5C41-68F9-2A0D-E8E3AB15408F}"/>
              </a:ext>
            </a:extLst>
          </p:cNvPr>
          <p:cNvSpPr txBox="1"/>
          <p:nvPr/>
        </p:nvSpPr>
        <p:spPr>
          <a:xfrm>
            <a:off x="3428527" y="1346954"/>
            <a:ext cx="385894" cy="215444"/>
          </a:xfrm>
          <a:prstGeom prst="rect">
            <a:avLst/>
          </a:prstGeom>
          <a:noFill/>
        </p:spPr>
        <p:txBody>
          <a:bodyPr wrap="square" rtlCol="0">
            <a:spAutoFit/>
          </a:bodyPr>
          <a:lstStyle/>
          <a:p>
            <a:r>
              <a:rPr lang="en-US" sz="800" b="1" dirty="0"/>
              <a:t>R1</a:t>
            </a:r>
          </a:p>
        </p:txBody>
      </p:sp>
      <p:pic>
        <p:nvPicPr>
          <p:cNvPr id="6" name="Picture 5">
            <a:extLst>
              <a:ext uri="{FF2B5EF4-FFF2-40B4-BE49-F238E27FC236}">
                <a16:creationId xmlns:a16="http://schemas.microsoft.com/office/drawing/2014/main" id="{A5598785-C3AD-C9E3-26D7-3134A8C2660D}"/>
              </a:ext>
            </a:extLst>
          </p:cNvPr>
          <p:cNvPicPr>
            <a:picLocks noChangeAspect="1"/>
          </p:cNvPicPr>
          <p:nvPr/>
        </p:nvPicPr>
        <p:blipFill>
          <a:blip r:embed="rId3"/>
          <a:stretch>
            <a:fillRect/>
          </a:stretch>
        </p:blipFill>
        <p:spPr>
          <a:xfrm>
            <a:off x="4685029" y="891852"/>
            <a:ext cx="913003" cy="913003"/>
          </a:xfrm>
          <a:prstGeom prst="rect">
            <a:avLst/>
          </a:prstGeom>
        </p:spPr>
      </p:pic>
      <p:sp>
        <p:nvSpPr>
          <p:cNvPr id="7" name="TextBox 6">
            <a:extLst>
              <a:ext uri="{FF2B5EF4-FFF2-40B4-BE49-F238E27FC236}">
                <a16:creationId xmlns:a16="http://schemas.microsoft.com/office/drawing/2014/main" id="{96A187B7-3F0C-56CC-EC75-EEAE2D6360E3}"/>
              </a:ext>
            </a:extLst>
          </p:cNvPr>
          <p:cNvSpPr txBox="1"/>
          <p:nvPr/>
        </p:nvSpPr>
        <p:spPr>
          <a:xfrm>
            <a:off x="4998668" y="1348352"/>
            <a:ext cx="385894" cy="215444"/>
          </a:xfrm>
          <a:prstGeom prst="rect">
            <a:avLst/>
          </a:prstGeom>
          <a:noFill/>
        </p:spPr>
        <p:txBody>
          <a:bodyPr wrap="square" rtlCol="0">
            <a:spAutoFit/>
          </a:bodyPr>
          <a:lstStyle/>
          <a:p>
            <a:r>
              <a:rPr lang="en-US" sz="800" b="1" dirty="0"/>
              <a:t>R2</a:t>
            </a:r>
          </a:p>
        </p:txBody>
      </p:sp>
      <p:pic>
        <p:nvPicPr>
          <p:cNvPr id="8" name="Picture 7">
            <a:extLst>
              <a:ext uri="{FF2B5EF4-FFF2-40B4-BE49-F238E27FC236}">
                <a16:creationId xmlns:a16="http://schemas.microsoft.com/office/drawing/2014/main" id="{A4FE46FB-BDFD-2487-6BB7-CF859F9525ED}"/>
              </a:ext>
            </a:extLst>
          </p:cNvPr>
          <p:cNvPicPr>
            <a:picLocks noChangeAspect="1"/>
          </p:cNvPicPr>
          <p:nvPr/>
        </p:nvPicPr>
        <p:blipFill>
          <a:blip r:embed="rId3"/>
          <a:stretch>
            <a:fillRect/>
          </a:stretch>
        </p:blipFill>
        <p:spPr>
          <a:xfrm>
            <a:off x="6255170" y="890452"/>
            <a:ext cx="913003" cy="913003"/>
          </a:xfrm>
          <a:prstGeom prst="rect">
            <a:avLst/>
          </a:prstGeom>
        </p:spPr>
      </p:pic>
      <p:sp>
        <p:nvSpPr>
          <p:cNvPr id="9" name="TextBox 8">
            <a:extLst>
              <a:ext uri="{FF2B5EF4-FFF2-40B4-BE49-F238E27FC236}">
                <a16:creationId xmlns:a16="http://schemas.microsoft.com/office/drawing/2014/main" id="{C78FD93B-A438-9B65-5C52-8AF5BAC833D8}"/>
              </a:ext>
            </a:extLst>
          </p:cNvPr>
          <p:cNvSpPr txBox="1"/>
          <p:nvPr/>
        </p:nvSpPr>
        <p:spPr>
          <a:xfrm>
            <a:off x="6568809" y="1346952"/>
            <a:ext cx="385894" cy="215444"/>
          </a:xfrm>
          <a:prstGeom prst="rect">
            <a:avLst/>
          </a:prstGeom>
          <a:noFill/>
        </p:spPr>
        <p:txBody>
          <a:bodyPr wrap="square" rtlCol="0">
            <a:spAutoFit/>
          </a:bodyPr>
          <a:lstStyle/>
          <a:p>
            <a:r>
              <a:rPr lang="en-US" sz="800" b="1" dirty="0"/>
              <a:t>R3</a:t>
            </a:r>
          </a:p>
        </p:txBody>
      </p:sp>
      <p:cxnSp>
        <p:nvCxnSpPr>
          <p:cNvPr id="11" name="Straight Connector 10">
            <a:extLst>
              <a:ext uri="{FF2B5EF4-FFF2-40B4-BE49-F238E27FC236}">
                <a16:creationId xmlns:a16="http://schemas.microsoft.com/office/drawing/2014/main" id="{2AE26CA8-CAAD-0208-4C57-94C6F9B2126E}"/>
              </a:ext>
            </a:extLst>
          </p:cNvPr>
          <p:cNvCxnSpPr>
            <a:cxnSpLocks/>
          </p:cNvCxnSpPr>
          <p:nvPr/>
        </p:nvCxnSpPr>
        <p:spPr>
          <a:xfrm>
            <a:off x="3814421" y="1346952"/>
            <a:ext cx="106797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0B758928-92CA-7345-5A4F-662E290B7215}"/>
              </a:ext>
            </a:extLst>
          </p:cNvPr>
          <p:cNvCxnSpPr>
            <a:cxnSpLocks/>
          </p:cNvCxnSpPr>
          <p:nvPr/>
        </p:nvCxnSpPr>
        <p:spPr>
          <a:xfrm>
            <a:off x="5384562" y="1348350"/>
            <a:ext cx="1067970" cy="0"/>
          </a:xfrm>
          <a:prstGeom prst="line">
            <a:avLst/>
          </a:prstGeom>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54F26392-DF13-5CAE-C25C-357B47C3E89B}"/>
              </a:ext>
            </a:extLst>
          </p:cNvPr>
          <p:cNvSpPr txBox="1"/>
          <p:nvPr/>
        </p:nvSpPr>
        <p:spPr>
          <a:xfrm>
            <a:off x="4032755" y="734394"/>
            <a:ext cx="660958" cy="276999"/>
          </a:xfrm>
          <a:prstGeom prst="rect">
            <a:avLst/>
          </a:prstGeom>
          <a:noFill/>
        </p:spPr>
        <p:txBody>
          <a:bodyPr wrap="square" rtlCol="0">
            <a:spAutoFit/>
          </a:bodyPr>
          <a:lstStyle/>
          <a:p>
            <a:r>
              <a:rPr lang="en-US" sz="1200" b="1" dirty="0"/>
              <a:t>Area 0</a:t>
            </a:r>
          </a:p>
        </p:txBody>
      </p:sp>
      <p:sp>
        <p:nvSpPr>
          <p:cNvPr id="21" name="TextBox 20">
            <a:extLst>
              <a:ext uri="{FF2B5EF4-FFF2-40B4-BE49-F238E27FC236}">
                <a16:creationId xmlns:a16="http://schemas.microsoft.com/office/drawing/2014/main" id="{97D27F7D-A193-EF20-763D-115588426C4C}"/>
              </a:ext>
            </a:extLst>
          </p:cNvPr>
          <p:cNvSpPr txBox="1"/>
          <p:nvPr/>
        </p:nvSpPr>
        <p:spPr>
          <a:xfrm>
            <a:off x="5250557" y="735792"/>
            <a:ext cx="1493521" cy="276999"/>
          </a:xfrm>
          <a:prstGeom prst="rect">
            <a:avLst/>
          </a:prstGeom>
          <a:noFill/>
        </p:spPr>
        <p:txBody>
          <a:bodyPr wrap="square" rtlCol="0">
            <a:spAutoFit/>
          </a:bodyPr>
          <a:lstStyle/>
          <a:p>
            <a:r>
              <a:rPr lang="en-US" sz="1200" b="1" dirty="0"/>
              <a:t>Standard Area 1</a:t>
            </a:r>
          </a:p>
        </p:txBody>
      </p:sp>
      <p:sp>
        <p:nvSpPr>
          <p:cNvPr id="22" name="Arrow: Left-Right 21">
            <a:extLst>
              <a:ext uri="{FF2B5EF4-FFF2-40B4-BE49-F238E27FC236}">
                <a16:creationId xmlns:a16="http://schemas.microsoft.com/office/drawing/2014/main" id="{62E79BD3-2D59-BEAD-5187-81B10321F289}"/>
              </a:ext>
            </a:extLst>
          </p:cNvPr>
          <p:cNvSpPr/>
          <p:nvPr/>
        </p:nvSpPr>
        <p:spPr>
          <a:xfrm>
            <a:off x="3984770" y="1606526"/>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24" name="Arrow: Left-Right 23">
            <a:extLst>
              <a:ext uri="{FF2B5EF4-FFF2-40B4-BE49-F238E27FC236}">
                <a16:creationId xmlns:a16="http://schemas.microsoft.com/office/drawing/2014/main" id="{7FBE80F7-1BEF-FEFC-66E5-891D134C4915}"/>
              </a:ext>
            </a:extLst>
          </p:cNvPr>
          <p:cNvSpPr/>
          <p:nvPr/>
        </p:nvSpPr>
        <p:spPr>
          <a:xfrm>
            <a:off x="4774734" y="1791873"/>
            <a:ext cx="729841" cy="221730"/>
          </a:xfrm>
          <a:prstGeom prst="lef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3</a:t>
            </a:r>
          </a:p>
        </p:txBody>
      </p:sp>
      <p:sp>
        <p:nvSpPr>
          <p:cNvPr id="25" name="Arrow: Left-Right 24">
            <a:extLst>
              <a:ext uri="{FF2B5EF4-FFF2-40B4-BE49-F238E27FC236}">
                <a16:creationId xmlns:a16="http://schemas.microsoft.com/office/drawing/2014/main" id="{9B07C3F8-A180-AE85-92AC-799B1131A7A9}"/>
              </a:ext>
            </a:extLst>
          </p:cNvPr>
          <p:cNvSpPr/>
          <p:nvPr/>
        </p:nvSpPr>
        <p:spPr>
          <a:xfrm>
            <a:off x="4776132" y="2024543"/>
            <a:ext cx="729841" cy="221730"/>
          </a:xfrm>
          <a:prstGeom prst="left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5</a:t>
            </a:r>
          </a:p>
        </p:txBody>
      </p:sp>
      <p:sp>
        <p:nvSpPr>
          <p:cNvPr id="26" name="Arrow: Left 25">
            <a:extLst>
              <a:ext uri="{FF2B5EF4-FFF2-40B4-BE49-F238E27FC236}">
                <a16:creationId xmlns:a16="http://schemas.microsoft.com/office/drawing/2014/main" id="{3A64E6AB-2824-11B4-09BA-3A72E989BA23}"/>
              </a:ext>
            </a:extLst>
          </p:cNvPr>
          <p:cNvSpPr/>
          <p:nvPr/>
        </p:nvSpPr>
        <p:spPr>
          <a:xfrm>
            <a:off x="4597166" y="2216337"/>
            <a:ext cx="620785" cy="221189"/>
          </a:xfrm>
          <a:prstGeom prst="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4</a:t>
            </a:r>
          </a:p>
        </p:txBody>
      </p:sp>
      <p:sp>
        <p:nvSpPr>
          <p:cNvPr id="28" name="TextBox 27">
            <a:extLst>
              <a:ext uri="{FF2B5EF4-FFF2-40B4-BE49-F238E27FC236}">
                <a16:creationId xmlns:a16="http://schemas.microsoft.com/office/drawing/2014/main" id="{B06C2734-9798-8F5B-3F0D-798747C8F5C0}"/>
              </a:ext>
            </a:extLst>
          </p:cNvPr>
          <p:cNvSpPr txBox="1"/>
          <p:nvPr/>
        </p:nvSpPr>
        <p:spPr>
          <a:xfrm>
            <a:off x="6462434" y="1501627"/>
            <a:ext cx="575928" cy="246221"/>
          </a:xfrm>
          <a:prstGeom prst="rect">
            <a:avLst/>
          </a:prstGeom>
          <a:noFill/>
        </p:spPr>
        <p:txBody>
          <a:bodyPr wrap="square" rtlCol="0">
            <a:spAutoFit/>
          </a:bodyPr>
          <a:lstStyle/>
          <a:p>
            <a:r>
              <a:rPr lang="en-US" sz="1000" b="1" dirty="0">
                <a:solidFill>
                  <a:srgbClr val="C00000"/>
                </a:solidFill>
              </a:rPr>
              <a:t>ASBR</a:t>
            </a:r>
          </a:p>
        </p:txBody>
      </p:sp>
      <p:sp>
        <p:nvSpPr>
          <p:cNvPr id="29" name="TextBox 28">
            <a:extLst>
              <a:ext uri="{FF2B5EF4-FFF2-40B4-BE49-F238E27FC236}">
                <a16:creationId xmlns:a16="http://schemas.microsoft.com/office/drawing/2014/main" id="{90383C07-5B2C-4A7F-6ED3-F26998445FE8}"/>
              </a:ext>
            </a:extLst>
          </p:cNvPr>
          <p:cNvSpPr txBox="1"/>
          <p:nvPr/>
        </p:nvSpPr>
        <p:spPr>
          <a:xfrm>
            <a:off x="3404979" y="1622390"/>
            <a:ext cx="381585" cy="246221"/>
          </a:xfrm>
          <a:prstGeom prst="rect">
            <a:avLst/>
          </a:prstGeom>
          <a:noFill/>
        </p:spPr>
        <p:txBody>
          <a:bodyPr wrap="square" rtlCol="0">
            <a:spAutoFit/>
          </a:bodyPr>
          <a:lstStyle/>
          <a:p>
            <a:r>
              <a:rPr lang="en-US" sz="1000" b="1" dirty="0">
                <a:solidFill>
                  <a:srgbClr val="C00000"/>
                </a:solidFill>
              </a:rPr>
              <a:t>BR</a:t>
            </a:r>
          </a:p>
        </p:txBody>
      </p:sp>
      <p:sp>
        <p:nvSpPr>
          <p:cNvPr id="30" name="TextBox 29">
            <a:extLst>
              <a:ext uri="{FF2B5EF4-FFF2-40B4-BE49-F238E27FC236}">
                <a16:creationId xmlns:a16="http://schemas.microsoft.com/office/drawing/2014/main" id="{E8F91CE2-69CA-C869-706E-12274E498D45}"/>
              </a:ext>
            </a:extLst>
          </p:cNvPr>
          <p:cNvSpPr txBox="1"/>
          <p:nvPr/>
        </p:nvSpPr>
        <p:spPr>
          <a:xfrm>
            <a:off x="4958342" y="1497953"/>
            <a:ext cx="381585" cy="246221"/>
          </a:xfrm>
          <a:prstGeom prst="rect">
            <a:avLst/>
          </a:prstGeom>
          <a:noFill/>
        </p:spPr>
        <p:txBody>
          <a:bodyPr wrap="square" rtlCol="0">
            <a:spAutoFit/>
          </a:bodyPr>
          <a:lstStyle/>
          <a:p>
            <a:r>
              <a:rPr lang="en-US" sz="1000" b="1" dirty="0">
                <a:solidFill>
                  <a:srgbClr val="C00000"/>
                </a:solidFill>
              </a:rPr>
              <a:t>BR</a:t>
            </a:r>
          </a:p>
        </p:txBody>
      </p:sp>
      <p:sp>
        <p:nvSpPr>
          <p:cNvPr id="31" name="TextBox 30">
            <a:extLst>
              <a:ext uri="{FF2B5EF4-FFF2-40B4-BE49-F238E27FC236}">
                <a16:creationId xmlns:a16="http://schemas.microsoft.com/office/drawing/2014/main" id="{66B8A19A-597A-7A8E-89E0-CA1D2280B446}"/>
              </a:ext>
            </a:extLst>
          </p:cNvPr>
          <p:cNvSpPr txBox="1"/>
          <p:nvPr/>
        </p:nvSpPr>
        <p:spPr>
          <a:xfrm>
            <a:off x="3432441" y="1489147"/>
            <a:ext cx="381585" cy="246221"/>
          </a:xfrm>
          <a:prstGeom prst="rect">
            <a:avLst/>
          </a:prstGeom>
          <a:noFill/>
        </p:spPr>
        <p:txBody>
          <a:bodyPr wrap="square" rtlCol="0">
            <a:spAutoFit/>
          </a:bodyPr>
          <a:lstStyle/>
          <a:p>
            <a:r>
              <a:rPr lang="en-US" sz="1000" b="1" dirty="0">
                <a:solidFill>
                  <a:srgbClr val="C00000"/>
                </a:solidFill>
              </a:rPr>
              <a:t>IR</a:t>
            </a:r>
          </a:p>
        </p:txBody>
      </p:sp>
      <p:sp>
        <p:nvSpPr>
          <p:cNvPr id="32" name="TextBox 31">
            <a:extLst>
              <a:ext uri="{FF2B5EF4-FFF2-40B4-BE49-F238E27FC236}">
                <a16:creationId xmlns:a16="http://schemas.microsoft.com/office/drawing/2014/main" id="{CD71743F-496F-FF87-6486-C074C5B130B0}"/>
              </a:ext>
            </a:extLst>
          </p:cNvPr>
          <p:cNvSpPr txBox="1"/>
          <p:nvPr/>
        </p:nvSpPr>
        <p:spPr>
          <a:xfrm>
            <a:off x="4911867" y="1628860"/>
            <a:ext cx="533985" cy="246221"/>
          </a:xfrm>
          <a:prstGeom prst="rect">
            <a:avLst/>
          </a:prstGeom>
          <a:noFill/>
        </p:spPr>
        <p:txBody>
          <a:bodyPr wrap="square" rtlCol="0">
            <a:spAutoFit/>
          </a:bodyPr>
          <a:lstStyle/>
          <a:p>
            <a:r>
              <a:rPr lang="en-US" sz="1000" b="1" dirty="0">
                <a:solidFill>
                  <a:srgbClr val="C00000"/>
                </a:solidFill>
              </a:rPr>
              <a:t>ABR</a:t>
            </a:r>
          </a:p>
        </p:txBody>
      </p:sp>
      <p:sp>
        <p:nvSpPr>
          <p:cNvPr id="33" name="TextBox 32">
            <a:extLst>
              <a:ext uri="{FF2B5EF4-FFF2-40B4-BE49-F238E27FC236}">
                <a16:creationId xmlns:a16="http://schemas.microsoft.com/office/drawing/2014/main" id="{9191CA9C-96B6-DB3B-26DC-D26A0B7596A3}"/>
              </a:ext>
            </a:extLst>
          </p:cNvPr>
          <p:cNvSpPr txBox="1"/>
          <p:nvPr/>
        </p:nvSpPr>
        <p:spPr>
          <a:xfrm>
            <a:off x="3763792" y="1165980"/>
            <a:ext cx="500621" cy="215444"/>
          </a:xfrm>
          <a:prstGeom prst="rect">
            <a:avLst/>
          </a:prstGeom>
          <a:noFill/>
        </p:spPr>
        <p:txBody>
          <a:bodyPr wrap="square" rtlCol="0">
            <a:spAutoFit/>
          </a:bodyPr>
          <a:lstStyle/>
          <a:p>
            <a:r>
              <a:rPr lang="en-US" sz="800" dirty="0"/>
              <a:t>G0/0/0</a:t>
            </a:r>
          </a:p>
        </p:txBody>
      </p:sp>
      <p:sp>
        <p:nvSpPr>
          <p:cNvPr id="34" name="TextBox 33">
            <a:extLst>
              <a:ext uri="{FF2B5EF4-FFF2-40B4-BE49-F238E27FC236}">
                <a16:creationId xmlns:a16="http://schemas.microsoft.com/office/drawing/2014/main" id="{A709D835-5D30-BD17-20F7-75C78CA35BEF}"/>
              </a:ext>
            </a:extLst>
          </p:cNvPr>
          <p:cNvSpPr txBox="1"/>
          <p:nvPr/>
        </p:nvSpPr>
        <p:spPr>
          <a:xfrm>
            <a:off x="4444699" y="1158989"/>
            <a:ext cx="500621" cy="215444"/>
          </a:xfrm>
          <a:prstGeom prst="rect">
            <a:avLst/>
          </a:prstGeom>
          <a:noFill/>
        </p:spPr>
        <p:txBody>
          <a:bodyPr wrap="square" rtlCol="0">
            <a:spAutoFit/>
          </a:bodyPr>
          <a:lstStyle/>
          <a:p>
            <a:r>
              <a:rPr lang="en-US" sz="800" dirty="0"/>
              <a:t>G0/0/0</a:t>
            </a:r>
          </a:p>
        </p:txBody>
      </p:sp>
      <p:sp>
        <p:nvSpPr>
          <p:cNvPr id="35" name="TextBox 34">
            <a:extLst>
              <a:ext uri="{FF2B5EF4-FFF2-40B4-BE49-F238E27FC236}">
                <a16:creationId xmlns:a16="http://schemas.microsoft.com/office/drawing/2014/main" id="{1B1E5C02-13E8-C0AF-A3A5-C0F56BA8D04B}"/>
              </a:ext>
            </a:extLst>
          </p:cNvPr>
          <p:cNvSpPr txBox="1"/>
          <p:nvPr/>
        </p:nvSpPr>
        <p:spPr>
          <a:xfrm>
            <a:off x="6023229" y="1160387"/>
            <a:ext cx="500621" cy="215444"/>
          </a:xfrm>
          <a:prstGeom prst="rect">
            <a:avLst/>
          </a:prstGeom>
          <a:noFill/>
        </p:spPr>
        <p:txBody>
          <a:bodyPr wrap="square" rtlCol="0">
            <a:spAutoFit/>
          </a:bodyPr>
          <a:lstStyle/>
          <a:p>
            <a:r>
              <a:rPr lang="en-US" sz="800" dirty="0"/>
              <a:t>G0/0/0</a:t>
            </a:r>
          </a:p>
        </p:txBody>
      </p:sp>
      <p:sp>
        <p:nvSpPr>
          <p:cNvPr id="36" name="TextBox 35">
            <a:extLst>
              <a:ext uri="{FF2B5EF4-FFF2-40B4-BE49-F238E27FC236}">
                <a16:creationId xmlns:a16="http://schemas.microsoft.com/office/drawing/2014/main" id="{951BE875-33B3-7641-113D-2D2429CA421D}"/>
              </a:ext>
            </a:extLst>
          </p:cNvPr>
          <p:cNvSpPr txBox="1"/>
          <p:nvPr/>
        </p:nvSpPr>
        <p:spPr>
          <a:xfrm>
            <a:off x="5345118" y="1161785"/>
            <a:ext cx="500621" cy="215444"/>
          </a:xfrm>
          <a:prstGeom prst="rect">
            <a:avLst/>
          </a:prstGeom>
          <a:noFill/>
        </p:spPr>
        <p:txBody>
          <a:bodyPr wrap="square" rtlCol="0">
            <a:spAutoFit/>
          </a:bodyPr>
          <a:lstStyle/>
          <a:p>
            <a:r>
              <a:rPr lang="en-US" sz="800" dirty="0"/>
              <a:t>G0/0/1</a:t>
            </a:r>
          </a:p>
        </p:txBody>
      </p:sp>
      <p:sp>
        <p:nvSpPr>
          <p:cNvPr id="37" name="Arrow: Left-Right 36">
            <a:extLst>
              <a:ext uri="{FF2B5EF4-FFF2-40B4-BE49-F238E27FC236}">
                <a16:creationId xmlns:a16="http://schemas.microsoft.com/office/drawing/2014/main" id="{80FC73E7-617F-A960-38FB-9750F04E8C61}"/>
              </a:ext>
            </a:extLst>
          </p:cNvPr>
          <p:cNvSpPr/>
          <p:nvPr/>
        </p:nvSpPr>
        <p:spPr>
          <a:xfrm>
            <a:off x="5563300" y="1616313"/>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38" name="TextBox 37">
            <a:extLst>
              <a:ext uri="{FF2B5EF4-FFF2-40B4-BE49-F238E27FC236}">
                <a16:creationId xmlns:a16="http://schemas.microsoft.com/office/drawing/2014/main" id="{1CE2AD47-B3FB-9665-76DF-400B3D34F505}"/>
              </a:ext>
            </a:extLst>
          </p:cNvPr>
          <p:cNvSpPr txBox="1"/>
          <p:nvPr/>
        </p:nvSpPr>
        <p:spPr>
          <a:xfrm>
            <a:off x="3990641" y="1336744"/>
            <a:ext cx="697475" cy="215444"/>
          </a:xfrm>
          <a:prstGeom prst="rect">
            <a:avLst/>
          </a:prstGeom>
          <a:noFill/>
        </p:spPr>
        <p:txBody>
          <a:bodyPr wrap="square" rtlCol="0">
            <a:spAutoFit/>
          </a:bodyPr>
          <a:lstStyle/>
          <a:p>
            <a:r>
              <a:rPr lang="en-US" sz="800" i="1" dirty="0"/>
              <a:t>10.0.1.0/24</a:t>
            </a:r>
          </a:p>
        </p:txBody>
      </p:sp>
      <p:sp>
        <p:nvSpPr>
          <p:cNvPr id="39" name="TextBox 38">
            <a:extLst>
              <a:ext uri="{FF2B5EF4-FFF2-40B4-BE49-F238E27FC236}">
                <a16:creationId xmlns:a16="http://schemas.microsoft.com/office/drawing/2014/main" id="{B26A72B8-73EA-28F6-0407-B43471FA8DFB}"/>
              </a:ext>
            </a:extLst>
          </p:cNvPr>
          <p:cNvSpPr txBox="1"/>
          <p:nvPr/>
        </p:nvSpPr>
        <p:spPr>
          <a:xfrm>
            <a:off x="5577560" y="1338142"/>
            <a:ext cx="697475" cy="215444"/>
          </a:xfrm>
          <a:prstGeom prst="rect">
            <a:avLst/>
          </a:prstGeom>
          <a:noFill/>
        </p:spPr>
        <p:txBody>
          <a:bodyPr wrap="square" rtlCol="0">
            <a:spAutoFit/>
          </a:bodyPr>
          <a:lstStyle/>
          <a:p>
            <a:r>
              <a:rPr lang="en-US" sz="800" i="1" dirty="0"/>
              <a:t>10.0.2.0/24</a:t>
            </a:r>
          </a:p>
        </p:txBody>
      </p:sp>
      <p:pic>
        <p:nvPicPr>
          <p:cNvPr id="41" name="Picture 40">
            <a:extLst>
              <a:ext uri="{FF2B5EF4-FFF2-40B4-BE49-F238E27FC236}">
                <a16:creationId xmlns:a16="http://schemas.microsoft.com/office/drawing/2014/main" id="{F9A1CFF7-9506-9288-F79D-1D5E5243D072}"/>
              </a:ext>
            </a:extLst>
          </p:cNvPr>
          <p:cNvPicPr>
            <a:picLocks noChangeAspect="1"/>
          </p:cNvPicPr>
          <p:nvPr/>
        </p:nvPicPr>
        <p:blipFill>
          <a:blip r:embed="rId4"/>
          <a:stretch>
            <a:fillRect/>
          </a:stretch>
        </p:blipFill>
        <p:spPr>
          <a:xfrm>
            <a:off x="4397230" y="2756725"/>
            <a:ext cx="4205851" cy="336061"/>
          </a:xfrm>
          <a:prstGeom prst="rect">
            <a:avLst/>
          </a:prstGeom>
          <a:ln w="28575">
            <a:solidFill>
              <a:schemeClr val="tx1"/>
            </a:solidFill>
          </a:ln>
        </p:spPr>
      </p:pic>
      <p:pic>
        <p:nvPicPr>
          <p:cNvPr id="43" name="Picture 42">
            <a:extLst>
              <a:ext uri="{FF2B5EF4-FFF2-40B4-BE49-F238E27FC236}">
                <a16:creationId xmlns:a16="http://schemas.microsoft.com/office/drawing/2014/main" id="{AC3A87C3-8968-5165-B284-1750608164F9}"/>
              </a:ext>
            </a:extLst>
          </p:cNvPr>
          <p:cNvPicPr>
            <a:picLocks noChangeAspect="1"/>
          </p:cNvPicPr>
          <p:nvPr/>
        </p:nvPicPr>
        <p:blipFill>
          <a:blip r:embed="rId5"/>
          <a:stretch>
            <a:fillRect/>
          </a:stretch>
        </p:blipFill>
        <p:spPr>
          <a:xfrm>
            <a:off x="4399358" y="3119130"/>
            <a:ext cx="4205851" cy="520724"/>
          </a:xfrm>
          <a:prstGeom prst="rect">
            <a:avLst/>
          </a:prstGeom>
          <a:ln w="28575">
            <a:solidFill>
              <a:schemeClr val="tx1"/>
            </a:solidFill>
          </a:ln>
        </p:spPr>
      </p:pic>
      <p:sp>
        <p:nvSpPr>
          <p:cNvPr id="46" name="Rectangle 45">
            <a:extLst>
              <a:ext uri="{FF2B5EF4-FFF2-40B4-BE49-F238E27FC236}">
                <a16:creationId xmlns:a16="http://schemas.microsoft.com/office/drawing/2014/main" id="{4237E8C9-5173-5BB6-D70E-B5BF4C44D6E8}"/>
              </a:ext>
            </a:extLst>
          </p:cNvPr>
          <p:cNvSpPr/>
          <p:nvPr/>
        </p:nvSpPr>
        <p:spPr>
          <a:xfrm>
            <a:off x="8045042" y="2944536"/>
            <a:ext cx="549650" cy="14818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E59A81-1CF3-AE6E-20D5-58C5C58E5228}"/>
              </a:ext>
            </a:extLst>
          </p:cNvPr>
          <p:cNvSpPr/>
          <p:nvPr/>
        </p:nvSpPr>
        <p:spPr>
          <a:xfrm>
            <a:off x="8012884" y="3298272"/>
            <a:ext cx="549650" cy="14818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BC1C86A-DAEA-6995-5255-6FC198C6C782}"/>
              </a:ext>
            </a:extLst>
          </p:cNvPr>
          <p:cNvSpPr/>
          <p:nvPr/>
        </p:nvSpPr>
        <p:spPr>
          <a:xfrm>
            <a:off x="8012884" y="3449274"/>
            <a:ext cx="549650" cy="14818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5629A24-B5F4-A35E-53CB-D8B2D904EA21}"/>
              </a:ext>
            </a:extLst>
          </p:cNvPr>
          <p:cNvSpPr/>
          <p:nvPr/>
        </p:nvSpPr>
        <p:spPr>
          <a:xfrm>
            <a:off x="8046440" y="3860335"/>
            <a:ext cx="549650" cy="14818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1696671-7438-3848-0331-850B6FC26BC1}"/>
              </a:ext>
            </a:extLst>
          </p:cNvPr>
          <p:cNvPicPr>
            <a:picLocks noChangeAspect="1"/>
          </p:cNvPicPr>
          <p:nvPr/>
        </p:nvPicPr>
        <p:blipFill>
          <a:blip r:embed="rId3"/>
          <a:stretch>
            <a:fillRect/>
          </a:stretch>
        </p:blipFill>
        <p:spPr>
          <a:xfrm>
            <a:off x="7858867" y="883461"/>
            <a:ext cx="913003" cy="913003"/>
          </a:xfrm>
          <a:prstGeom prst="rect">
            <a:avLst/>
          </a:prstGeom>
        </p:spPr>
      </p:pic>
      <p:sp>
        <p:nvSpPr>
          <p:cNvPr id="14" name="TextBox 13">
            <a:extLst>
              <a:ext uri="{FF2B5EF4-FFF2-40B4-BE49-F238E27FC236}">
                <a16:creationId xmlns:a16="http://schemas.microsoft.com/office/drawing/2014/main" id="{04F53114-FA22-11B7-BCAE-24601EFE6990}"/>
              </a:ext>
            </a:extLst>
          </p:cNvPr>
          <p:cNvSpPr txBox="1"/>
          <p:nvPr/>
        </p:nvSpPr>
        <p:spPr>
          <a:xfrm>
            <a:off x="8038281" y="1339961"/>
            <a:ext cx="559997" cy="215444"/>
          </a:xfrm>
          <a:prstGeom prst="rect">
            <a:avLst/>
          </a:prstGeom>
          <a:noFill/>
        </p:spPr>
        <p:txBody>
          <a:bodyPr wrap="square" rtlCol="0">
            <a:spAutoFit/>
          </a:bodyPr>
          <a:lstStyle/>
          <a:p>
            <a:r>
              <a:rPr lang="en-US" sz="800" b="1" dirty="0"/>
              <a:t>Ex-RTR</a:t>
            </a:r>
          </a:p>
        </p:txBody>
      </p:sp>
      <p:sp>
        <p:nvSpPr>
          <p:cNvPr id="15" name="TextBox 14">
            <a:extLst>
              <a:ext uri="{FF2B5EF4-FFF2-40B4-BE49-F238E27FC236}">
                <a16:creationId xmlns:a16="http://schemas.microsoft.com/office/drawing/2014/main" id="{FA9F0C03-0B1A-35BC-A456-B7FCB7CBE54B}"/>
              </a:ext>
            </a:extLst>
          </p:cNvPr>
          <p:cNvSpPr txBox="1"/>
          <p:nvPr/>
        </p:nvSpPr>
        <p:spPr>
          <a:xfrm>
            <a:off x="6871032" y="728801"/>
            <a:ext cx="1733371" cy="276999"/>
          </a:xfrm>
          <a:prstGeom prst="rect">
            <a:avLst/>
          </a:prstGeom>
          <a:noFill/>
        </p:spPr>
        <p:txBody>
          <a:bodyPr wrap="square" rtlCol="0">
            <a:spAutoFit/>
          </a:bodyPr>
          <a:lstStyle/>
          <a:p>
            <a:r>
              <a:rPr lang="en-US" sz="1200" b="1" dirty="0"/>
              <a:t>External Network RIP</a:t>
            </a:r>
          </a:p>
        </p:txBody>
      </p:sp>
      <p:sp>
        <p:nvSpPr>
          <p:cNvPr id="16" name="TextBox 15">
            <a:extLst>
              <a:ext uri="{FF2B5EF4-FFF2-40B4-BE49-F238E27FC236}">
                <a16:creationId xmlns:a16="http://schemas.microsoft.com/office/drawing/2014/main" id="{AE072984-9323-9D52-863C-76ECD2D12AE0}"/>
              </a:ext>
            </a:extLst>
          </p:cNvPr>
          <p:cNvSpPr txBox="1"/>
          <p:nvPr/>
        </p:nvSpPr>
        <p:spPr>
          <a:xfrm>
            <a:off x="7626926" y="1153396"/>
            <a:ext cx="500621" cy="215444"/>
          </a:xfrm>
          <a:prstGeom prst="rect">
            <a:avLst/>
          </a:prstGeom>
          <a:noFill/>
        </p:spPr>
        <p:txBody>
          <a:bodyPr wrap="square" rtlCol="0">
            <a:spAutoFit/>
          </a:bodyPr>
          <a:lstStyle/>
          <a:p>
            <a:r>
              <a:rPr lang="en-US" sz="800" dirty="0"/>
              <a:t>G0/0/0</a:t>
            </a:r>
          </a:p>
        </p:txBody>
      </p:sp>
      <p:sp>
        <p:nvSpPr>
          <p:cNvPr id="17" name="TextBox 16">
            <a:extLst>
              <a:ext uri="{FF2B5EF4-FFF2-40B4-BE49-F238E27FC236}">
                <a16:creationId xmlns:a16="http://schemas.microsoft.com/office/drawing/2014/main" id="{0F0A9137-70C9-664E-1D4A-02BEEE68A57F}"/>
              </a:ext>
            </a:extLst>
          </p:cNvPr>
          <p:cNvSpPr txBox="1"/>
          <p:nvPr/>
        </p:nvSpPr>
        <p:spPr>
          <a:xfrm>
            <a:off x="6948815" y="1154794"/>
            <a:ext cx="500621" cy="215444"/>
          </a:xfrm>
          <a:prstGeom prst="rect">
            <a:avLst/>
          </a:prstGeom>
          <a:noFill/>
        </p:spPr>
        <p:txBody>
          <a:bodyPr wrap="square" rtlCol="0">
            <a:spAutoFit/>
          </a:bodyPr>
          <a:lstStyle/>
          <a:p>
            <a:r>
              <a:rPr lang="en-US" sz="800" dirty="0"/>
              <a:t>G0/0/1</a:t>
            </a:r>
          </a:p>
        </p:txBody>
      </p:sp>
      <p:sp>
        <p:nvSpPr>
          <p:cNvPr id="23" name="TextBox 22">
            <a:extLst>
              <a:ext uri="{FF2B5EF4-FFF2-40B4-BE49-F238E27FC236}">
                <a16:creationId xmlns:a16="http://schemas.microsoft.com/office/drawing/2014/main" id="{5EF92BD7-BDC8-21DC-761C-2FE653A49EAC}"/>
              </a:ext>
            </a:extLst>
          </p:cNvPr>
          <p:cNvSpPr txBox="1"/>
          <p:nvPr/>
        </p:nvSpPr>
        <p:spPr>
          <a:xfrm>
            <a:off x="7147701" y="1331151"/>
            <a:ext cx="776967" cy="215444"/>
          </a:xfrm>
          <a:prstGeom prst="rect">
            <a:avLst/>
          </a:prstGeom>
          <a:noFill/>
        </p:spPr>
        <p:txBody>
          <a:bodyPr wrap="square" rtlCol="0">
            <a:spAutoFit/>
          </a:bodyPr>
          <a:lstStyle/>
          <a:p>
            <a:r>
              <a:rPr lang="en-US" sz="800" i="1" dirty="0"/>
              <a:t>10.0.20.0/24</a:t>
            </a:r>
          </a:p>
        </p:txBody>
      </p:sp>
      <p:cxnSp>
        <p:nvCxnSpPr>
          <p:cNvPr id="42" name="Straight Connector 41">
            <a:extLst>
              <a:ext uri="{FF2B5EF4-FFF2-40B4-BE49-F238E27FC236}">
                <a16:creationId xmlns:a16="http://schemas.microsoft.com/office/drawing/2014/main" id="{3648A0D5-C406-70A4-A223-9E6A99D32B7C}"/>
              </a:ext>
            </a:extLst>
          </p:cNvPr>
          <p:cNvCxnSpPr>
            <a:cxnSpLocks/>
          </p:cNvCxnSpPr>
          <p:nvPr/>
        </p:nvCxnSpPr>
        <p:spPr>
          <a:xfrm>
            <a:off x="6979870" y="1349748"/>
            <a:ext cx="1067970" cy="0"/>
          </a:xfrm>
          <a:prstGeom prst="line">
            <a:avLst/>
          </a:prstGeom>
        </p:spPr>
        <p:style>
          <a:lnRef idx="2">
            <a:schemeClr val="dk1"/>
          </a:lnRef>
          <a:fillRef idx="0">
            <a:schemeClr val="dk1"/>
          </a:fillRef>
          <a:effectRef idx="1">
            <a:schemeClr val="dk1"/>
          </a:effectRef>
          <a:fontRef idx="minor">
            <a:schemeClr val="tx1"/>
          </a:fontRef>
        </p:style>
      </p:cxnSp>
      <p:pic>
        <p:nvPicPr>
          <p:cNvPr id="44" name="Picture 43">
            <a:extLst>
              <a:ext uri="{FF2B5EF4-FFF2-40B4-BE49-F238E27FC236}">
                <a16:creationId xmlns:a16="http://schemas.microsoft.com/office/drawing/2014/main" id="{73AA7C89-F737-8F78-D244-367B343FD3E4}"/>
              </a:ext>
            </a:extLst>
          </p:cNvPr>
          <p:cNvPicPr>
            <a:picLocks noChangeAspect="1"/>
          </p:cNvPicPr>
          <p:nvPr/>
        </p:nvPicPr>
        <p:blipFill>
          <a:blip r:embed="rId3"/>
          <a:stretch>
            <a:fillRect/>
          </a:stretch>
        </p:blipFill>
        <p:spPr>
          <a:xfrm>
            <a:off x="7860265" y="1765704"/>
            <a:ext cx="913003" cy="913003"/>
          </a:xfrm>
          <a:prstGeom prst="rect">
            <a:avLst/>
          </a:prstGeom>
        </p:spPr>
      </p:pic>
      <p:sp>
        <p:nvSpPr>
          <p:cNvPr id="50" name="TextBox 49">
            <a:extLst>
              <a:ext uri="{FF2B5EF4-FFF2-40B4-BE49-F238E27FC236}">
                <a16:creationId xmlns:a16="http://schemas.microsoft.com/office/drawing/2014/main" id="{DACBA213-0829-2F87-6274-931B2EA9D7C9}"/>
              </a:ext>
            </a:extLst>
          </p:cNvPr>
          <p:cNvSpPr txBox="1"/>
          <p:nvPr/>
        </p:nvSpPr>
        <p:spPr>
          <a:xfrm>
            <a:off x="8064847" y="2222204"/>
            <a:ext cx="574792" cy="215444"/>
          </a:xfrm>
          <a:prstGeom prst="rect">
            <a:avLst/>
          </a:prstGeom>
          <a:noFill/>
        </p:spPr>
        <p:txBody>
          <a:bodyPr wrap="square" rtlCol="0">
            <a:spAutoFit/>
          </a:bodyPr>
          <a:lstStyle/>
          <a:p>
            <a:r>
              <a:rPr lang="en-US" sz="800" b="1" dirty="0"/>
              <a:t>Ex-RTR</a:t>
            </a:r>
          </a:p>
        </p:txBody>
      </p:sp>
      <p:sp>
        <p:nvSpPr>
          <p:cNvPr id="51" name="TextBox 50">
            <a:extLst>
              <a:ext uri="{FF2B5EF4-FFF2-40B4-BE49-F238E27FC236}">
                <a16:creationId xmlns:a16="http://schemas.microsoft.com/office/drawing/2014/main" id="{BF6FF1A4-7312-85E3-B0F4-6D4C4048F026}"/>
              </a:ext>
            </a:extLst>
          </p:cNvPr>
          <p:cNvSpPr txBox="1"/>
          <p:nvPr/>
        </p:nvSpPr>
        <p:spPr>
          <a:xfrm>
            <a:off x="747420" y="3036465"/>
            <a:ext cx="3363186" cy="1448795"/>
          </a:xfrm>
          <a:prstGeom prst="rect">
            <a:avLst/>
          </a:prstGeom>
          <a:noFill/>
        </p:spPr>
        <p:txBody>
          <a:bodyPr wrap="square" rtlCol="0">
            <a:spAutoFit/>
          </a:bodyPr>
          <a:lstStyle/>
          <a:p>
            <a:pPr algn="just">
              <a:lnSpc>
                <a:spcPct val="150000"/>
              </a:lnSpc>
            </a:pPr>
            <a:r>
              <a:rPr lang="en-US" sz="1000" b="1" u="sng" dirty="0">
                <a:solidFill>
                  <a:schemeClr val="tx1"/>
                </a:solidFill>
                <a:latin typeface="+mj-lt"/>
              </a:rPr>
              <a:t>2.Standard Area</a:t>
            </a:r>
            <a:r>
              <a:rPr lang="en-US" sz="1000" b="1" dirty="0">
                <a:solidFill>
                  <a:schemeClr val="tx1"/>
                </a:solidFill>
                <a:latin typeface="+mj-lt"/>
              </a:rPr>
              <a:t>: </a:t>
            </a:r>
            <a:r>
              <a:rPr lang="en-US" sz="1000" b="0" i="0" dirty="0">
                <a:solidFill>
                  <a:schemeClr val="tx1"/>
                </a:solidFill>
                <a:effectLst/>
                <a:latin typeface="+mj-lt"/>
              </a:rPr>
              <a:t>A standard area is a </a:t>
            </a:r>
            <a:r>
              <a:rPr lang="en-US" sz="1000" b="1" i="1" dirty="0">
                <a:solidFill>
                  <a:schemeClr val="tx1"/>
                </a:solidFill>
                <a:effectLst/>
                <a:latin typeface="+mj-lt"/>
              </a:rPr>
              <a:t>non-backbone area</a:t>
            </a:r>
            <a:r>
              <a:rPr lang="en-US" sz="1000" b="0" i="0" dirty="0">
                <a:solidFill>
                  <a:schemeClr val="tx1"/>
                </a:solidFill>
                <a:effectLst/>
                <a:latin typeface="+mj-lt"/>
              </a:rPr>
              <a:t>. Standard areas can communicate with each other through the backbone area. A Standard Area has </a:t>
            </a:r>
            <a:r>
              <a:rPr lang="en-US" sz="1000" b="1" i="1" dirty="0">
                <a:solidFill>
                  <a:schemeClr val="tx1"/>
                </a:solidFill>
                <a:effectLst/>
                <a:latin typeface="+mj-lt"/>
              </a:rPr>
              <a:t>no specific characteristics</a:t>
            </a:r>
            <a:r>
              <a:rPr lang="en-US" sz="1000" b="0" i="0" dirty="0">
                <a:solidFill>
                  <a:schemeClr val="tx1"/>
                </a:solidFill>
                <a:effectLst/>
                <a:latin typeface="+mj-lt"/>
              </a:rPr>
              <a:t>. </a:t>
            </a:r>
            <a:r>
              <a:rPr lang="en-US" sz="1000" dirty="0">
                <a:solidFill>
                  <a:schemeClr val="tx1"/>
                </a:solidFill>
                <a:latin typeface="+mj-lt"/>
              </a:rPr>
              <a:t>It</a:t>
            </a:r>
            <a:r>
              <a:rPr lang="en-US" sz="1000" b="0" i="0" dirty="0">
                <a:solidFill>
                  <a:schemeClr val="tx1"/>
                </a:solidFill>
                <a:effectLst/>
                <a:latin typeface="+mj-lt"/>
              </a:rPr>
              <a:t> help in </a:t>
            </a:r>
            <a:r>
              <a:rPr lang="en-US" sz="1000" b="1" i="1" dirty="0">
                <a:solidFill>
                  <a:schemeClr val="tx1"/>
                </a:solidFill>
                <a:effectLst/>
                <a:latin typeface="+mj-lt"/>
              </a:rPr>
              <a:t>optimizing routing </a:t>
            </a:r>
            <a:r>
              <a:rPr lang="en-US" sz="1000" b="0" i="0" dirty="0">
                <a:solidFill>
                  <a:schemeClr val="tx1"/>
                </a:solidFill>
                <a:effectLst/>
                <a:latin typeface="+mj-lt"/>
              </a:rPr>
              <a:t>as the information about all routes is with all routers. This area supports type </a:t>
            </a:r>
            <a:r>
              <a:rPr lang="en-US" sz="1000" b="1" i="1" dirty="0">
                <a:solidFill>
                  <a:schemeClr val="tx1"/>
                </a:solidFill>
                <a:effectLst/>
                <a:latin typeface="+mj-lt"/>
              </a:rPr>
              <a:t>1, 2, 3, 4, </a:t>
            </a:r>
            <a:r>
              <a:rPr lang="en-US" sz="1000" b="0" i="0" dirty="0">
                <a:solidFill>
                  <a:schemeClr val="tx1"/>
                </a:solidFill>
                <a:effectLst/>
                <a:latin typeface="+mj-lt"/>
              </a:rPr>
              <a:t>and </a:t>
            </a:r>
            <a:r>
              <a:rPr lang="en-US" sz="1000" b="1" i="1" dirty="0">
                <a:solidFill>
                  <a:schemeClr val="tx1"/>
                </a:solidFill>
                <a:effectLst/>
                <a:latin typeface="+mj-lt"/>
              </a:rPr>
              <a:t>5</a:t>
            </a:r>
            <a:r>
              <a:rPr lang="en-US" sz="1000" b="0" i="0" dirty="0">
                <a:solidFill>
                  <a:schemeClr val="tx1"/>
                </a:solidFill>
                <a:effectLst/>
                <a:latin typeface="+mj-lt"/>
              </a:rPr>
              <a:t> LSAs.</a:t>
            </a:r>
          </a:p>
        </p:txBody>
      </p:sp>
      <p:cxnSp>
        <p:nvCxnSpPr>
          <p:cNvPr id="52" name="Straight Connector 51">
            <a:extLst>
              <a:ext uri="{FF2B5EF4-FFF2-40B4-BE49-F238E27FC236}">
                <a16:creationId xmlns:a16="http://schemas.microsoft.com/office/drawing/2014/main" id="{4C9AA44F-7640-0532-B436-EE8A43AE5ABD}"/>
              </a:ext>
            </a:extLst>
          </p:cNvPr>
          <p:cNvCxnSpPr>
            <a:cxnSpLocks/>
          </p:cNvCxnSpPr>
          <p:nvPr/>
        </p:nvCxnSpPr>
        <p:spPr>
          <a:xfrm flipV="1">
            <a:off x="8315368" y="1505071"/>
            <a:ext cx="8140" cy="542362"/>
          </a:xfrm>
          <a:prstGeom prst="line">
            <a:avLst/>
          </a:prstGeom>
        </p:spPr>
        <p:style>
          <a:lnRef idx="2">
            <a:schemeClr val="dk1"/>
          </a:lnRef>
          <a:fillRef idx="0">
            <a:schemeClr val="dk1"/>
          </a:fillRef>
          <a:effectRef idx="1">
            <a:schemeClr val="dk1"/>
          </a:effectRef>
          <a:fontRef idx="minor">
            <a:schemeClr val="tx1"/>
          </a:fontRef>
        </p:style>
      </p:cxnSp>
      <p:sp>
        <p:nvSpPr>
          <p:cNvPr id="57" name="TextBox 56">
            <a:extLst>
              <a:ext uri="{FF2B5EF4-FFF2-40B4-BE49-F238E27FC236}">
                <a16:creationId xmlns:a16="http://schemas.microsoft.com/office/drawing/2014/main" id="{CCAC23D3-93F5-D39D-8BDF-6256E47925B2}"/>
              </a:ext>
            </a:extLst>
          </p:cNvPr>
          <p:cNvSpPr txBox="1"/>
          <p:nvPr/>
        </p:nvSpPr>
        <p:spPr>
          <a:xfrm>
            <a:off x="7898170" y="1491752"/>
            <a:ext cx="500621" cy="215444"/>
          </a:xfrm>
          <a:prstGeom prst="rect">
            <a:avLst/>
          </a:prstGeom>
          <a:noFill/>
        </p:spPr>
        <p:txBody>
          <a:bodyPr wrap="square" rtlCol="0">
            <a:spAutoFit/>
          </a:bodyPr>
          <a:lstStyle/>
          <a:p>
            <a:r>
              <a:rPr lang="en-US" sz="800" dirty="0"/>
              <a:t>G0/0/1</a:t>
            </a:r>
          </a:p>
        </p:txBody>
      </p:sp>
      <p:sp>
        <p:nvSpPr>
          <p:cNvPr id="58" name="TextBox 57">
            <a:extLst>
              <a:ext uri="{FF2B5EF4-FFF2-40B4-BE49-F238E27FC236}">
                <a16:creationId xmlns:a16="http://schemas.microsoft.com/office/drawing/2014/main" id="{D89EDC94-E5C0-14F9-373B-ADB954597E98}"/>
              </a:ext>
            </a:extLst>
          </p:cNvPr>
          <p:cNvSpPr txBox="1"/>
          <p:nvPr/>
        </p:nvSpPr>
        <p:spPr>
          <a:xfrm>
            <a:off x="7896772" y="1867859"/>
            <a:ext cx="500621" cy="215444"/>
          </a:xfrm>
          <a:prstGeom prst="rect">
            <a:avLst/>
          </a:prstGeom>
          <a:noFill/>
        </p:spPr>
        <p:txBody>
          <a:bodyPr wrap="square" rtlCol="0">
            <a:spAutoFit/>
          </a:bodyPr>
          <a:lstStyle/>
          <a:p>
            <a:r>
              <a:rPr lang="en-US" sz="800" dirty="0"/>
              <a:t>G0/0/0</a:t>
            </a:r>
          </a:p>
        </p:txBody>
      </p:sp>
      <p:sp>
        <p:nvSpPr>
          <p:cNvPr id="60" name="TextBox 59">
            <a:extLst>
              <a:ext uri="{FF2B5EF4-FFF2-40B4-BE49-F238E27FC236}">
                <a16:creationId xmlns:a16="http://schemas.microsoft.com/office/drawing/2014/main" id="{739DFC22-7ECF-AF61-9D72-87C27D4731B2}"/>
              </a:ext>
            </a:extLst>
          </p:cNvPr>
          <p:cNvSpPr txBox="1"/>
          <p:nvPr/>
        </p:nvSpPr>
        <p:spPr>
          <a:xfrm>
            <a:off x="7610494" y="1676498"/>
            <a:ext cx="807190" cy="215444"/>
          </a:xfrm>
          <a:prstGeom prst="rect">
            <a:avLst/>
          </a:prstGeom>
          <a:noFill/>
        </p:spPr>
        <p:txBody>
          <a:bodyPr wrap="square" rtlCol="0">
            <a:spAutoFit/>
          </a:bodyPr>
          <a:lstStyle/>
          <a:p>
            <a:r>
              <a:rPr lang="en-US" sz="800" i="1" dirty="0"/>
              <a:t>10.0.21.0/24</a:t>
            </a:r>
          </a:p>
        </p:txBody>
      </p:sp>
      <p:sp>
        <p:nvSpPr>
          <p:cNvPr id="62" name="Rectangle 61">
            <a:extLst>
              <a:ext uri="{FF2B5EF4-FFF2-40B4-BE49-F238E27FC236}">
                <a16:creationId xmlns:a16="http://schemas.microsoft.com/office/drawing/2014/main" id="{341B78ED-9BEF-585C-EA34-EAF3B701F6E8}"/>
              </a:ext>
            </a:extLst>
          </p:cNvPr>
          <p:cNvSpPr/>
          <p:nvPr/>
        </p:nvSpPr>
        <p:spPr>
          <a:xfrm>
            <a:off x="5883476" y="4008517"/>
            <a:ext cx="1983780" cy="1524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1C35B8FF-4353-C072-A3C7-136DEA6343EE}"/>
              </a:ext>
            </a:extLst>
          </p:cNvPr>
          <p:cNvSpPr txBox="1"/>
          <p:nvPr/>
        </p:nvSpPr>
        <p:spPr>
          <a:xfrm>
            <a:off x="6278879" y="3098101"/>
            <a:ext cx="289929" cy="230832"/>
          </a:xfrm>
          <a:prstGeom prst="rect">
            <a:avLst/>
          </a:prstGeom>
          <a:noFill/>
        </p:spPr>
        <p:txBody>
          <a:bodyPr wrap="square" rtlCol="0">
            <a:spAutoFit/>
          </a:bodyPr>
          <a:lstStyle/>
          <a:p>
            <a:r>
              <a:rPr lang="en-US" sz="900" dirty="0">
                <a:solidFill>
                  <a:schemeClr val="tx1">
                    <a:lumMod val="65000"/>
                    <a:lumOff val="35000"/>
                  </a:schemeClr>
                </a:solidFill>
              </a:rPr>
              <a:t>0</a:t>
            </a:r>
          </a:p>
        </p:txBody>
      </p:sp>
    </p:spTree>
    <p:extLst>
      <p:ext uri="{BB962C8B-B14F-4D97-AF65-F5344CB8AC3E}">
        <p14:creationId xmlns:p14="http://schemas.microsoft.com/office/powerpoint/2010/main" val="1274957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44C732-0CBA-1976-94D8-7C89708A6EAD}"/>
              </a:ext>
            </a:extLst>
          </p:cNvPr>
          <p:cNvPicPr>
            <a:picLocks noChangeAspect="1"/>
          </p:cNvPicPr>
          <p:nvPr/>
        </p:nvPicPr>
        <p:blipFill>
          <a:blip r:embed="rId2"/>
          <a:srcRect/>
          <a:stretch/>
        </p:blipFill>
        <p:spPr>
          <a:xfrm>
            <a:off x="663529" y="2090962"/>
            <a:ext cx="4034306" cy="2188040"/>
          </a:xfrm>
          <a:prstGeom prst="rect">
            <a:avLst/>
          </a:prstGeom>
          <a:ln w="28575">
            <a:solidFill>
              <a:schemeClr val="tx1"/>
            </a:solidFill>
          </a:ln>
        </p:spPr>
      </p:pic>
      <p:pic>
        <p:nvPicPr>
          <p:cNvPr id="5" name="Picture 4">
            <a:extLst>
              <a:ext uri="{FF2B5EF4-FFF2-40B4-BE49-F238E27FC236}">
                <a16:creationId xmlns:a16="http://schemas.microsoft.com/office/drawing/2014/main" id="{BD41EDD3-854E-1753-7F5D-90DDD86C1168}"/>
              </a:ext>
            </a:extLst>
          </p:cNvPr>
          <p:cNvPicPr>
            <a:picLocks noChangeAspect="1"/>
          </p:cNvPicPr>
          <p:nvPr/>
        </p:nvPicPr>
        <p:blipFill>
          <a:blip r:embed="rId3"/>
          <a:srcRect/>
          <a:stretch/>
        </p:blipFill>
        <p:spPr>
          <a:xfrm>
            <a:off x="4723002" y="2090962"/>
            <a:ext cx="4034306" cy="2188040"/>
          </a:xfrm>
          <a:prstGeom prst="rect">
            <a:avLst/>
          </a:prstGeom>
          <a:ln w="28575">
            <a:solidFill>
              <a:schemeClr val="tx1"/>
            </a:solidFill>
          </a:ln>
        </p:spPr>
      </p:pic>
      <p:sp>
        <p:nvSpPr>
          <p:cNvPr id="2" name="Title 1">
            <a:extLst>
              <a:ext uri="{FF2B5EF4-FFF2-40B4-BE49-F238E27FC236}">
                <a16:creationId xmlns:a16="http://schemas.microsoft.com/office/drawing/2014/main" id="{EC1EED5B-48B6-D997-CB45-8DB7797732F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Types</a:t>
            </a:r>
          </a:p>
        </p:txBody>
      </p:sp>
      <p:sp>
        <p:nvSpPr>
          <p:cNvPr id="9" name="TextBox 8">
            <a:extLst>
              <a:ext uri="{FF2B5EF4-FFF2-40B4-BE49-F238E27FC236}">
                <a16:creationId xmlns:a16="http://schemas.microsoft.com/office/drawing/2014/main" id="{D91E6D3A-A439-8160-F39D-F1F618B90C96}"/>
              </a:ext>
            </a:extLst>
          </p:cNvPr>
          <p:cNvSpPr txBox="1"/>
          <p:nvPr/>
        </p:nvSpPr>
        <p:spPr>
          <a:xfrm>
            <a:off x="747419" y="905762"/>
            <a:ext cx="5587301" cy="1217962"/>
          </a:xfrm>
          <a:prstGeom prst="rect">
            <a:avLst/>
          </a:prstGeom>
          <a:noFill/>
        </p:spPr>
        <p:txBody>
          <a:bodyPr wrap="square" rtlCol="0">
            <a:spAutoFit/>
          </a:bodyPr>
          <a:lstStyle/>
          <a:p>
            <a:pPr>
              <a:lnSpc>
                <a:spcPct val="150000"/>
              </a:lnSpc>
            </a:pPr>
            <a:r>
              <a:rPr lang="en-US" sz="1000" dirty="0">
                <a:solidFill>
                  <a:schemeClr val="tx1"/>
                </a:solidFill>
                <a:latin typeface="+mj-lt"/>
              </a:rPr>
              <a:t>The following commands on the </a:t>
            </a:r>
            <a:r>
              <a:rPr lang="en-US" sz="1000" b="1" i="1" dirty="0">
                <a:solidFill>
                  <a:schemeClr val="tx1"/>
                </a:solidFill>
                <a:latin typeface="+mj-lt"/>
              </a:rPr>
              <a:t>ASBRs</a:t>
            </a:r>
            <a:r>
              <a:rPr lang="en-US" sz="1000" dirty="0">
                <a:solidFill>
                  <a:schemeClr val="tx1"/>
                </a:solidFill>
                <a:latin typeface="+mj-lt"/>
              </a:rPr>
              <a:t> of OSPF standard area-</a:t>
            </a:r>
          </a:p>
          <a:p>
            <a:pPr>
              <a:lnSpc>
                <a:spcPct val="150000"/>
              </a:lnSpc>
            </a:pPr>
            <a:r>
              <a:rPr lang="en-US" sz="1000" b="1" i="1" dirty="0">
                <a:solidFill>
                  <a:schemeClr val="tx1"/>
                </a:solidFill>
                <a:effectLst/>
                <a:latin typeface="+mj-lt"/>
              </a:rPr>
              <a:t>‘Router(config)# router </a:t>
            </a:r>
            <a:r>
              <a:rPr lang="en-US" sz="1000" b="1" i="1" dirty="0" err="1">
                <a:solidFill>
                  <a:schemeClr val="tx1"/>
                </a:solidFill>
                <a:effectLst/>
                <a:latin typeface="+mj-lt"/>
              </a:rPr>
              <a:t>ospf</a:t>
            </a:r>
            <a:r>
              <a:rPr lang="en-US" sz="1000" b="1" i="1" dirty="0">
                <a:solidFill>
                  <a:schemeClr val="tx1"/>
                </a:solidFill>
                <a:effectLst/>
                <a:latin typeface="+mj-lt"/>
              </a:rPr>
              <a:t> </a:t>
            </a:r>
            <a:r>
              <a:rPr lang="en-US" sz="1000" b="1" i="1" dirty="0">
                <a:solidFill>
                  <a:srgbClr val="7030A0"/>
                </a:solidFill>
                <a:effectLst/>
                <a:latin typeface="+mj-lt"/>
              </a:rPr>
              <a:t>&lt;process ID&gt;</a:t>
            </a:r>
            <a:r>
              <a:rPr lang="en-US" sz="1000" b="1" i="1" dirty="0">
                <a:solidFill>
                  <a:schemeClr val="tx1"/>
                </a:solidFill>
                <a:effectLst/>
                <a:latin typeface="+mj-lt"/>
              </a:rPr>
              <a:t>’</a:t>
            </a:r>
          </a:p>
          <a:p>
            <a:pPr>
              <a:lnSpc>
                <a:spcPct val="150000"/>
              </a:lnSpc>
            </a:pPr>
            <a:r>
              <a:rPr lang="en-US" sz="1000" b="1" i="1" dirty="0">
                <a:solidFill>
                  <a:schemeClr val="tx1"/>
                </a:solidFill>
                <a:latin typeface="+mj-lt"/>
              </a:rPr>
              <a:t>‘Router(config-router)# network </a:t>
            </a:r>
            <a:r>
              <a:rPr lang="en-US" sz="1000" b="1" i="1" dirty="0">
                <a:solidFill>
                  <a:srgbClr val="7030A0"/>
                </a:solidFill>
                <a:latin typeface="+mj-lt"/>
              </a:rPr>
              <a:t>&lt;network IP&gt; &lt;wildcard mask&gt; </a:t>
            </a:r>
            <a:r>
              <a:rPr lang="en-US" sz="1000" b="1" i="1" dirty="0">
                <a:solidFill>
                  <a:schemeClr val="tx1"/>
                </a:solidFill>
                <a:latin typeface="+mj-lt"/>
              </a:rPr>
              <a:t>area </a:t>
            </a:r>
            <a:r>
              <a:rPr lang="en-US" sz="1000" b="1" i="1" dirty="0">
                <a:solidFill>
                  <a:srgbClr val="C00000"/>
                </a:solidFill>
                <a:latin typeface="+mj-lt"/>
              </a:rPr>
              <a:t>&lt;non zero area ID&gt;</a:t>
            </a:r>
            <a:r>
              <a:rPr lang="en-US" sz="1000" b="1" i="1" dirty="0">
                <a:solidFill>
                  <a:schemeClr val="tx1"/>
                </a:solidFill>
                <a:latin typeface="+mj-lt"/>
              </a:rPr>
              <a:t>’</a:t>
            </a:r>
          </a:p>
          <a:p>
            <a:pPr>
              <a:lnSpc>
                <a:spcPct val="150000"/>
              </a:lnSpc>
            </a:pPr>
            <a:r>
              <a:rPr lang="en-US" sz="1000" b="1" i="1" dirty="0">
                <a:solidFill>
                  <a:schemeClr val="tx1"/>
                </a:solidFill>
                <a:latin typeface="+mj-lt"/>
              </a:rPr>
              <a:t>‘Router(config-router)# redistribute </a:t>
            </a:r>
            <a:r>
              <a:rPr lang="en-US" sz="1000" b="1" i="1" dirty="0">
                <a:solidFill>
                  <a:srgbClr val="C00000"/>
                </a:solidFill>
                <a:latin typeface="+mj-lt"/>
              </a:rPr>
              <a:t>&lt;external routing protocols&gt;</a:t>
            </a:r>
            <a:r>
              <a:rPr lang="en-US" sz="1000" b="1" i="1" dirty="0">
                <a:solidFill>
                  <a:schemeClr val="tx1"/>
                </a:solidFill>
                <a:latin typeface="+mj-lt"/>
              </a:rPr>
              <a:t> subnets’</a:t>
            </a:r>
            <a:endParaRPr lang="en-US" sz="1000" b="1" i="1" dirty="0">
              <a:solidFill>
                <a:srgbClr val="7030A0"/>
              </a:solidFill>
              <a:effectLst/>
              <a:latin typeface="+mj-lt"/>
            </a:endParaRPr>
          </a:p>
          <a:p>
            <a:pPr>
              <a:lnSpc>
                <a:spcPct val="150000"/>
              </a:lnSpc>
            </a:pPr>
            <a:endParaRPr lang="en-US" sz="1000" b="1" i="1" dirty="0">
              <a:solidFill>
                <a:schemeClr val="tx1"/>
              </a:solidFill>
              <a:effectLst/>
              <a:latin typeface="+mj-lt"/>
            </a:endParaRPr>
          </a:p>
        </p:txBody>
      </p:sp>
      <p:sp>
        <p:nvSpPr>
          <p:cNvPr id="14" name="Rectangle 13">
            <a:extLst>
              <a:ext uri="{FF2B5EF4-FFF2-40B4-BE49-F238E27FC236}">
                <a16:creationId xmlns:a16="http://schemas.microsoft.com/office/drawing/2014/main" id="{BC8C1D39-896A-8972-D797-56B3F10EFDEB}"/>
              </a:ext>
            </a:extLst>
          </p:cNvPr>
          <p:cNvSpPr/>
          <p:nvPr/>
        </p:nvSpPr>
        <p:spPr>
          <a:xfrm>
            <a:off x="4717573" y="4026716"/>
            <a:ext cx="3771288" cy="22824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E88711-0DB1-F4F9-7B24-F5593AB32501}"/>
              </a:ext>
            </a:extLst>
          </p:cNvPr>
          <p:cNvSpPr/>
          <p:nvPr/>
        </p:nvSpPr>
        <p:spPr>
          <a:xfrm>
            <a:off x="650555" y="4026716"/>
            <a:ext cx="3804260" cy="22824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B0C8648-D9BC-34E2-1BB9-3309DC89191B}"/>
              </a:ext>
            </a:extLst>
          </p:cNvPr>
          <p:cNvSpPr/>
          <p:nvPr/>
        </p:nvSpPr>
        <p:spPr>
          <a:xfrm>
            <a:off x="650555" y="3547872"/>
            <a:ext cx="3714181" cy="1096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9B1FF1-AD97-4600-0A7C-6BE5794707A2}"/>
              </a:ext>
            </a:extLst>
          </p:cNvPr>
          <p:cNvSpPr/>
          <p:nvPr/>
        </p:nvSpPr>
        <p:spPr>
          <a:xfrm>
            <a:off x="4716587" y="3694176"/>
            <a:ext cx="3714181" cy="1096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889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7E2DFB8F-98F0-CFBD-9312-9D69889A7775}"/>
              </a:ext>
            </a:extLst>
          </p:cNvPr>
          <p:cNvPicPr>
            <a:picLocks noChangeAspect="1"/>
          </p:cNvPicPr>
          <p:nvPr/>
        </p:nvPicPr>
        <p:blipFill>
          <a:blip r:embed="rId2"/>
          <a:srcRect/>
          <a:stretch/>
        </p:blipFill>
        <p:spPr>
          <a:xfrm>
            <a:off x="908956" y="2113985"/>
            <a:ext cx="7651932" cy="278115"/>
          </a:xfrm>
          <a:prstGeom prst="rect">
            <a:avLst/>
          </a:prstGeom>
          <a:ln w="28575">
            <a:solidFill>
              <a:schemeClr val="tx1"/>
            </a:solidFill>
          </a:ln>
        </p:spPr>
      </p:pic>
      <p:sp>
        <p:nvSpPr>
          <p:cNvPr id="64" name="Cloud 63">
            <a:extLst>
              <a:ext uri="{FF2B5EF4-FFF2-40B4-BE49-F238E27FC236}">
                <a16:creationId xmlns:a16="http://schemas.microsoft.com/office/drawing/2014/main" id="{DB41439E-811F-9550-56F7-CD89D6B9EA75}"/>
              </a:ext>
            </a:extLst>
          </p:cNvPr>
          <p:cNvSpPr/>
          <p:nvPr/>
        </p:nvSpPr>
        <p:spPr>
          <a:xfrm>
            <a:off x="836197" y="2951834"/>
            <a:ext cx="1053282" cy="554499"/>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External Network</a:t>
            </a:r>
          </a:p>
        </p:txBody>
      </p:sp>
      <p:sp>
        <p:nvSpPr>
          <p:cNvPr id="22" name="Rectangle: Rounded Corners 21">
            <a:extLst>
              <a:ext uri="{FF2B5EF4-FFF2-40B4-BE49-F238E27FC236}">
                <a16:creationId xmlns:a16="http://schemas.microsoft.com/office/drawing/2014/main" id="{BEC2AC06-C5D8-67C3-EADB-F6D1C32C9B2B}"/>
              </a:ext>
            </a:extLst>
          </p:cNvPr>
          <p:cNvSpPr/>
          <p:nvPr/>
        </p:nvSpPr>
        <p:spPr>
          <a:xfrm>
            <a:off x="6800950" y="2868844"/>
            <a:ext cx="1733372" cy="1490623"/>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49F616F-B6C5-2340-CAE3-E1D6237B09CA}"/>
              </a:ext>
            </a:extLst>
          </p:cNvPr>
          <p:cNvPicPr>
            <a:picLocks noChangeAspect="1"/>
          </p:cNvPicPr>
          <p:nvPr/>
        </p:nvPicPr>
        <p:blipFill>
          <a:blip r:embed="rId3"/>
          <a:stretch>
            <a:fillRect/>
          </a:stretch>
        </p:blipFill>
        <p:spPr>
          <a:xfrm>
            <a:off x="7780116" y="2750000"/>
            <a:ext cx="913003" cy="913003"/>
          </a:xfrm>
          <a:prstGeom prst="rect">
            <a:avLst/>
          </a:prstGeom>
        </p:spPr>
      </p:pic>
      <p:sp>
        <p:nvSpPr>
          <p:cNvPr id="47" name="TextBox 46">
            <a:extLst>
              <a:ext uri="{FF2B5EF4-FFF2-40B4-BE49-F238E27FC236}">
                <a16:creationId xmlns:a16="http://schemas.microsoft.com/office/drawing/2014/main" id="{309D1823-50A9-A91A-651A-C0FBD8E2550A}"/>
              </a:ext>
            </a:extLst>
          </p:cNvPr>
          <p:cNvSpPr txBox="1"/>
          <p:nvPr/>
        </p:nvSpPr>
        <p:spPr>
          <a:xfrm>
            <a:off x="7959530" y="3206500"/>
            <a:ext cx="559997" cy="215444"/>
          </a:xfrm>
          <a:prstGeom prst="rect">
            <a:avLst/>
          </a:prstGeom>
          <a:noFill/>
        </p:spPr>
        <p:txBody>
          <a:bodyPr wrap="square" rtlCol="0">
            <a:spAutoFit/>
          </a:bodyPr>
          <a:lstStyle/>
          <a:p>
            <a:r>
              <a:rPr lang="en-US" sz="800" b="1" dirty="0"/>
              <a:t>Ex-RTR</a:t>
            </a:r>
          </a:p>
        </p:txBody>
      </p:sp>
      <p:sp>
        <p:nvSpPr>
          <p:cNvPr id="48" name="TextBox 47">
            <a:extLst>
              <a:ext uri="{FF2B5EF4-FFF2-40B4-BE49-F238E27FC236}">
                <a16:creationId xmlns:a16="http://schemas.microsoft.com/office/drawing/2014/main" id="{58315A7C-3A6E-0521-AF7B-C2F657CFF183}"/>
              </a:ext>
            </a:extLst>
          </p:cNvPr>
          <p:cNvSpPr txBox="1"/>
          <p:nvPr/>
        </p:nvSpPr>
        <p:spPr>
          <a:xfrm>
            <a:off x="6792281" y="2595340"/>
            <a:ext cx="1733371" cy="276999"/>
          </a:xfrm>
          <a:prstGeom prst="rect">
            <a:avLst/>
          </a:prstGeom>
          <a:noFill/>
        </p:spPr>
        <p:txBody>
          <a:bodyPr wrap="square" rtlCol="0">
            <a:spAutoFit/>
          </a:bodyPr>
          <a:lstStyle/>
          <a:p>
            <a:r>
              <a:rPr lang="en-US" sz="1200" b="1" dirty="0"/>
              <a:t>External Network RIP</a:t>
            </a:r>
          </a:p>
        </p:txBody>
      </p:sp>
      <p:sp>
        <p:nvSpPr>
          <p:cNvPr id="49" name="TextBox 48">
            <a:extLst>
              <a:ext uri="{FF2B5EF4-FFF2-40B4-BE49-F238E27FC236}">
                <a16:creationId xmlns:a16="http://schemas.microsoft.com/office/drawing/2014/main" id="{0968C956-DC4C-C818-7B87-6F68F38B2FEB}"/>
              </a:ext>
            </a:extLst>
          </p:cNvPr>
          <p:cNvSpPr txBox="1"/>
          <p:nvPr/>
        </p:nvSpPr>
        <p:spPr>
          <a:xfrm>
            <a:off x="7548175" y="3019935"/>
            <a:ext cx="500621" cy="215444"/>
          </a:xfrm>
          <a:prstGeom prst="rect">
            <a:avLst/>
          </a:prstGeom>
          <a:noFill/>
        </p:spPr>
        <p:txBody>
          <a:bodyPr wrap="square" rtlCol="0">
            <a:spAutoFit/>
          </a:bodyPr>
          <a:lstStyle/>
          <a:p>
            <a:r>
              <a:rPr lang="en-US" sz="800" dirty="0"/>
              <a:t>G0/0/0</a:t>
            </a:r>
          </a:p>
        </p:txBody>
      </p:sp>
      <p:sp>
        <p:nvSpPr>
          <p:cNvPr id="50" name="TextBox 49">
            <a:extLst>
              <a:ext uri="{FF2B5EF4-FFF2-40B4-BE49-F238E27FC236}">
                <a16:creationId xmlns:a16="http://schemas.microsoft.com/office/drawing/2014/main" id="{C88FAE99-95D1-8779-1C0D-6DC6A19178AF}"/>
              </a:ext>
            </a:extLst>
          </p:cNvPr>
          <p:cNvSpPr txBox="1"/>
          <p:nvPr/>
        </p:nvSpPr>
        <p:spPr>
          <a:xfrm>
            <a:off x="6870064" y="3021333"/>
            <a:ext cx="500621" cy="215444"/>
          </a:xfrm>
          <a:prstGeom prst="rect">
            <a:avLst/>
          </a:prstGeom>
          <a:noFill/>
        </p:spPr>
        <p:txBody>
          <a:bodyPr wrap="square" rtlCol="0">
            <a:spAutoFit/>
          </a:bodyPr>
          <a:lstStyle/>
          <a:p>
            <a:r>
              <a:rPr lang="en-US" sz="800" dirty="0"/>
              <a:t>G0/0/1</a:t>
            </a:r>
          </a:p>
        </p:txBody>
      </p:sp>
      <p:sp>
        <p:nvSpPr>
          <p:cNvPr id="51" name="TextBox 50">
            <a:extLst>
              <a:ext uri="{FF2B5EF4-FFF2-40B4-BE49-F238E27FC236}">
                <a16:creationId xmlns:a16="http://schemas.microsoft.com/office/drawing/2014/main" id="{9534E603-7BD3-50F4-C966-C204D4AC5032}"/>
              </a:ext>
            </a:extLst>
          </p:cNvPr>
          <p:cNvSpPr txBox="1"/>
          <p:nvPr/>
        </p:nvSpPr>
        <p:spPr>
          <a:xfrm>
            <a:off x="7068950" y="3197690"/>
            <a:ext cx="776967" cy="215444"/>
          </a:xfrm>
          <a:prstGeom prst="rect">
            <a:avLst/>
          </a:prstGeom>
          <a:noFill/>
        </p:spPr>
        <p:txBody>
          <a:bodyPr wrap="square" rtlCol="0">
            <a:spAutoFit/>
          </a:bodyPr>
          <a:lstStyle/>
          <a:p>
            <a:r>
              <a:rPr lang="en-US" sz="800" i="1" dirty="0"/>
              <a:t>10.0.20.0/24</a:t>
            </a:r>
          </a:p>
        </p:txBody>
      </p:sp>
      <p:cxnSp>
        <p:nvCxnSpPr>
          <p:cNvPr id="52" name="Straight Connector 51">
            <a:extLst>
              <a:ext uri="{FF2B5EF4-FFF2-40B4-BE49-F238E27FC236}">
                <a16:creationId xmlns:a16="http://schemas.microsoft.com/office/drawing/2014/main" id="{D5F4E681-C611-A344-B864-B949703E2FC1}"/>
              </a:ext>
            </a:extLst>
          </p:cNvPr>
          <p:cNvCxnSpPr>
            <a:cxnSpLocks/>
          </p:cNvCxnSpPr>
          <p:nvPr/>
        </p:nvCxnSpPr>
        <p:spPr>
          <a:xfrm>
            <a:off x="6901119" y="3216287"/>
            <a:ext cx="1067970" cy="0"/>
          </a:xfrm>
          <a:prstGeom prst="line">
            <a:avLst/>
          </a:prstGeom>
        </p:spPr>
        <p:style>
          <a:lnRef idx="2">
            <a:schemeClr val="dk1"/>
          </a:lnRef>
          <a:fillRef idx="0">
            <a:schemeClr val="dk1"/>
          </a:fillRef>
          <a:effectRef idx="1">
            <a:schemeClr val="dk1"/>
          </a:effectRef>
          <a:fontRef idx="minor">
            <a:schemeClr val="tx1"/>
          </a:fontRef>
        </p:style>
      </p:cxnSp>
      <p:pic>
        <p:nvPicPr>
          <p:cNvPr id="53" name="Picture 52">
            <a:extLst>
              <a:ext uri="{FF2B5EF4-FFF2-40B4-BE49-F238E27FC236}">
                <a16:creationId xmlns:a16="http://schemas.microsoft.com/office/drawing/2014/main" id="{09C17BA8-22DD-6A4A-5DA4-23A8709424BD}"/>
              </a:ext>
            </a:extLst>
          </p:cNvPr>
          <p:cNvPicPr>
            <a:picLocks noChangeAspect="1"/>
          </p:cNvPicPr>
          <p:nvPr/>
        </p:nvPicPr>
        <p:blipFill>
          <a:blip r:embed="rId3"/>
          <a:stretch>
            <a:fillRect/>
          </a:stretch>
        </p:blipFill>
        <p:spPr>
          <a:xfrm>
            <a:off x="7781514" y="3632243"/>
            <a:ext cx="913003" cy="913003"/>
          </a:xfrm>
          <a:prstGeom prst="rect">
            <a:avLst/>
          </a:prstGeom>
        </p:spPr>
      </p:pic>
      <p:sp>
        <p:nvSpPr>
          <p:cNvPr id="54" name="TextBox 53">
            <a:extLst>
              <a:ext uri="{FF2B5EF4-FFF2-40B4-BE49-F238E27FC236}">
                <a16:creationId xmlns:a16="http://schemas.microsoft.com/office/drawing/2014/main" id="{5B8206CF-20DA-180C-97BB-9A36C58ED25B}"/>
              </a:ext>
            </a:extLst>
          </p:cNvPr>
          <p:cNvSpPr txBox="1"/>
          <p:nvPr/>
        </p:nvSpPr>
        <p:spPr>
          <a:xfrm>
            <a:off x="7986096" y="4088743"/>
            <a:ext cx="574792" cy="215444"/>
          </a:xfrm>
          <a:prstGeom prst="rect">
            <a:avLst/>
          </a:prstGeom>
          <a:noFill/>
        </p:spPr>
        <p:txBody>
          <a:bodyPr wrap="square" rtlCol="0">
            <a:spAutoFit/>
          </a:bodyPr>
          <a:lstStyle/>
          <a:p>
            <a:r>
              <a:rPr lang="en-US" sz="800" b="1" dirty="0"/>
              <a:t>Ex-RTR</a:t>
            </a:r>
          </a:p>
        </p:txBody>
      </p:sp>
      <p:sp>
        <p:nvSpPr>
          <p:cNvPr id="55" name="TextBox 54">
            <a:extLst>
              <a:ext uri="{FF2B5EF4-FFF2-40B4-BE49-F238E27FC236}">
                <a16:creationId xmlns:a16="http://schemas.microsoft.com/office/drawing/2014/main" id="{0B418AEA-77E8-1449-77D9-E430CE847A54}"/>
              </a:ext>
            </a:extLst>
          </p:cNvPr>
          <p:cNvSpPr txBox="1"/>
          <p:nvPr/>
        </p:nvSpPr>
        <p:spPr>
          <a:xfrm>
            <a:off x="7819419" y="3358291"/>
            <a:ext cx="500621" cy="215444"/>
          </a:xfrm>
          <a:prstGeom prst="rect">
            <a:avLst/>
          </a:prstGeom>
          <a:noFill/>
        </p:spPr>
        <p:txBody>
          <a:bodyPr wrap="square" rtlCol="0">
            <a:spAutoFit/>
          </a:bodyPr>
          <a:lstStyle/>
          <a:p>
            <a:r>
              <a:rPr lang="en-US" sz="800" dirty="0"/>
              <a:t>G0/0/1</a:t>
            </a:r>
          </a:p>
        </p:txBody>
      </p:sp>
      <p:sp>
        <p:nvSpPr>
          <p:cNvPr id="56" name="TextBox 55">
            <a:extLst>
              <a:ext uri="{FF2B5EF4-FFF2-40B4-BE49-F238E27FC236}">
                <a16:creationId xmlns:a16="http://schemas.microsoft.com/office/drawing/2014/main" id="{CC439D8B-EAD8-5668-50A1-446CBD078CF7}"/>
              </a:ext>
            </a:extLst>
          </p:cNvPr>
          <p:cNvSpPr txBox="1"/>
          <p:nvPr/>
        </p:nvSpPr>
        <p:spPr>
          <a:xfrm>
            <a:off x="7818021" y="3734398"/>
            <a:ext cx="500621" cy="215444"/>
          </a:xfrm>
          <a:prstGeom prst="rect">
            <a:avLst/>
          </a:prstGeom>
          <a:noFill/>
        </p:spPr>
        <p:txBody>
          <a:bodyPr wrap="square" rtlCol="0">
            <a:spAutoFit/>
          </a:bodyPr>
          <a:lstStyle/>
          <a:p>
            <a:r>
              <a:rPr lang="en-US" sz="800" dirty="0"/>
              <a:t>G0/0/0</a:t>
            </a:r>
          </a:p>
        </p:txBody>
      </p:sp>
      <p:sp>
        <p:nvSpPr>
          <p:cNvPr id="57" name="TextBox 56">
            <a:extLst>
              <a:ext uri="{FF2B5EF4-FFF2-40B4-BE49-F238E27FC236}">
                <a16:creationId xmlns:a16="http://schemas.microsoft.com/office/drawing/2014/main" id="{A3EFFFBB-0EC4-2F64-EAFF-B156703B97FD}"/>
              </a:ext>
            </a:extLst>
          </p:cNvPr>
          <p:cNvSpPr txBox="1"/>
          <p:nvPr/>
        </p:nvSpPr>
        <p:spPr>
          <a:xfrm>
            <a:off x="7531743" y="3543037"/>
            <a:ext cx="807190" cy="215444"/>
          </a:xfrm>
          <a:prstGeom prst="rect">
            <a:avLst/>
          </a:prstGeom>
          <a:noFill/>
        </p:spPr>
        <p:txBody>
          <a:bodyPr wrap="square" rtlCol="0">
            <a:spAutoFit/>
          </a:bodyPr>
          <a:lstStyle/>
          <a:p>
            <a:r>
              <a:rPr lang="en-US" sz="800" i="1" dirty="0"/>
              <a:t>10.0.21.0/24</a:t>
            </a:r>
          </a:p>
        </p:txBody>
      </p:sp>
      <p:sp>
        <p:nvSpPr>
          <p:cNvPr id="35" name="Rectangle: Rounded Corners 34">
            <a:extLst>
              <a:ext uri="{FF2B5EF4-FFF2-40B4-BE49-F238E27FC236}">
                <a16:creationId xmlns:a16="http://schemas.microsoft.com/office/drawing/2014/main" id="{37069ADA-1D16-3456-39C1-53F4C7A450E7}"/>
              </a:ext>
            </a:extLst>
          </p:cNvPr>
          <p:cNvSpPr/>
          <p:nvPr/>
        </p:nvSpPr>
        <p:spPr>
          <a:xfrm>
            <a:off x="2086331" y="2868844"/>
            <a:ext cx="1292805" cy="1492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73BAD-5882-C971-1AED-523625F6080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Types</a:t>
            </a:r>
          </a:p>
        </p:txBody>
      </p:sp>
      <p:sp>
        <p:nvSpPr>
          <p:cNvPr id="3" name="TextBox 2">
            <a:extLst>
              <a:ext uri="{FF2B5EF4-FFF2-40B4-BE49-F238E27FC236}">
                <a16:creationId xmlns:a16="http://schemas.microsoft.com/office/drawing/2014/main" id="{E97C7F39-4E6C-6B0B-6A72-FA778BFA7F72}"/>
              </a:ext>
            </a:extLst>
          </p:cNvPr>
          <p:cNvSpPr txBox="1"/>
          <p:nvPr/>
        </p:nvSpPr>
        <p:spPr>
          <a:xfrm>
            <a:off x="747420" y="905762"/>
            <a:ext cx="7784184" cy="987130"/>
          </a:xfrm>
          <a:prstGeom prst="rect">
            <a:avLst/>
          </a:prstGeom>
          <a:noFill/>
        </p:spPr>
        <p:txBody>
          <a:bodyPr wrap="square" rtlCol="0">
            <a:spAutoFit/>
          </a:bodyPr>
          <a:lstStyle/>
          <a:p>
            <a:pPr algn="just">
              <a:lnSpc>
                <a:spcPct val="150000"/>
              </a:lnSpc>
            </a:pPr>
            <a:r>
              <a:rPr lang="en-US" sz="1000" b="1" u="sng" dirty="0">
                <a:solidFill>
                  <a:schemeClr val="tx1"/>
                </a:solidFill>
                <a:latin typeface="+mj-lt"/>
              </a:rPr>
              <a:t>3.Stub Area</a:t>
            </a:r>
            <a:r>
              <a:rPr lang="en-US" sz="1000" b="1" dirty="0">
                <a:solidFill>
                  <a:schemeClr val="tx1"/>
                </a:solidFill>
                <a:latin typeface="+mj-lt"/>
              </a:rPr>
              <a:t>: </a:t>
            </a:r>
            <a:r>
              <a:rPr lang="en-US" sz="1000" b="0" i="0" dirty="0">
                <a:solidFill>
                  <a:schemeClr val="tx1"/>
                </a:solidFill>
                <a:effectLst/>
                <a:latin typeface="+mj-lt"/>
              </a:rPr>
              <a:t>A stub area is a </a:t>
            </a:r>
            <a:r>
              <a:rPr lang="en-US" sz="1000" b="1" i="1" dirty="0">
                <a:solidFill>
                  <a:schemeClr val="tx1"/>
                </a:solidFill>
                <a:effectLst/>
                <a:latin typeface="+mj-lt"/>
              </a:rPr>
              <a:t>non-backbone area </a:t>
            </a:r>
            <a:r>
              <a:rPr lang="en-US" sz="1000" b="0" i="0" dirty="0">
                <a:solidFill>
                  <a:schemeClr val="tx1"/>
                </a:solidFill>
                <a:effectLst/>
                <a:latin typeface="+mj-lt"/>
              </a:rPr>
              <a:t>that </a:t>
            </a:r>
            <a:r>
              <a:rPr lang="en-US" sz="1000" b="1" i="1" dirty="0">
                <a:solidFill>
                  <a:schemeClr val="tx1"/>
                </a:solidFill>
                <a:effectLst/>
                <a:latin typeface="+mj-lt"/>
              </a:rPr>
              <a:t>only receives LSAs from the backbone area</a:t>
            </a:r>
            <a:r>
              <a:rPr lang="en-US" sz="1000" b="0" i="0" dirty="0">
                <a:solidFill>
                  <a:schemeClr val="tx1"/>
                </a:solidFill>
                <a:effectLst/>
                <a:latin typeface="+mj-lt"/>
              </a:rPr>
              <a:t>. Its is an </a:t>
            </a:r>
            <a:r>
              <a:rPr lang="en-US" sz="1000" b="1" i="1" dirty="0">
                <a:solidFill>
                  <a:schemeClr val="tx1"/>
                </a:solidFill>
                <a:effectLst/>
                <a:latin typeface="+mj-lt"/>
              </a:rPr>
              <a:t>optimization</a:t>
            </a:r>
            <a:r>
              <a:rPr lang="en-US" sz="1000" b="0" i="0" dirty="0">
                <a:solidFill>
                  <a:schemeClr val="tx1"/>
                </a:solidFill>
                <a:effectLst/>
                <a:latin typeface="+mj-lt"/>
              </a:rPr>
              <a:t> of standard area. Stub areas </a:t>
            </a:r>
            <a:r>
              <a:rPr lang="en-US" sz="1000" b="1" i="1" dirty="0">
                <a:solidFill>
                  <a:schemeClr val="tx1"/>
                </a:solidFill>
                <a:effectLst/>
                <a:latin typeface="+mj-lt"/>
              </a:rPr>
              <a:t>do not send LSAs </a:t>
            </a:r>
            <a:r>
              <a:rPr lang="en-US" sz="1000" b="0" i="0" dirty="0">
                <a:solidFill>
                  <a:schemeClr val="tx1"/>
                </a:solidFill>
                <a:effectLst/>
                <a:latin typeface="+mj-lt"/>
              </a:rPr>
              <a:t>to other areas and </a:t>
            </a:r>
            <a:r>
              <a:rPr lang="en-US" sz="1000" b="1" i="1" dirty="0">
                <a:solidFill>
                  <a:schemeClr val="tx1"/>
                </a:solidFill>
                <a:effectLst/>
                <a:latin typeface="+mj-lt"/>
              </a:rPr>
              <a:t>does not accept any external routes </a:t>
            </a:r>
            <a:r>
              <a:rPr lang="en-US" sz="1000" b="0" i="0" dirty="0">
                <a:solidFill>
                  <a:schemeClr val="tx1"/>
                </a:solidFill>
                <a:effectLst/>
                <a:latin typeface="+mj-lt"/>
              </a:rPr>
              <a:t>of non-OSPF network, if it wants to reach those external routes, only Need to send it through the </a:t>
            </a:r>
            <a:r>
              <a:rPr lang="en-US" sz="1000" b="1" i="1" dirty="0">
                <a:solidFill>
                  <a:schemeClr val="tx1"/>
                </a:solidFill>
                <a:effectLst/>
                <a:latin typeface="+mj-lt"/>
              </a:rPr>
              <a:t>default route</a:t>
            </a:r>
            <a:r>
              <a:rPr lang="en-US" sz="1000" b="0" i="0" dirty="0">
                <a:solidFill>
                  <a:schemeClr val="tx1"/>
                </a:solidFill>
                <a:effectLst/>
                <a:latin typeface="+mj-lt"/>
              </a:rPr>
              <a:t>. This area supports type </a:t>
            </a:r>
            <a:r>
              <a:rPr lang="en-US" sz="1000" b="1" i="1" dirty="0">
                <a:solidFill>
                  <a:schemeClr val="tx1"/>
                </a:solidFill>
                <a:effectLst/>
                <a:latin typeface="+mj-lt"/>
              </a:rPr>
              <a:t>1, 2,</a:t>
            </a:r>
            <a:r>
              <a:rPr lang="en-US" sz="1000" b="0" i="0" dirty="0">
                <a:solidFill>
                  <a:schemeClr val="tx1"/>
                </a:solidFill>
                <a:effectLst/>
                <a:latin typeface="+mj-lt"/>
              </a:rPr>
              <a:t> and </a:t>
            </a:r>
            <a:r>
              <a:rPr lang="en-US" sz="1000" b="1" i="1" dirty="0">
                <a:solidFill>
                  <a:schemeClr val="tx1"/>
                </a:solidFill>
                <a:effectLst/>
                <a:latin typeface="+mj-lt"/>
              </a:rPr>
              <a:t>3</a:t>
            </a:r>
            <a:r>
              <a:rPr lang="en-US" sz="1000" b="0" i="0" dirty="0">
                <a:solidFill>
                  <a:schemeClr val="tx1"/>
                </a:solidFill>
                <a:effectLst/>
                <a:latin typeface="+mj-lt"/>
              </a:rPr>
              <a:t> LSAs. Stub area does not accept external routes(Type 5), it is replaced by </a:t>
            </a:r>
            <a:r>
              <a:rPr lang="en-US" sz="1000" b="0" dirty="0">
                <a:solidFill>
                  <a:schemeClr val="tx1"/>
                </a:solidFill>
                <a:latin typeface="+mj-lt"/>
              </a:rPr>
              <a:t>d</a:t>
            </a:r>
            <a:r>
              <a:rPr lang="en-US" sz="1000" i="0" dirty="0">
                <a:solidFill>
                  <a:schemeClr val="tx1"/>
                </a:solidFill>
                <a:effectLst/>
                <a:latin typeface="+mj-lt"/>
              </a:rPr>
              <a:t>efault </a:t>
            </a:r>
            <a:r>
              <a:rPr lang="en-US" sz="1000" dirty="0">
                <a:solidFill>
                  <a:schemeClr val="tx1"/>
                </a:solidFill>
                <a:latin typeface="+mj-lt"/>
              </a:rPr>
              <a:t>r</a:t>
            </a:r>
            <a:r>
              <a:rPr lang="en-US" sz="1000" i="0" dirty="0">
                <a:solidFill>
                  <a:schemeClr val="tx1"/>
                </a:solidFill>
                <a:effectLst/>
                <a:latin typeface="+mj-lt"/>
              </a:rPr>
              <a:t>oute.</a:t>
            </a:r>
          </a:p>
        </p:txBody>
      </p:sp>
      <p:sp>
        <p:nvSpPr>
          <p:cNvPr id="5" name="Rectangle: Rounded Corners 4">
            <a:extLst>
              <a:ext uri="{FF2B5EF4-FFF2-40B4-BE49-F238E27FC236}">
                <a16:creationId xmlns:a16="http://schemas.microsoft.com/office/drawing/2014/main" id="{CDBE11CE-46E6-F79B-38F7-3B1CC7A93A28}"/>
              </a:ext>
            </a:extLst>
          </p:cNvPr>
          <p:cNvSpPr/>
          <p:nvPr/>
        </p:nvSpPr>
        <p:spPr>
          <a:xfrm>
            <a:off x="5215428" y="2868844"/>
            <a:ext cx="1301194" cy="149062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7D448A1-F80A-D69C-E1A9-37FF2560B197}"/>
              </a:ext>
            </a:extLst>
          </p:cNvPr>
          <p:cNvSpPr/>
          <p:nvPr/>
        </p:nvSpPr>
        <p:spPr>
          <a:xfrm>
            <a:off x="3645287" y="2867446"/>
            <a:ext cx="1292805" cy="1492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4798089-8F0D-C3B7-21D2-0906EFA5BA13}"/>
              </a:ext>
            </a:extLst>
          </p:cNvPr>
          <p:cNvPicPr>
            <a:picLocks noChangeAspect="1"/>
          </p:cNvPicPr>
          <p:nvPr/>
        </p:nvPicPr>
        <p:blipFill>
          <a:blip r:embed="rId3"/>
          <a:stretch>
            <a:fillRect/>
          </a:stretch>
        </p:blipFill>
        <p:spPr>
          <a:xfrm>
            <a:off x="3054312" y="2750002"/>
            <a:ext cx="913003" cy="913003"/>
          </a:xfrm>
          <a:prstGeom prst="rect">
            <a:avLst/>
          </a:prstGeom>
        </p:spPr>
      </p:pic>
      <p:sp>
        <p:nvSpPr>
          <p:cNvPr id="8" name="TextBox 7">
            <a:extLst>
              <a:ext uri="{FF2B5EF4-FFF2-40B4-BE49-F238E27FC236}">
                <a16:creationId xmlns:a16="http://schemas.microsoft.com/office/drawing/2014/main" id="{5F89B5E0-5285-436D-5E30-27A4525EC6E8}"/>
              </a:ext>
            </a:extLst>
          </p:cNvPr>
          <p:cNvSpPr txBox="1"/>
          <p:nvPr/>
        </p:nvSpPr>
        <p:spPr>
          <a:xfrm>
            <a:off x="3367951" y="3206502"/>
            <a:ext cx="385894" cy="215444"/>
          </a:xfrm>
          <a:prstGeom prst="rect">
            <a:avLst/>
          </a:prstGeom>
          <a:noFill/>
        </p:spPr>
        <p:txBody>
          <a:bodyPr wrap="square" rtlCol="0">
            <a:spAutoFit/>
          </a:bodyPr>
          <a:lstStyle/>
          <a:p>
            <a:r>
              <a:rPr lang="en-US" sz="800" b="1" dirty="0"/>
              <a:t>R1</a:t>
            </a:r>
          </a:p>
        </p:txBody>
      </p:sp>
      <p:pic>
        <p:nvPicPr>
          <p:cNvPr id="9" name="Picture 8">
            <a:extLst>
              <a:ext uri="{FF2B5EF4-FFF2-40B4-BE49-F238E27FC236}">
                <a16:creationId xmlns:a16="http://schemas.microsoft.com/office/drawing/2014/main" id="{38FA8C14-96E9-27D5-D0E7-618BF16014E3}"/>
              </a:ext>
            </a:extLst>
          </p:cNvPr>
          <p:cNvPicPr>
            <a:picLocks noChangeAspect="1"/>
          </p:cNvPicPr>
          <p:nvPr/>
        </p:nvPicPr>
        <p:blipFill>
          <a:blip r:embed="rId3"/>
          <a:stretch>
            <a:fillRect/>
          </a:stretch>
        </p:blipFill>
        <p:spPr>
          <a:xfrm>
            <a:off x="4624453" y="2751400"/>
            <a:ext cx="913003" cy="913003"/>
          </a:xfrm>
          <a:prstGeom prst="rect">
            <a:avLst/>
          </a:prstGeom>
        </p:spPr>
      </p:pic>
      <p:sp>
        <p:nvSpPr>
          <p:cNvPr id="10" name="TextBox 9">
            <a:extLst>
              <a:ext uri="{FF2B5EF4-FFF2-40B4-BE49-F238E27FC236}">
                <a16:creationId xmlns:a16="http://schemas.microsoft.com/office/drawing/2014/main" id="{00BB7972-ABB2-5E83-AD7F-161879A684A9}"/>
              </a:ext>
            </a:extLst>
          </p:cNvPr>
          <p:cNvSpPr txBox="1"/>
          <p:nvPr/>
        </p:nvSpPr>
        <p:spPr>
          <a:xfrm>
            <a:off x="4938092" y="3207900"/>
            <a:ext cx="385894" cy="215444"/>
          </a:xfrm>
          <a:prstGeom prst="rect">
            <a:avLst/>
          </a:prstGeom>
          <a:noFill/>
        </p:spPr>
        <p:txBody>
          <a:bodyPr wrap="square" rtlCol="0">
            <a:spAutoFit/>
          </a:bodyPr>
          <a:lstStyle/>
          <a:p>
            <a:r>
              <a:rPr lang="en-US" sz="800" b="1" dirty="0"/>
              <a:t>R2</a:t>
            </a:r>
          </a:p>
        </p:txBody>
      </p:sp>
      <p:pic>
        <p:nvPicPr>
          <p:cNvPr id="11" name="Picture 10">
            <a:extLst>
              <a:ext uri="{FF2B5EF4-FFF2-40B4-BE49-F238E27FC236}">
                <a16:creationId xmlns:a16="http://schemas.microsoft.com/office/drawing/2014/main" id="{FD80427B-9D68-AB9B-855D-8F379A46E8AB}"/>
              </a:ext>
            </a:extLst>
          </p:cNvPr>
          <p:cNvPicPr>
            <a:picLocks noChangeAspect="1"/>
          </p:cNvPicPr>
          <p:nvPr/>
        </p:nvPicPr>
        <p:blipFill>
          <a:blip r:embed="rId3"/>
          <a:stretch>
            <a:fillRect/>
          </a:stretch>
        </p:blipFill>
        <p:spPr>
          <a:xfrm>
            <a:off x="6194594" y="2750000"/>
            <a:ext cx="913003" cy="913003"/>
          </a:xfrm>
          <a:prstGeom prst="rect">
            <a:avLst/>
          </a:prstGeom>
        </p:spPr>
      </p:pic>
      <p:sp>
        <p:nvSpPr>
          <p:cNvPr id="12" name="TextBox 11">
            <a:extLst>
              <a:ext uri="{FF2B5EF4-FFF2-40B4-BE49-F238E27FC236}">
                <a16:creationId xmlns:a16="http://schemas.microsoft.com/office/drawing/2014/main" id="{01F0FE7A-1950-BB74-661B-D0016CF667FE}"/>
              </a:ext>
            </a:extLst>
          </p:cNvPr>
          <p:cNvSpPr txBox="1"/>
          <p:nvPr/>
        </p:nvSpPr>
        <p:spPr>
          <a:xfrm>
            <a:off x="6508233" y="3206500"/>
            <a:ext cx="385894" cy="215444"/>
          </a:xfrm>
          <a:prstGeom prst="rect">
            <a:avLst/>
          </a:prstGeom>
          <a:noFill/>
        </p:spPr>
        <p:txBody>
          <a:bodyPr wrap="square" rtlCol="0">
            <a:spAutoFit/>
          </a:bodyPr>
          <a:lstStyle/>
          <a:p>
            <a:r>
              <a:rPr lang="en-US" sz="800" b="1" dirty="0"/>
              <a:t>R3</a:t>
            </a:r>
          </a:p>
        </p:txBody>
      </p:sp>
      <p:cxnSp>
        <p:nvCxnSpPr>
          <p:cNvPr id="13" name="Straight Connector 12">
            <a:extLst>
              <a:ext uri="{FF2B5EF4-FFF2-40B4-BE49-F238E27FC236}">
                <a16:creationId xmlns:a16="http://schemas.microsoft.com/office/drawing/2014/main" id="{DD2ED081-E934-118B-D37D-BD5CEA5A072E}"/>
              </a:ext>
            </a:extLst>
          </p:cNvPr>
          <p:cNvCxnSpPr>
            <a:cxnSpLocks/>
          </p:cNvCxnSpPr>
          <p:nvPr/>
        </p:nvCxnSpPr>
        <p:spPr>
          <a:xfrm>
            <a:off x="3753845" y="3206500"/>
            <a:ext cx="1067970"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134677A-44FF-6F6A-E518-C1990553D9ED}"/>
              </a:ext>
            </a:extLst>
          </p:cNvPr>
          <p:cNvCxnSpPr>
            <a:cxnSpLocks/>
          </p:cNvCxnSpPr>
          <p:nvPr/>
        </p:nvCxnSpPr>
        <p:spPr>
          <a:xfrm>
            <a:off x="5323986" y="3207898"/>
            <a:ext cx="1067970" cy="0"/>
          </a:xfrm>
          <a:prstGeom prst="line">
            <a:avLst/>
          </a:prstGeom>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8606C622-F019-7AC5-562E-0027C2C5C4AA}"/>
              </a:ext>
            </a:extLst>
          </p:cNvPr>
          <p:cNvSpPr txBox="1"/>
          <p:nvPr/>
        </p:nvSpPr>
        <p:spPr>
          <a:xfrm>
            <a:off x="3972179" y="2593942"/>
            <a:ext cx="660958" cy="276999"/>
          </a:xfrm>
          <a:prstGeom prst="rect">
            <a:avLst/>
          </a:prstGeom>
          <a:noFill/>
        </p:spPr>
        <p:txBody>
          <a:bodyPr wrap="square" rtlCol="0">
            <a:spAutoFit/>
          </a:bodyPr>
          <a:lstStyle/>
          <a:p>
            <a:r>
              <a:rPr lang="en-US" sz="1200" b="1" dirty="0"/>
              <a:t>Area 0</a:t>
            </a:r>
          </a:p>
        </p:txBody>
      </p:sp>
      <p:sp>
        <p:nvSpPr>
          <p:cNvPr id="16" name="TextBox 15">
            <a:extLst>
              <a:ext uri="{FF2B5EF4-FFF2-40B4-BE49-F238E27FC236}">
                <a16:creationId xmlns:a16="http://schemas.microsoft.com/office/drawing/2014/main" id="{9DE522B7-9337-176A-D27F-1A0CCAB2522A}"/>
              </a:ext>
            </a:extLst>
          </p:cNvPr>
          <p:cNvSpPr txBox="1"/>
          <p:nvPr/>
        </p:nvSpPr>
        <p:spPr>
          <a:xfrm>
            <a:off x="5189981" y="2595340"/>
            <a:ext cx="1493521" cy="276999"/>
          </a:xfrm>
          <a:prstGeom prst="rect">
            <a:avLst/>
          </a:prstGeom>
          <a:noFill/>
        </p:spPr>
        <p:txBody>
          <a:bodyPr wrap="square" rtlCol="0">
            <a:spAutoFit/>
          </a:bodyPr>
          <a:lstStyle/>
          <a:p>
            <a:r>
              <a:rPr lang="en-US" sz="1200" b="1" dirty="0"/>
              <a:t>Standard Area 1</a:t>
            </a:r>
          </a:p>
        </p:txBody>
      </p:sp>
      <p:sp>
        <p:nvSpPr>
          <p:cNvPr id="17" name="Arrow: Left-Right 16">
            <a:extLst>
              <a:ext uri="{FF2B5EF4-FFF2-40B4-BE49-F238E27FC236}">
                <a16:creationId xmlns:a16="http://schemas.microsoft.com/office/drawing/2014/main" id="{6E6261E3-71A7-CE9A-7D69-F8E640766AAD}"/>
              </a:ext>
            </a:extLst>
          </p:cNvPr>
          <p:cNvSpPr/>
          <p:nvPr/>
        </p:nvSpPr>
        <p:spPr>
          <a:xfrm>
            <a:off x="3924194" y="3466074"/>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18" name="Arrow: Left-Right 17">
            <a:extLst>
              <a:ext uri="{FF2B5EF4-FFF2-40B4-BE49-F238E27FC236}">
                <a16:creationId xmlns:a16="http://schemas.microsoft.com/office/drawing/2014/main" id="{E7847F43-7EFC-B13A-7619-BECC66F0171B}"/>
              </a:ext>
            </a:extLst>
          </p:cNvPr>
          <p:cNvSpPr/>
          <p:nvPr/>
        </p:nvSpPr>
        <p:spPr>
          <a:xfrm>
            <a:off x="4714158" y="3651421"/>
            <a:ext cx="729841" cy="221730"/>
          </a:xfrm>
          <a:prstGeom prst="lef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3</a:t>
            </a:r>
          </a:p>
        </p:txBody>
      </p:sp>
      <p:sp>
        <p:nvSpPr>
          <p:cNvPr id="19" name="Arrow: Left-Right 18">
            <a:extLst>
              <a:ext uri="{FF2B5EF4-FFF2-40B4-BE49-F238E27FC236}">
                <a16:creationId xmlns:a16="http://schemas.microsoft.com/office/drawing/2014/main" id="{B9E20767-C040-9774-43D9-861A83E62435}"/>
              </a:ext>
            </a:extLst>
          </p:cNvPr>
          <p:cNvSpPr/>
          <p:nvPr/>
        </p:nvSpPr>
        <p:spPr>
          <a:xfrm>
            <a:off x="4715556" y="3884091"/>
            <a:ext cx="729841" cy="221730"/>
          </a:xfrm>
          <a:prstGeom prst="left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5</a:t>
            </a:r>
          </a:p>
        </p:txBody>
      </p:sp>
      <p:sp>
        <p:nvSpPr>
          <p:cNvPr id="20" name="Arrow: Left 19">
            <a:extLst>
              <a:ext uri="{FF2B5EF4-FFF2-40B4-BE49-F238E27FC236}">
                <a16:creationId xmlns:a16="http://schemas.microsoft.com/office/drawing/2014/main" id="{78A9F50E-03FD-D3C5-FBB9-5099649D8B47}"/>
              </a:ext>
            </a:extLst>
          </p:cNvPr>
          <p:cNvSpPr/>
          <p:nvPr/>
        </p:nvSpPr>
        <p:spPr>
          <a:xfrm>
            <a:off x="4536590" y="4075885"/>
            <a:ext cx="620785" cy="221189"/>
          </a:xfrm>
          <a:prstGeom prst="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4</a:t>
            </a:r>
          </a:p>
        </p:txBody>
      </p:sp>
      <p:sp>
        <p:nvSpPr>
          <p:cNvPr id="21" name="TextBox 20">
            <a:extLst>
              <a:ext uri="{FF2B5EF4-FFF2-40B4-BE49-F238E27FC236}">
                <a16:creationId xmlns:a16="http://schemas.microsoft.com/office/drawing/2014/main" id="{BB055D09-0081-802F-ECC8-64CE8123E722}"/>
              </a:ext>
            </a:extLst>
          </p:cNvPr>
          <p:cNvSpPr txBox="1"/>
          <p:nvPr/>
        </p:nvSpPr>
        <p:spPr>
          <a:xfrm>
            <a:off x="6443803" y="3361175"/>
            <a:ext cx="575928" cy="246221"/>
          </a:xfrm>
          <a:prstGeom prst="rect">
            <a:avLst/>
          </a:prstGeom>
          <a:noFill/>
        </p:spPr>
        <p:txBody>
          <a:bodyPr wrap="square" rtlCol="0">
            <a:spAutoFit/>
          </a:bodyPr>
          <a:lstStyle/>
          <a:p>
            <a:r>
              <a:rPr lang="en-US" sz="1000" b="1" dirty="0">
                <a:solidFill>
                  <a:srgbClr val="C00000"/>
                </a:solidFill>
              </a:rPr>
              <a:t>ASBR</a:t>
            </a:r>
          </a:p>
        </p:txBody>
      </p:sp>
      <p:sp>
        <p:nvSpPr>
          <p:cNvPr id="23" name="TextBox 22">
            <a:extLst>
              <a:ext uri="{FF2B5EF4-FFF2-40B4-BE49-F238E27FC236}">
                <a16:creationId xmlns:a16="http://schemas.microsoft.com/office/drawing/2014/main" id="{476376E7-D862-B924-F5BF-5A0370FC05F9}"/>
              </a:ext>
            </a:extLst>
          </p:cNvPr>
          <p:cNvSpPr txBox="1"/>
          <p:nvPr/>
        </p:nvSpPr>
        <p:spPr>
          <a:xfrm>
            <a:off x="4897766" y="3357501"/>
            <a:ext cx="381585" cy="246221"/>
          </a:xfrm>
          <a:prstGeom prst="rect">
            <a:avLst/>
          </a:prstGeom>
          <a:noFill/>
        </p:spPr>
        <p:txBody>
          <a:bodyPr wrap="square" rtlCol="0">
            <a:spAutoFit/>
          </a:bodyPr>
          <a:lstStyle/>
          <a:p>
            <a:r>
              <a:rPr lang="en-US" sz="1000" b="1" dirty="0">
                <a:solidFill>
                  <a:srgbClr val="C00000"/>
                </a:solidFill>
              </a:rPr>
              <a:t>BR</a:t>
            </a:r>
          </a:p>
        </p:txBody>
      </p:sp>
      <p:sp>
        <p:nvSpPr>
          <p:cNvPr id="25" name="TextBox 24">
            <a:extLst>
              <a:ext uri="{FF2B5EF4-FFF2-40B4-BE49-F238E27FC236}">
                <a16:creationId xmlns:a16="http://schemas.microsoft.com/office/drawing/2014/main" id="{C07885C8-862E-B6E8-ECF7-41110387C893}"/>
              </a:ext>
            </a:extLst>
          </p:cNvPr>
          <p:cNvSpPr txBox="1"/>
          <p:nvPr/>
        </p:nvSpPr>
        <p:spPr>
          <a:xfrm>
            <a:off x="4851291" y="3488408"/>
            <a:ext cx="533985" cy="246221"/>
          </a:xfrm>
          <a:prstGeom prst="rect">
            <a:avLst/>
          </a:prstGeom>
          <a:noFill/>
        </p:spPr>
        <p:txBody>
          <a:bodyPr wrap="square" rtlCol="0">
            <a:spAutoFit/>
          </a:bodyPr>
          <a:lstStyle/>
          <a:p>
            <a:r>
              <a:rPr lang="en-US" sz="1000" b="1" dirty="0">
                <a:solidFill>
                  <a:srgbClr val="C00000"/>
                </a:solidFill>
              </a:rPr>
              <a:t>ABR</a:t>
            </a:r>
          </a:p>
        </p:txBody>
      </p:sp>
      <p:sp>
        <p:nvSpPr>
          <p:cNvPr id="26" name="TextBox 25">
            <a:extLst>
              <a:ext uri="{FF2B5EF4-FFF2-40B4-BE49-F238E27FC236}">
                <a16:creationId xmlns:a16="http://schemas.microsoft.com/office/drawing/2014/main" id="{BFA0BAC1-8FE5-7841-F211-5B713079FB77}"/>
              </a:ext>
            </a:extLst>
          </p:cNvPr>
          <p:cNvSpPr txBox="1"/>
          <p:nvPr/>
        </p:nvSpPr>
        <p:spPr>
          <a:xfrm>
            <a:off x="3703216" y="3025528"/>
            <a:ext cx="500621" cy="215444"/>
          </a:xfrm>
          <a:prstGeom prst="rect">
            <a:avLst/>
          </a:prstGeom>
          <a:noFill/>
        </p:spPr>
        <p:txBody>
          <a:bodyPr wrap="square" rtlCol="0">
            <a:spAutoFit/>
          </a:bodyPr>
          <a:lstStyle/>
          <a:p>
            <a:r>
              <a:rPr lang="en-US" sz="800" dirty="0"/>
              <a:t>G0/0/0</a:t>
            </a:r>
          </a:p>
        </p:txBody>
      </p:sp>
      <p:sp>
        <p:nvSpPr>
          <p:cNvPr id="27" name="TextBox 26">
            <a:extLst>
              <a:ext uri="{FF2B5EF4-FFF2-40B4-BE49-F238E27FC236}">
                <a16:creationId xmlns:a16="http://schemas.microsoft.com/office/drawing/2014/main" id="{7D336511-AEF7-DFFE-86EB-8D6249FAC35A}"/>
              </a:ext>
            </a:extLst>
          </p:cNvPr>
          <p:cNvSpPr txBox="1"/>
          <p:nvPr/>
        </p:nvSpPr>
        <p:spPr>
          <a:xfrm>
            <a:off x="4384123" y="3018537"/>
            <a:ext cx="500621" cy="215444"/>
          </a:xfrm>
          <a:prstGeom prst="rect">
            <a:avLst/>
          </a:prstGeom>
          <a:noFill/>
        </p:spPr>
        <p:txBody>
          <a:bodyPr wrap="square" rtlCol="0">
            <a:spAutoFit/>
          </a:bodyPr>
          <a:lstStyle/>
          <a:p>
            <a:r>
              <a:rPr lang="en-US" sz="800" dirty="0"/>
              <a:t>G0/0/0</a:t>
            </a:r>
          </a:p>
        </p:txBody>
      </p:sp>
      <p:sp>
        <p:nvSpPr>
          <p:cNvPr id="28" name="TextBox 27">
            <a:extLst>
              <a:ext uri="{FF2B5EF4-FFF2-40B4-BE49-F238E27FC236}">
                <a16:creationId xmlns:a16="http://schemas.microsoft.com/office/drawing/2014/main" id="{05755D0F-8832-1995-E8E8-D0FB84D67DF5}"/>
              </a:ext>
            </a:extLst>
          </p:cNvPr>
          <p:cNvSpPr txBox="1"/>
          <p:nvPr/>
        </p:nvSpPr>
        <p:spPr>
          <a:xfrm>
            <a:off x="5962653" y="3019935"/>
            <a:ext cx="500621" cy="215444"/>
          </a:xfrm>
          <a:prstGeom prst="rect">
            <a:avLst/>
          </a:prstGeom>
          <a:noFill/>
        </p:spPr>
        <p:txBody>
          <a:bodyPr wrap="square" rtlCol="0">
            <a:spAutoFit/>
          </a:bodyPr>
          <a:lstStyle/>
          <a:p>
            <a:r>
              <a:rPr lang="en-US" sz="800" dirty="0"/>
              <a:t>G0/0/0</a:t>
            </a:r>
          </a:p>
        </p:txBody>
      </p:sp>
      <p:sp>
        <p:nvSpPr>
          <p:cNvPr id="29" name="TextBox 28">
            <a:extLst>
              <a:ext uri="{FF2B5EF4-FFF2-40B4-BE49-F238E27FC236}">
                <a16:creationId xmlns:a16="http://schemas.microsoft.com/office/drawing/2014/main" id="{806BECDE-06B7-925F-3964-19CBC09709AD}"/>
              </a:ext>
            </a:extLst>
          </p:cNvPr>
          <p:cNvSpPr txBox="1"/>
          <p:nvPr/>
        </p:nvSpPr>
        <p:spPr>
          <a:xfrm>
            <a:off x="5284542" y="3021333"/>
            <a:ext cx="500621" cy="215444"/>
          </a:xfrm>
          <a:prstGeom prst="rect">
            <a:avLst/>
          </a:prstGeom>
          <a:noFill/>
        </p:spPr>
        <p:txBody>
          <a:bodyPr wrap="square" rtlCol="0">
            <a:spAutoFit/>
          </a:bodyPr>
          <a:lstStyle/>
          <a:p>
            <a:r>
              <a:rPr lang="en-US" sz="800" dirty="0"/>
              <a:t>G0/0/1</a:t>
            </a:r>
          </a:p>
        </p:txBody>
      </p:sp>
      <p:sp>
        <p:nvSpPr>
          <p:cNvPr id="30" name="Arrow: Left-Right 29">
            <a:extLst>
              <a:ext uri="{FF2B5EF4-FFF2-40B4-BE49-F238E27FC236}">
                <a16:creationId xmlns:a16="http://schemas.microsoft.com/office/drawing/2014/main" id="{5FFA5875-752D-A0B7-B0B8-3168A9B400D4}"/>
              </a:ext>
            </a:extLst>
          </p:cNvPr>
          <p:cNvSpPr/>
          <p:nvPr/>
        </p:nvSpPr>
        <p:spPr>
          <a:xfrm>
            <a:off x="5502724" y="3475861"/>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31" name="TextBox 30">
            <a:extLst>
              <a:ext uri="{FF2B5EF4-FFF2-40B4-BE49-F238E27FC236}">
                <a16:creationId xmlns:a16="http://schemas.microsoft.com/office/drawing/2014/main" id="{BB2EA188-2F0A-ED9B-8614-FDC5EE00E9FB}"/>
              </a:ext>
            </a:extLst>
          </p:cNvPr>
          <p:cNvSpPr txBox="1"/>
          <p:nvPr/>
        </p:nvSpPr>
        <p:spPr>
          <a:xfrm>
            <a:off x="3930065" y="3196292"/>
            <a:ext cx="697475" cy="215444"/>
          </a:xfrm>
          <a:prstGeom prst="rect">
            <a:avLst/>
          </a:prstGeom>
          <a:noFill/>
        </p:spPr>
        <p:txBody>
          <a:bodyPr wrap="square" rtlCol="0">
            <a:spAutoFit/>
          </a:bodyPr>
          <a:lstStyle/>
          <a:p>
            <a:r>
              <a:rPr lang="en-US" sz="800" i="1" dirty="0"/>
              <a:t>10.0.1.0/24</a:t>
            </a:r>
          </a:p>
        </p:txBody>
      </p:sp>
      <p:sp>
        <p:nvSpPr>
          <p:cNvPr id="32" name="TextBox 31">
            <a:extLst>
              <a:ext uri="{FF2B5EF4-FFF2-40B4-BE49-F238E27FC236}">
                <a16:creationId xmlns:a16="http://schemas.microsoft.com/office/drawing/2014/main" id="{446AB3BB-9F34-7987-D287-C01F6494DF80}"/>
              </a:ext>
            </a:extLst>
          </p:cNvPr>
          <p:cNvSpPr txBox="1"/>
          <p:nvPr/>
        </p:nvSpPr>
        <p:spPr>
          <a:xfrm>
            <a:off x="5516984" y="3197690"/>
            <a:ext cx="697475" cy="215444"/>
          </a:xfrm>
          <a:prstGeom prst="rect">
            <a:avLst/>
          </a:prstGeom>
          <a:noFill/>
        </p:spPr>
        <p:txBody>
          <a:bodyPr wrap="square" rtlCol="0">
            <a:spAutoFit/>
          </a:bodyPr>
          <a:lstStyle/>
          <a:p>
            <a:r>
              <a:rPr lang="en-US" sz="800" i="1" dirty="0"/>
              <a:t>10.0.2.0/24</a:t>
            </a:r>
          </a:p>
        </p:txBody>
      </p:sp>
      <p:pic>
        <p:nvPicPr>
          <p:cNvPr id="33" name="Picture 32">
            <a:extLst>
              <a:ext uri="{FF2B5EF4-FFF2-40B4-BE49-F238E27FC236}">
                <a16:creationId xmlns:a16="http://schemas.microsoft.com/office/drawing/2014/main" id="{13DD343C-9733-98FA-1BD2-C2675A5743F2}"/>
              </a:ext>
            </a:extLst>
          </p:cNvPr>
          <p:cNvPicPr>
            <a:picLocks noChangeAspect="1"/>
          </p:cNvPicPr>
          <p:nvPr/>
        </p:nvPicPr>
        <p:blipFill>
          <a:blip r:embed="rId3"/>
          <a:stretch>
            <a:fillRect/>
          </a:stretch>
        </p:blipFill>
        <p:spPr>
          <a:xfrm>
            <a:off x="1479703" y="2750000"/>
            <a:ext cx="913003" cy="913003"/>
          </a:xfrm>
          <a:prstGeom prst="rect">
            <a:avLst/>
          </a:prstGeom>
        </p:spPr>
      </p:pic>
      <p:sp>
        <p:nvSpPr>
          <p:cNvPr id="34" name="TextBox 33">
            <a:extLst>
              <a:ext uri="{FF2B5EF4-FFF2-40B4-BE49-F238E27FC236}">
                <a16:creationId xmlns:a16="http://schemas.microsoft.com/office/drawing/2014/main" id="{A72970BD-0320-4791-CC90-9D59137009A5}"/>
              </a:ext>
            </a:extLst>
          </p:cNvPr>
          <p:cNvSpPr txBox="1"/>
          <p:nvPr/>
        </p:nvSpPr>
        <p:spPr>
          <a:xfrm>
            <a:off x="1793342" y="3206500"/>
            <a:ext cx="385894" cy="215444"/>
          </a:xfrm>
          <a:prstGeom prst="rect">
            <a:avLst/>
          </a:prstGeom>
          <a:noFill/>
        </p:spPr>
        <p:txBody>
          <a:bodyPr wrap="square" rtlCol="0">
            <a:spAutoFit/>
          </a:bodyPr>
          <a:lstStyle/>
          <a:p>
            <a:r>
              <a:rPr lang="en-US" sz="800" b="1" dirty="0"/>
              <a:t>R4</a:t>
            </a:r>
          </a:p>
        </p:txBody>
      </p:sp>
      <p:sp>
        <p:nvSpPr>
          <p:cNvPr id="36" name="TextBox 35">
            <a:extLst>
              <a:ext uri="{FF2B5EF4-FFF2-40B4-BE49-F238E27FC236}">
                <a16:creationId xmlns:a16="http://schemas.microsoft.com/office/drawing/2014/main" id="{CC0D5F3D-0C5C-8EAE-A1B4-05966AC6C4B2}"/>
              </a:ext>
            </a:extLst>
          </p:cNvPr>
          <p:cNvSpPr txBox="1"/>
          <p:nvPr/>
        </p:nvSpPr>
        <p:spPr>
          <a:xfrm>
            <a:off x="2209152" y="2595340"/>
            <a:ext cx="1041198" cy="276999"/>
          </a:xfrm>
          <a:prstGeom prst="rect">
            <a:avLst/>
          </a:prstGeom>
          <a:noFill/>
        </p:spPr>
        <p:txBody>
          <a:bodyPr wrap="square" rtlCol="0">
            <a:spAutoFit/>
          </a:bodyPr>
          <a:lstStyle/>
          <a:p>
            <a:r>
              <a:rPr lang="en-US" sz="1200" b="1" dirty="0"/>
              <a:t>Stub Area 2</a:t>
            </a:r>
          </a:p>
        </p:txBody>
      </p:sp>
      <p:sp>
        <p:nvSpPr>
          <p:cNvPr id="37" name="Arrow: Left-Right 36">
            <a:extLst>
              <a:ext uri="{FF2B5EF4-FFF2-40B4-BE49-F238E27FC236}">
                <a16:creationId xmlns:a16="http://schemas.microsoft.com/office/drawing/2014/main" id="{C9E4167C-FDE2-0CAB-6A2A-0500A2B71CF7}"/>
              </a:ext>
            </a:extLst>
          </p:cNvPr>
          <p:cNvSpPr/>
          <p:nvPr/>
        </p:nvSpPr>
        <p:spPr>
          <a:xfrm>
            <a:off x="2365238" y="3467472"/>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38" name="Arrow: Left-Right 37">
            <a:extLst>
              <a:ext uri="{FF2B5EF4-FFF2-40B4-BE49-F238E27FC236}">
                <a16:creationId xmlns:a16="http://schemas.microsoft.com/office/drawing/2014/main" id="{7B8D1D91-E10F-D874-4900-B3F2ED5D2817}"/>
              </a:ext>
            </a:extLst>
          </p:cNvPr>
          <p:cNvSpPr/>
          <p:nvPr/>
        </p:nvSpPr>
        <p:spPr>
          <a:xfrm>
            <a:off x="3155202" y="3652819"/>
            <a:ext cx="729841" cy="221730"/>
          </a:xfrm>
          <a:prstGeom prst="lef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3</a:t>
            </a:r>
          </a:p>
        </p:txBody>
      </p:sp>
      <p:sp>
        <p:nvSpPr>
          <p:cNvPr id="39" name="TextBox 38">
            <a:extLst>
              <a:ext uri="{FF2B5EF4-FFF2-40B4-BE49-F238E27FC236}">
                <a16:creationId xmlns:a16="http://schemas.microsoft.com/office/drawing/2014/main" id="{3752CF49-74CA-3685-436C-E9E47FD86415}"/>
              </a:ext>
            </a:extLst>
          </p:cNvPr>
          <p:cNvSpPr txBox="1"/>
          <p:nvPr/>
        </p:nvSpPr>
        <p:spPr>
          <a:xfrm>
            <a:off x="2144260" y="3026926"/>
            <a:ext cx="500621" cy="215444"/>
          </a:xfrm>
          <a:prstGeom prst="rect">
            <a:avLst/>
          </a:prstGeom>
          <a:noFill/>
        </p:spPr>
        <p:txBody>
          <a:bodyPr wrap="square" rtlCol="0">
            <a:spAutoFit/>
          </a:bodyPr>
          <a:lstStyle/>
          <a:p>
            <a:r>
              <a:rPr lang="en-US" sz="800" dirty="0"/>
              <a:t>G0/0/0</a:t>
            </a:r>
          </a:p>
        </p:txBody>
      </p:sp>
      <p:sp>
        <p:nvSpPr>
          <p:cNvPr id="40" name="TextBox 39">
            <a:extLst>
              <a:ext uri="{FF2B5EF4-FFF2-40B4-BE49-F238E27FC236}">
                <a16:creationId xmlns:a16="http://schemas.microsoft.com/office/drawing/2014/main" id="{44B30B30-A3A3-E1F0-F747-C18090D91DF6}"/>
              </a:ext>
            </a:extLst>
          </p:cNvPr>
          <p:cNvSpPr txBox="1"/>
          <p:nvPr/>
        </p:nvSpPr>
        <p:spPr>
          <a:xfrm>
            <a:off x="2825167" y="3019935"/>
            <a:ext cx="500621" cy="215444"/>
          </a:xfrm>
          <a:prstGeom prst="rect">
            <a:avLst/>
          </a:prstGeom>
          <a:noFill/>
        </p:spPr>
        <p:txBody>
          <a:bodyPr wrap="square" rtlCol="0">
            <a:spAutoFit/>
          </a:bodyPr>
          <a:lstStyle/>
          <a:p>
            <a:r>
              <a:rPr lang="en-US" sz="800" dirty="0"/>
              <a:t>G0/0/1</a:t>
            </a:r>
          </a:p>
        </p:txBody>
      </p:sp>
      <p:sp>
        <p:nvSpPr>
          <p:cNvPr id="41" name="TextBox 40">
            <a:extLst>
              <a:ext uri="{FF2B5EF4-FFF2-40B4-BE49-F238E27FC236}">
                <a16:creationId xmlns:a16="http://schemas.microsoft.com/office/drawing/2014/main" id="{2B07DCD4-A75C-8531-3A90-673C617F6F1F}"/>
              </a:ext>
            </a:extLst>
          </p:cNvPr>
          <p:cNvSpPr txBox="1"/>
          <p:nvPr/>
        </p:nvSpPr>
        <p:spPr>
          <a:xfrm>
            <a:off x="2371109" y="3197690"/>
            <a:ext cx="697475" cy="215444"/>
          </a:xfrm>
          <a:prstGeom prst="rect">
            <a:avLst/>
          </a:prstGeom>
          <a:noFill/>
        </p:spPr>
        <p:txBody>
          <a:bodyPr wrap="square" rtlCol="0">
            <a:spAutoFit/>
          </a:bodyPr>
          <a:lstStyle/>
          <a:p>
            <a:r>
              <a:rPr lang="en-US" sz="800" i="1" dirty="0"/>
              <a:t>10.0.3.0/24</a:t>
            </a:r>
          </a:p>
        </p:txBody>
      </p:sp>
      <p:cxnSp>
        <p:nvCxnSpPr>
          <p:cNvPr id="42" name="Straight Connector 41">
            <a:extLst>
              <a:ext uri="{FF2B5EF4-FFF2-40B4-BE49-F238E27FC236}">
                <a16:creationId xmlns:a16="http://schemas.microsoft.com/office/drawing/2014/main" id="{3C4C9DA8-350A-03D4-BF6A-9DF08C6604A6}"/>
              </a:ext>
            </a:extLst>
          </p:cNvPr>
          <p:cNvCxnSpPr>
            <a:cxnSpLocks/>
          </p:cNvCxnSpPr>
          <p:nvPr/>
        </p:nvCxnSpPr>
        <p:spPr>
          <a:xfrm>
            <a:off x="2179509" y="3209296"/>
            <a:ext cx="1067970" cy="0"/>
          </a:xfrm>
          <a:prstGeom prst="line">
            <a:avLst/>
          </a:prstGeom>
        </p:spPr>
        <p:style>
          <a:lnRef idx="2">
            <a:schemeClr val="dk1"/>
          </a:lnRef>
          <a:fillRef idx="0">
            <a:schemeClr val="dk1"/>
          </a:fillRef>
          <a:effectRef idx="1">
            <a:schemeClr val="dk1"/>
          </a:effectRef>
          <a:fontRef idx="minor">
            <a:schemeClr val="tx1"/>
          </a:fontRef>
        </p:style>
      </p:cxnSp>
      <p:sp>
        <p:nvSpPr>
          <p:cNvPr id="43" name="Arrow: Left 42">
            <a:extLst>
              <a:ext uri="{FF2B5EF4-FFF2-40B4-BE49-F238E27FC236}">
                <a16:creationId xmlns:a16="http://schemas.microsoft.com/office/drawing/2014/main" id="{6640256F-AEF1-CF6B-7A69-8261CB624D47}"/>
              </a:ext>
            </a:extLst>
          </p:cNvPr>
          <p:cNvSpPr/>
          <p:nvPr/>
        </p:nvSpPr>
        <p:spPr>
          <a:xfrm>
            <a:off x="2960856" y="4068894"/>
            <a:ext cx="620785" cy="221189"/>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Default</a:t>
            </a:r>
          </a:p>
        </p:txBody>
      </p:sp>
      <p:sp>
        <p:nvSpPr>
          <p:cNvPr id="44" name="TextBox 43">
            <a:extLst>
              <a:ext uri="{FF2B5EF4-FFF2-40B4-BE49-F238E27FC236}">
                <a16:creationId xmlns:a16="http://schemas.microsoft.com/office/drawing/2014/main" id="{5CF057DC-B7D2-401D-D330-71D884CD0F42}"/>
              </a:ext>
            </a:extLst>
          </p:cNvPr>
          <p:cNvSpPr txBox="1"/>
          <p:nvPr/>
        </p:nvSpPr>
        <p:spPr>
          <a:xfrm>
            <a:off x="3338810" y="3358899"/>
            <a:ext cx="381585" cy="246221"/>
          </a:xfrm>
          <a:prstGeom prst="rect">
            <a:avLst/>
          </a:prstGeom>
          <a:noFill/>
        </p:spPr>
        <p:txBody>
          <a:bodyPr wrap="square" rtlCol="0">
            <a:spAutoFit/>
          </a:bodyPr>
          <a:lstStyle/>
          <a:p>
            <a:r>
              <a:rPr lang="en-US" sz="1000" b="1" dirty="0">
                <a:solidFill>
                  <a:srgbClr val="C00000"/>
                </a:solidFill>
              </a:rPr>
              <a:t>BR</a:t>
            </a:r>
          </a:p>
        </p:txBody>
      </p:sp>
      <p:sp>
        <p:nvSpPr>
          <p:cNvPr id="45" name="TextBox 44">
            <a:extLst>
              <a:ext uri="{FF2B5EF4-FFF2-40B4-BE49-F238E27FC236}">
                <a16:creationId xmlns:a16="http://schemas.microsoft.com/office/drawing/2014/main" id="{96CC7831-7B96-F1FF-967E-551C7BAA25FD}"/>
              </a:ext>
            </a:extLst>
          </p:cNvPr>
          <p:cNvSpPr txBox="1"/>
          <p:nvPr/>
        </p:nvSpPr>
        <p:spPr>
          <a:xfrm>
            <a:off x="3292335" y="3489806"/>
            <a:ext cx="533985" cy="246221"/>
          </a:xfrm>
          <a:prstGeom prst="rect">
            <a:avLst/>
          </a:prstGeom>
          <a:noFill/>
        </p:spPr>
        <p:txBody>
          <a:bodyPr wrap="square" rtlCol="0">
            <a:spAutoFit/>
          </a:bodyPr>
          <a:lstStyle/>
          <a:p>
            <a:r>
              <a:rPr lang="en-US" sz="1000" b="1" dirty="0">
                <a:solidFill>
                  <a:srgbClr val="C00000"/>
                </a:solidFill>
              </a:rPr>
              <a:t>ABR</a:t>
            </a:r>
          </a:p>
        </p:txBody>
      </p:sp>
      <p:sp>
        <p:nvSpPr>
          <p:cNvPr id="46" name="TextBox 45">
            <a:extLst>
              <a:ext uri="{FF2B5EF4-FFF2-40B4-BE49-F238E27FC236}">
                <a16:creationId xmlns:a16="http://schemas.microsoft.com/office/drawing/2014/main" id="{0404664C-7B65-0D0C-6801-16006199AB94}"/>
              </a:ext>
            </a:extLst>
          </p:cNvPr>
          <p:cNvSpPr txBox="1"/>
          <p:nvPr/>
        </p:nvSpPr>
        <p:spPr>
          <a:xfrm>
            <a:off x="1618195" y="3360297"/>
            <a:ext cx="644612" cy="246221"/>
          </a:xfrm>
          <a:prstGeom prst="rect">
            <a:avLst/>
          </a:prstGeom>
          <a:noFill/>
        </p:spPr>
        <p:txBody>
          <a:bodyPr wrap="square" rtlCol="0">
            <a:spAutoFit/>
          </a:bodyPr>
          <a:lstStyle/>
          <a:p>
            <a:r>
              <a:rPr lang="en-US" sz="1000" b="1" dirty="0">
                <a:solidFill>
                  <a:srgbClr val="C00000"/>
                </a:solidFill>
              </a:rPr>
              <a:t>ASBR</a:t>
            </a:r>
          </a:p>
        </p:txBody>
      </p:sp>
      <p:cxnSp>
        <p:nvCxnSpPr>
          <p:cNvPr id="58" name="Straight Connector 57">
            <a:extLst>
              <a:ext uri="{FF2B5EF4-FFF2-40B4-BE49-F238E27FC236}">
                <a16:creationId xmlns:a16="http://schemas.microsoft.com/office/drawing/2014/main" id="{A690B738-B609-B748-6DD6-0029B0374945}"/>
              </a:ext>
            </a:extLst>
          </p:cNvPr>
          <p:cNvCxnSpPr>
            <a:cxnSpLocks/>
          </p:cNvCxnSpPr>
          <p:nvPr/>
        </p:nvCxnSpPr>
        <p:spPr>
          <a:xfrm flipV="1">
            <a:off x="8238470" y="3391547"/>
            <a:ext cx="0" cy="515404"/>
          </a:xfrm>
          <a:prstGeom prst="line">
            <a:avLst/>
          </a:prstGeom>
        </p:spPr>
        <p:style>
          <a:lnRef idx="2">
            <a:schemeClr val="dk1"/>
          </a:lnRef>
          <a:fillRef idx="0">
            <a:schemeClr val="dk1"/>
          </a:fillRef>
          <a:effectRef idx="1">
            <a:schemeClr val="dk1"/>
          </a:effectRef>
          <a:fontRef idx="minor">
            <a:schemeClr val="tx1"/>
          </a:fontRef>
        </p:style>
      </p:cxnSp>
      <p:sp>
        <p:nvSpPr>
          <p:cNvPr id="66" name="Rectangle 65">
            <a:extLst>
              <a:ext uri="{FF2B5EF4-FFF2-40B4-BE49-F238E27FC236}">
                <a16:creationId xmlns:a16="http://schemas.microsoft.com/office/drawing/2014/main" id="{61786B46-F70D-A793-BEFB-AB348C8A096C}"/>
              </a:ext>
            </a:extLst>
          </p:cNvPr>
          <p:cNvSpPr/>
          <p:nvPr/>
        </p:nvSpPr>
        <p:spPr>
          <a:xfrm>
            <a:off x="7953849" y="2243768"/>
            <a:ext cx="591883" cy="1226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CE20035F-EA64-2D58-08D0-92CF684701A8}"/>
              </a:ext>
            </a:extLst>
          </p:cNvPr>
          <p:cNvSpPr txBox="1"/>
          <p:nvPr/>
        </p:nvSpPr>
        <p:spPr>
          <a:xfrm>
            <a:off x="950090" y="3494870"/>
            <a:ext cx="776967" cy="215444"/>
          </a:xfrm>
          <a:prstGeom prst="rect">
            <a:avLst/>
          </a:prstGeom>
          <a:noFill/>
        </p:spPr>
        <p:txBody>
          <a:bodyPr wrap="square" rtlCol="0">
            <a:spAutoFit/>
          </a:bodyPr>
          <a:lstStyle/>
          <a:p>
            <a:r>
              <a:rPr lang="en-US" sz="800" i="1" dirty="0"/>
              <a:t>10.0.10.0/24</a:t>
            </a:r>
          </a:p>
        </p:txBody>
      </p:sp>
      <p:sp>
        <p:nvSpPr>
          <p:cNvPr id="69" name="TextBox 68">
            <a:extLst>
              <a:ext uri="{FF2B5EF4-FFF2-40B4-BE49-F238E27FC236}">
                <a16:creationId xmlns:a16="http://schemas.microsoft.com/office/drawing/2014/main" id="{B586512B-A9BF-5138-89EB-0B264B748DFB}"/>
              </a:ext>
            </a:extLst>
          </p:cNvPr>
          <p:cNvSpPr txBox="1"/>
          <p:nvPr/>
        </p:nvSpPr>
        <p:spPr>
          <a:xfrm>
            <a:off x="950090" y="3624410"/>
            <a:ext cx="776967" cy="215444"/>
          </a:xfrm>
          <a:prstGeom prst="rect">
            <a:avLst/>
          </a:prstGeom>
          <a:noFill/>
        </p:spPr>
        <p:txBody>
          <a:bodyPr wrap="square" rtlCol="0">
            <a:spAutoFit/>
          </a:bodyPr>
          <a:lstStyle/>
          <a:p>
            <a:r>
              <a:rPr lang="en-US" sz="800" i="1" dirty="0"/>
              <a:t>10.0.11.0/24</a:t>
            </a:r>
          </a:p>
        </p:txBody>
      </p:sp>
      <p:sp>
        <p:nvSpPr>
          <p:cNvPr id="72" name="Arrow: Left 71">
            <a:extLst>
              <a:ext uri="{FF2B5EF4-FFF2-40B4-BE49-F238E27FC236}">
                <a16:creationId xmlns:a16="http://schemas.microsoft.com/office/drawing/2014/main" id="{9DF2B92C-E1AB-293F-42AD-635F77AE28D9}"/>
              </a:ext>
            </a:extLst>
          </p:cNvPr>
          <p:cNvSpPr/>
          <p:nvPr/>
        </p:nvSpPr>
        <p:spPr>
          <a:xfrm>
            <a:off x="6334910" y="3702505"/>
            <a:ext cx="620785" cy="221189"/>
          </a:xfrm>
          <a:prstGeom prst="lef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5</a:t>
            </a:r>
          </a:p>
        </p:txBody>
      </p:sp>
    </p:spTree>
    <p:extLst>
      <p:ext uri="{BB962C8B-B14F-4D97-AF65-F5344CB8AC3E}">
        <p14:creationId xmlns:p14="http://schemas.microsoft.com/office/powerpoint/2010/main" val="637913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CC07A-DFC0-0805-FB7F-D10E425F9B2E}"/>
              </a:ext>
            </a:extLst>
          </p:cNvPr>
          <p:cNvPicPr>
            <a:picLocks noChangeAspect="1"/>
          </p:cNvPicPr>
          <p:nvPr/>
        </p:nvPicPr>
        <p:blipFill>
          <a:blip r:embed="rId3"/>
          <a:srcRect/>
          <a:stretch/>
        </p:blipFill>
        <p:spPr>
          <a:xfrm>
            <a:off x="714567" y="2209800"/>
            <a:ext cx="3970299" cy="2276968"/>
          </a:xfrm>
          <a:prstGeom prst="rect">
            <a:avLst/>
          </a:prstGeom>
          <a:ln w="28575">
            <a:solidFill>
              <a:schemeClr val="tx1"/>
            </a:solidFill>
          </a:ln>
        </p:spPr>
      </p:pic>
      <p:pic>
        <p:nvPicPr>
          <p:cNvPr id="6" name="Picture 5">
            <a:extLst>
              <a:ext uri="{FF2B5EF4-FFF2-40B4-BE49-F238E27FC236}">
                <a16:creationId xmlns:a16="http://schemas.microsoft.com/office/drawing/2014/main" id="{475E64EA-995E-114B-ABF5-8E5871A4B692}"/>
              </a:ext>
            </a:extLst>
          </p:cNvPr>
          <p:cNvPicPr>
            <a:picLocks noChangeAspect="1"/>
          </p:cNvPicPr>
          <p:nvPr/>
        </p:nvPicPr>
        <p:blipFill>
          <a:blip r:embed="rId4"/>
          <a:srcRect/>
          <a:stretch/>
        </p:blipFill>
        <p:spPr>
          <a:xfrm>
            <a:off x="4724121" y="2205730"/>
            <a:ext cx="3970299" cy="2276968"/>
          </a:xfrm>
          <a:prstGeom prst="rect">
            <a:avLst/>
          </a:prstGeom>
          <a:ln w="28575">
            <a:solidFill>
              <a:schemeClr val="tx1"/>
            </a:solidFill>
          </a:ln>
        </p:spPr>
      </p:pic>
      <p:sp>
        <p:nvSpPr>
          <p:cNvPr id="2" name="Title 1">
            <a:extLst>
              <a:ext uri="{FF2B5EF4-FFF2-40B4-BE49-F238E27FC236}">
                <a16:creationId xmlns:a16="http://schemas.microsoft.com/office/drawing/2014/main" id="{EC1EED5B-48B6-D997-CB45-8DB7797732F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Types</a:t>
            </a:r>
          </a:p>
        </p:txBody>
      </p:sp>
      <p:pic>
        <p:nvPicPr>
          <p:cNvPr id="3" name="Picture 2">
            <a:extLst>
              <a:ext uri="{FF2B5EF4-FFF2-40B4-BE49-F238E27FC236}">
                <a16:creationId xmlns:a16="http://schemas.microsoft.com/office/drawing/2014/main" id="{B39B5C34-9EA2-3466-A5BE-4446A4058E05}"/>
              </a:ext>
            </a:extLst>
          </p:cNvPr>
          <p:cNvPicPr>
            <a:picLocks noChangeAspect="1"/>
          </p:cNvPicPr>
          <p:nvPr/>
        </p:nvPicPr>
        <p:blipFill>
          <a:blip r:embed="rId5"/>
          <a:srcRect/>
          <a:stretch/>
        </p:blipFill>
        <p:spPr>
          <a:xfrm>
            <a:off x="5092117" y="924401"/>
            <a:ext cx="3606034" cy="448597"/>
          </a:xfrm>
          <a:prstGeom prst="rect">
            <a:avLst/>
          </a:prstGeom>
          <a:ln w="28575">
            <a:solidFill>
              <a:schemeClr val="tx1"/>
            </a:solidFill>
          </a:ln>
        </p:spPr>
      </p:pic>
      <p:pic>
        <p:nvPicPr>
          <p:cNvPr id="4" name="Picture 3">
            <a:extLst>
              <a:ext uri="{FF2B5EF4-FFF2-40B4-BE49-F238E27FC236}">
                <a16:creationId xmlns:a16="http://schemas.microsoft.com/office/drawing/2014/main" id="{15F86106-91F9-077E-E799-37D8EB548064}"/>
              </a:ext>
            </a:extLst>
          </p:cNvPr>
          <p:cNvPicPr>
            <a:picLocks noChangeAspect="1"/>
          </p:cNvPicPr>
          <p:nvPr/>
        </p:nvPicPr>
        <p:blipFill>
          <a:blip r:embed="rId6"/>
          <a:srcRect/>
          <a:stretch/>
        </p:blipFill>
        <p:spPr>
          <a:xfrm>
            <a:off x="5092117" y="1688759"/>
            <a:ext cx="3606034" cy="417084"/>
          </a:xfrm>
          <a:prstGeom prst="rect">
            <a:avLst/>
          </a:prstGeom>
          <a:ln w="28575">
            <a:solidFill>
              <a:schemeClr val="tx1"/>
            </a:solidFill>
          </a:ln>
        </p:spPr>
      </p:pic>
      <p:sp>
        <p:nvSpPr>
          <p:cNvPr id="9" name="TextBox 8">
            <a:extLst>
              <a:ext uri="{FF2B5EF4-FFF2-40B4-BE49-F238E27FC236}">
                <a16:creationId xmlns:a16="http://schemas.microsoft.com/office/drawing/2014/main" id="{D91E6D3A-A439-8160-F39D-F1F618B90C96}"/>
              </a:ext>
            </a:extLst>
          </p:cNvPr>
          <p:cNvSpPr txBox="1"/>
          <p:nvPr/>
        </p:nvSpPr>
        <p:spPr>
          <a:xfrm>
            <a:off x="747419" y="905762"/>
            <a:ext cx="5587301" cy="1217962"/>
          </a:xfrm>
          <a:prstGeom prst="rect">
            <a:avLst/>
          </a:prstGeom>
          <a:noFill/>
        </p:spPr>
        <p:txBody>
          <a:bodyPr wrap="square" rtlCol="0">
            <a:spAutoFit/>
          </a:bodyPr>
          <a:lstStyle/>
          <a:p>
            <a:pPr>
              <a:lnSpc>
                <a:spcPct val="150000"/>
              </a:lnSpc>
            </a:pPr>
            <a:r>
              <a:rPr lang="en-US" sz="1000" dirty="0">
                <a:solidFill>
                  <a:schemeClr val="tx1"/>
                </a:solidFill>
                <a:latin typeface="+mj-lt"/>
              </a:rPr>
              <a:t>The following commands on routers of OSPF stub area-</a:t>
            </a:r>
          </a:p>
          <a:p>
            <a:pPr>
              <a:lnSpc>
                <a:spcPct val="150000"/>
              </a:lnSpc>
            </a:pPr>
            <a:r>
              <a:rPr lang="en-US" sz="1000" b="1" i="1" dirty="0">
                <a:solidFill>
                  <a:schemeClr val="tx1"/>
                </a:solidFill>
                <a:effectLst/>
                <a:latin typeface="+mj-lt"/>
              </a:rPr>
              <a:t>‘Router(config)# router </a:t>
            </a:r>
            <a:r>
              <a:rPr lang="en-US" sz="1000" b="1" i="1" dirty="0" err="1">
                <a:solidFill>
                  <a:schemeClr val="tx1"/>
                </a:solidFill>
                <a:effectLst/>
                <a:latin typeface="+mj-lt"/>
              </a:rPr>
              <a:t>ospf</a:t>
            </a:r>
            <a:r>
              <a:rPr lang="en-US" sz="1000" b="1" i="1" dirty="0">
                <a:solidFill>
                  <a:schemeClr val="tx1"/>
                </a:solidFill>
                <a:effectLst/>
                <a:latin typeface="+mj-lt"/>
              </a:rPr>
              <a:t> </a:t>
            </a:r>
            <a:r>
              <a:rPr lang="en-US" sz="1000" b="1" i="1" dirty="0">
                <a:solidFill>
                  <a:srgbClr val="7030A0"/>
                </a:solidFill>
                <a:effectLst/>
                <a:latin typeface="+mj-lt"/>
              </a:rPr>
              <a:t>&lt;process ID&gt;</a:t>
            </a:r>
            <a:r>
              <a:rPr lang="en-US" sz="1000" b="1" i="1" dirty="0">
                <a:solidFill>
                  <a:schemeClr val="tx1"/>
                </a:solidFill>
                <a:effectLst/>
                <a:latin typeface="+mj-lt"/>
              </a:rPr>
              <a:t>’</a:t>
            </a:r>
          </a:p>
          <a:p>
            <a:pPr>
              <a:lnSpc>
                <a:spcPct val="150000"/>
              </a:lnSpc>
            </a:pPr>
            <a:r>
              <a:rPr lang="en-US" sz="1000" b="1" i="1" dirty="0">
                <a:solidFill>
                  <a:schemeClr val="tx1"/>
                </a:solidFill>
                <a:latin typeface="+mj-lt"/>
              </a:rPr>
              <a:t>‘Router(config-router)# network </a:t>
            </a:r>
            <a:r>
              <a:rPr lang="en-US" sz="1000" b="1" i="1" dirty="0">
                <a:solidFill>
                  <a:srgbClr val="7030A0"/>
                </a:solidFill>
                <a:latin typeface="+mj-lt"/>
              </a:rPr>
              <a:t>&lt;network IP&gt; &lt;wildcard mask&gt; </a:t>
            </a:r>
            <a:r>
              <a:rPr lang="en-US" sz="1000" b="1" i="1" dirty="0">
                <a:solidFill>
                  <a:schemeClr val="tx1"/>
                </a:solidFill>
                <a:latin typeface="+mj-lt"/>
              </a:rPr>
              <a:t>area </a:t>
            </a:r>
            <a:r>
              <a:rPr lang="en-US" sz="1000" b="1" i="1" dirty="0">
                <a:solidFill>
                  <a:srgbClr val="C00000"/>
                </a:solidFill>
                <a:latin typeface="+mj-lt"/>
              </a:rPr>
              <a:t>&lt;non zero area ID&gt;</a:t>
            </a:r>
            <a:r>
              <a:rPr lang="en-US" sz="1000" b="1" i="1" dirty="0">
                <a:solidFill>
                  <a:schemeClr val="tx1"/>
                </a:solidFill>
                <a:latin typeface="+mj-lt"/>
              </a:rPr>
              <a:t>’</a:t>
            </a:r>
          </a:p>
          <a:p>
            <a:pPr>
              <a:lnSpc>
                <a:spcPct val="150000"/>
              </a:lnSpc>
            </a:pPr>
            <a:r>
              <a:rPr lang="en-US" sz="1000" b="1" i="1" dirty="0">
                <a:solidFill>
                  <a:schemeClr val="tx1"/>
                </a:solidFill>
                <a:latin typeface="+mj-lt"/>
              </a:rPr>
              <a:t>‘Router(config-router)# area </a:t>
            </a:r>
            <a:r>
              <a:rPr lang="en-US" sz="1000" b="1" i="1" dirty="0">
                <a:solidFill>
                  <a:srgbClr val="C00000"/>
                </a:solidFill>
                <a:latin typeface="+mj-lt"/>
              </a:rPr>
              <a:t>&lt;non zero area ID&gt;</a:t>
            </a:r>
            <a:r>
              <a:rPr lang="en-US" sz="1000" b="1" i="1" dirty="0">
                <a:solidFill>
                  <a:schemeClr val="tx1"/>
                </a:solidFill>
                <a:latin typeface="+mj-lt"/>
              </a:rPr>
              <a:t> stub’</a:t>
            </a:r>
            <a:endParaRPr lang="en-US" sz="1000" b="1" i="1" dirty="0">
              <a:solidFill>
                <a:srgbClr val="7030A0"/>
              </a:solidFill>
              <a:effectLst/>
              <a:latin typeface="+mj-lt"/>
            </a:endParaRPr>
          </a:p>
          <a:p>
            <a:pPr>
              <a:lnSpc>
                <a:spcPct val="150000"/>
              </a:lnSpc>
            </a:pPr>
            <a:endParaRPr lang="en-US" sz="1000" b="1" i="1" dirty="0">
              <a:solidFill>
                <a:schemeClr val="tx1"/>
              </a:solidFill>
              <a:effectLst/>
              <a:latin typeface="+mj-lt"/>
            </a:endParaRPr>
          </a:p>
        </p:txBody>
      </p:sp>
      <p:sp>
        <p:nvSpPr>
          <p:cNvPr id="10" name="Rectangle 9">
            <a:extLst>
              <a:ext uri="{FF2B5EF4-FFF2-40B4-BE49-F238E27FC236}">
                <a16:creationId xmlns:a16="http://schemas.microsoft.com/office/drawing/2014/main" id="{65E4DA18-CEBB-6FA5-ECBC-75A182B56CBC}"/>
              </a:ext>
            </a:extLst>
          </p:cNvPr>
          <p:cNvSpPr/>
          <p:nvPr/>
        </p:nvSpPr>
        <p:spPr>
          <a:xfrm>
            <a:off x="8221979" y="1088260"/>
            <a:ext cx="448213"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F93FBD-6C4B-422E-58C4-F69BA1AC53E1}"/>
              </a:ext>
            </a:extLst>
          </p:cNvPr>
          <p:cNvSpPr/>
          <p:nvPr/>
        </p:nvSpPr>
        <p:spPr>
          <a:xfrm>
            <a:off x="6362679" y="1225420"/>
            <a:ext cx="800101"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016F06-A727-A054-23EE-64F74698932A}"/>
              </a:ext>
            </a:extLst>
          </p:cNvPr>
          <p:cNvSpPr/>
          <p:nvPr/>
        </p:nvSpPr>
        <p:spPr>
          <a:xfrm>
            <a:off x="6347439" y="1992500"/>
            <a:ext cx="800101"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8C1D39-896A-8972-D797-56B3F10EFDEB}"/>
              </a:ext>
            </a:extLst>
          </p:cNvPr>
          <p:cNvSpPr/>
          <p:nvPr/>
        </p:nvSpPr>
        <p:spPr>
          <a:xfrm>
            <a:off x="710521" y="4325437"/>
            <a:ext cx="3389039" cy="1265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C598531-CE0A-2846-D574-A19611F03344}"/>
              </a:ext>
            </a:extLst>
          </p:cNvPr>
          <p:cNvSpPr/>
          <p:nvPr/>
        </p:nvSpPr>
        <p:spPr>
          <a:xfrm>
            <a:off x="8227059" y="1845180"/>
            <a:ext cx="448213"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E88711-0DB1-F4F9-7B24-F5593AB32501}"/>
              </a:ext>
            </a:extLst>
          </p:cNvPr>
          <p:cNvSpPr/>
          <p:nvPr/>
        </p:nvSpPr>
        <p:spPr>
          <a:xfrm>
            <a:off x="710521" y="3268980"/>
            <a:ext cx="2695619" cy="1265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00405A-19F9-B65B-F7C9-CC1B06F829E2}"/>
              </a:ext>
            </a:extLst>
          </p:cNvPr>
          <p:cNvSpPr/>
          <p:nvPr/>
        </p:nvSpPr>
        <p:spPr>
          <a:xfrm>
            <a:off x="4711021" y="3261360"/>
            <a:ext cx="1750739" cy="1265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6B28CF-B6E6-AEE0-1F25-3821238386A9}"/>
              </a:ext>
            </a:extLst>
          </p:cNvPr>
          <p:cNvSpPr/>
          <p:nvPr/>
        </p:nvSpPr>
        <p:spPr>
          <a:xfrm>
            <a:off x="698329" y="3624396"/>
            <a:ext cx="3648119" cy="24046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8E6DB6-3818-A1B7-ABDC-91E8F460B097}"/>
              </a:ext>
            </a:extLst>
          </p:cNvPr>
          <p:cNvSpPr/>
          <p:nvPr/>
        </p:nvSpPr>
        <p:spPr>
          <a:xfrm>
            <a:off x="4721689" y="4203516"/>
            <a:ext cx="3757847" cy="24046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673540-2045-35D5-EA73-D5D1F0D08966}"/>
              </a:ext>
            </a:extLst>
          </p:cNvPr>
          <p:cNvSpPr/>
          <p:nvPr/>
        </p:nvSpPr>
        <p:spPr>
          <a:xfrm>
            <a:off x="4723213" y="3852672"/>
            <a:ext cx="3634403" cy="1265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146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E794BE7B-C9A5-2403-262F-04FE99A0F2E8}"/>
              </a:ext>
            </a:extLst>
          </p:cNvPr>
          <p:cNvPicPr>
            <a:picLocks noChangeAspect="1"/>
          </p:cNvPicPr>
          <p:nvPr/>
        </p:nvPicPr>
        <p:blipFill>
          <a:blip r:embed="rId2"/>
          <a:srcRect/>
          <a:stretch/>
        </p:blipFill>
        <p:spPr>
          <a:xfrm>
            <a:off x="913057" y="2030557"/>
            <a:ext cx="7654492" cy="400878"/>
          </a:xfrm>
          <a:prstGeom prst="rect">
            <a:avLst/>
          </a:prstGeom>
          <a:ln w="28575">
            <a:solidFill>
              <a:schemeClr val="tx1"/>
            </a:solidFill>
          </a:ln>
        </p:spPr>
      </p:pic>
      <p:sp>
        <p:nvSpPr>
          <p:cNvPr id="2" name="Title 1">
            <a:extLst>
              <a:ext uri="{FF2B5EF4-FFF2-40B4-BE49-F238E27FC236}">
                <a16:creationId xmlns:a16="http://schemas.microsoft.com/office/drawing/2014/main" id="{C1A73BAD-5882-C971-1AED-523625F6080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Types</a:t>
            </a:r>
          </a:p>
        </p:txBody>
      </p:sp>
      <p:sp>
        <p:nvSpPr>
          <p:cNvPr id="3" name="TextBox 2">
            <a:extLst>
              <a:ext uri="{FF2B5EF4-FFF2-40B4-BE49-F238E27FC236}">
                <a16:creationId xmlns:a16="http://schemas.microsoft.com/office/drawing/2014/main" id="{E97C7F39-4E6C-6B0B-6A72-FA778BFA7F72}"/>
              </a:ext>
            </a:extLst>
          </p:cNvPr>
          <p:cNvSpPr txBox="1"/>
          <p:nvPr/>
        </p:nvSpPr>
        <p:spPr>
          <a:xfrm>
            <a:off x="747420" y="905762"/>
            <a:ext cx="7784184" cy="987130"/>
          </a:xfrm>
          <a:prstGeom prst="rect">
            <a:avLst/>
          </a:prstGeom>
          <a:noFill/>
        </p:spPr>
        <p:txBody>
          <a:bodyPr wrap="square" rtlCol="0">
            <a:spAutoFit/>
          </a:bodyPr>
          <a:lstStyle/>
          <a:p>
            <a:pPr algn="just">
              <a:lnSpc>
                <a:spcPct val="150000"/>
              </a:lnSpc>
            </a:pPr>
            <a:r>
              <a:rPr lang="en-US" sz="1000" b="1" u="sng" dirty="0">
                <a:solidFill>
                  <a:schemeClr val="tx1"/>
                </a:solidFill>
                <a:latin typeface="+mj-lt"/>
              </a:rPr>
              <a:t>4.Totally Stubby Area</a:t>
            </a:r>
            <a:r>
              <a:rPr lang="en-US" sz="1000" b="1" dirty="0">
                <a:solidFill>
                  <a:schemeClr val="tx1"/>
                </a:solidFill>
                <a:latin typeface="+mj-lt"/>
              </a:rPr>
              <a:t>: </a:t>
            </a:r>
            <a:r>
              <a:rPr lang="en-US" sz="1000" dirty="0">
                <a:solidFill>
                  <a:schemeClr val="tx1"/>
                </a:solidFill>
                <a:latin typeface="+mj-lt"/>
              </a:rPr>
              <a:t>It</a:t>
            </a:r>
            <a:r>
              <a:rPr lang="en-US" sz="1000" b="0" i="0" dirty="0">
                <a:solidFill>
                  <a:schemeClr val="tx1"/>
                </a:solidFill>
                <a:effectLst/>
                <a:latin typeface="+mj-lt"/>
              </a:rPr>
              <a:t> is one step </a:t>
            </a:r>
            <a:r>
              <a:rPr lang="en-US" sz="1000" b="1" i="1" dirty="0">
                <a:solidFill>
                  <a:schemeClr val="tx1"/>
                </a:solidFill>
                <a:effectLst/>
                <a:latin typeface="+mj-lt"/>
              </a:rPr>
              <a:t>more strict </a:t>
            </a:r>
            <a:r>
              <a:rPr lang="en-US" sz="1000" b="0" i="0" dirty="0">
                <a:solidFill>
                  <a:schemeClr val="tx1"/>
                </a:solidFill>
                <a:effectLst/>
                <a:latin typeface="+mj-lt"/>
              </a:rPr>
              <a:t>Area than Stub Area. </a:t>
            </a:r>
            <a:r>
              <a:rPr lang="en-US" sz="1000" dirty="0">
                <a:solidFill>
                  <a:schemeClr val="tx1"/>
                </a:solidFill>
                <a:latin typeface="+mj-lt"/>
              </a:rPr>
              <a:t>I</a:t>
            </a:r>
            <a:r>
              <a:rPr lang="en-US" sz="1000" b="0" i="0" dirty="0">
                <a:solidFill>
                  <a:schemeClr val="tx1"/>
                </a:solidFill>
                <a:effectLst/>
                <a:latin typeface="+mj-lt"/>
              </a:rPr>
              <a:t>t means that the area </a:t>
            </a:r>
            <a:r>
              <a:rPr lang="en-US" sz="1000" b="1" i="1" dirty="0">
                <a:solidFill>
                  <a:schemeClr val="tx1"/>
                </a:solidFill>
                <a:effectLst/>
                <a:latin typeface="+mj-lt"/>
              </a:rPr>
              <a:t>does not accept external routes </a:t>
            </a:r>
            <a:r>
              <a:rPr lang="en-US" sz="1000" b="0" i="0" dirty="0">
                <a:solidFill>
                  <a:schemeClr val="tx1"/>
                </a:solidFill>
                <a:effectLst/>
                <a:latin typeface="+mj-lt"/>
              </a:rPr>
              <a:t>and does not accept the link information of </a:t>
            </a:r>
            <a:r>
              <a:rPr lang="en-US" sz="1000" b="1" i="1" dirty="0">
                <a:solidFill>
                  <a:schemeClr val="tx1"/>
                </a:solidFill>
                <a:effectLst/>
                <a:latin typeface="+mj-lt"/>
              </a:rPr>
              <a:t>other areas outside of their own area</a:t>
            </a:r>
            <a:r>
              <a:rPr lang="en-US" sz="1000" b="0" i="0" dirty="0">
                <a:solidFill>
                  <a:schemeClr val="tx1"/>
                </a:solidFill>
                <a:effectLst/>
                <a:latin typeface="+mj-lt"/>
              </a:rPr>
              <a:t>. This is a </a:t>
            </a:r>
            <a:r>
              <a:rPr lang="en-US" sz="1000" b="1" i="1" dirty="0">
                <a:solidFill>
                  <a:schemeClr val="tx1"/>
                </a:solidFill>
                <a:effectLst/>
                <a:latin typeface="+mj-lt"/>
              </a:rPr>
              <a:t>Cisco Proprietary </a:t>
            </a:r>
            <a:r>
              <a:rPr lang="en-US" sz="1000" b="0" i="0" dirty="0">
                <a:solidFill>
                  <a:schemeClr val="tx1"/>
                </a:solidFill>
                <a:effectLst/>
                <a:latin typeface="+mj-lt"/>
              </a:rPr>
              <a:t>OSPF Area. If it wants to reach the target network outside the area, it will send out the message through the </a:t>
            </a:r>
            <a:r>
              <a:rPr lang="en-US" sz="1000" b="1" i="1" dirty="0">
                <a:solidFill>
                  <a:schemeClr val="tx1"/>
                </a:solidFill>
                <a:effectLst/>
                <a:latin typeface="+mj-lt"/>
              </a:rPr>
              <a:t>default route </a:t>
            </a:r>
            <a:r>
              <a:rPr lang="en-US" sz="1000" b="0" i="0" dirty="0">
                <a:solidFill>
                  <a:schemeClr val="tx1"/>
                </a:solidFill>
                <a:effectLst/>
                <a:latin typeface="+mj-lt"/>
              </a:rPr>
              <a:t>just like the stub area. This area supports type </a:t>
            </a:r>
            <a:r>
              <a:rPr lang="en-US" sz="1000" b="1" i="1" dirty="0">
                <a:solidFill>
                  <a:schemeClr val="tx1"/>
                </a:solidFill>
                <a:effectLst/>
                <a:latin typeface="+mj-lt"/>
              </a:rPr>
              <a:t>1, 2 </a:t>
            </a:r>
            <a:r>
              <a:rPr lang="en-US" sz="1000" b="0" i="0" dirty="0">
                <a:solidFill>
                  <a:schemeClr val="tx1"/>
                </a:solidFill>
                <a:effectLst/>
                <a:latin typeface="+mj-lt"/>
              </a:rPr>
              <a:t>and  </a:t>
            </a:r>
            <a:r>
              <a:rPr lang="en-US" sz="1000" b="1" i="1" dirty="0">
                <a:solidFill>
                  <a:schemeClr val="tx1"/>
                </a:solidFill>
                <a:effectLst/>
                <a:latin typeface="+mj-lt"/>
              </a:rPr>
              <a:t>3 </a:t>
            </a:r>
            <a:r>
              <a:rPr lang="en-US" sz="1000" b="0" i="0" dirty="0">
                <a:solidFill>
                  <a:schemeClr val="tx1"/>
                </a:solidFill>
                <a:effectLst/>
                <a:latin typeface="+mj-lt"/>
              </a:rPr>
              <a:t>LSAs with default routes.</a:t>
            </a:r>
            <a:endParaRPr lang="en-US" sz="1000" i="0" dirty="0">
              <a:solidFill>
                <a:schemeClr val="tx1"/>
              </a:solidFill>
              <a:effectLst/>
              <a:latin typeface="+mj-lt"/>
            </a:endParaRPr>
          </a:p>
        </p:txBody>
      </p:sp>
      <p:sp>
        <p:nvSpPr>
          <p:cNvPr id="22" name="Cloud 21">
            <a:extLst>
              <a:ext uri="{FF2B5EF4-FFF2-40B4-BE49-F238E27FC236}">
                <a16:creationId xmlns:a16="http://schemas.microsoft.com/office/drawing/2014/main" id="{7E4C5A89-AE4D-C32F-6B4A-1A14FF1EB43E}"/>
              </a:ext>
            </a:extLst>
          </p:cNvPr>
          <p:cNvSpPr/>
          <p:nvPr/>
        </p:nvSpPr>
        <p:spPr>
          <a:xfrm>
            <a:off x="836197" y="2951834"/>
            <a:ext cx="1053282" cy="554499"/>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External Network</a:t>
            </a:r>
          </a:p>
        </p:txBody>
      </p:sp>
      <p:sp>
        <p:nvSpPr>
          <p:cNvPr id="24" name="Rectangle: Rounded Corners 23">
            <a:extLst>
              <a:ext uri="{FF2B5EF4-FFF2-40B4-BE49-F238E27FC236}">
                <a16:creationId xmlns:a16="http://schemas.microsoft.com/office/drawing/2014/main" id="{1899BC8C-0989-FEE8-CA6F-4F07BE23CE77}"/>
              </a:ext>
            </a:extLst>
          </p:cNvPr>
          <p:cNvSpPr/>
          <p:nvPr/>
        </p:nvSpPr>
        <p:spPr>
          <a:xfrm>
            <a:off x="6800950" y="2868844"/>
            <a:ext cx="1733372" cy="1490623"/>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45A21A0-4FDA-69AD-DD5E-98DEFF61F376}"/>
              </a:ext>
            </a:extLst>
          </p:cNvPr>
          <p:cNvPicPr>
            <a:picLocks noChangeAspect="1"/>
          </p:cNvPicPr>
          <p:nvPr/>
        </p:nvPicPr>
        <p:blipFill>
          <a:blip r:embed="rId3"/>
          <a:stretch>
            <a:fillRect/>
          </a:stretch>
        </p:blipFill>
        <p:spPr>
          <a:xfrm>
            <a:off x="7780116" y="2750000"/>
            <a:ext cx="913003" cy="913003"/>
          </a:xfrm>
          <a:prstGeom prst="rect">
            <a:avLst/>
          </a:prstGeom>
        </p:spPr>
      </p:pic>
      <p:sp>
        <p:nvSpPr>
          <p:cNvPr id="47" name="TextBox 46">
            <a:extLst>
              <a:ext uri="{FF2B5EF4-FFF2-40B4-BE49-F238E27FC236}">
                <a16:creationId xmlns:a16="http://schemas.microsoft.com/office/drawing/2014/main" id="{964BE122-FC50-2D22-51F0-A88682CC2C8B}"/>
              </a:ext>
            </a:extLst>
          </p:cNvPr>
          <p:cNvSpPr txBox="1"/>
          <p:nvPr/>
        </p:nvSpPr>
        <p:spPr>
          <a:xfrm>
            <a:off x="7959530" y="3206500"/>
            <a:ext cx="559997" cy="215444"/>
          </a:xfrm>
          <a:prstGeom prst="rect">
            <a:avLst/>
          </a:prstGeom>
          <a:noFill/>
        </p:spPr>
        <p:txBody>
          <a:bodyPr wrap="square" rtlCol="0">
            <a:spAutoFit/>
          </a:bodyPr>
          <a:lstStyle/>
          <a:p>
            <a:r>
              <a:rPr lang="en-US" sz="800" b="1" dirty="0"/>
              <a:t>Ex-RTR</a:t>
            </a:r>
          </a:p>
        </p:txBody>
      </p:sp>
      <p:sp>
        <p:nvSpPr>
          <p:cNvPr id="48" name="TextBox 47">
            <a:extLst>
              <a:ext uri="{FF2B5EF4-FFF2-40B4-BE49-F238E27FC236}">
                <a16:creationId xmlns:a16="http://schemas.microsoft.com/office/drawing/2014/main" id="{65EDF94F-04C6-4324-0183-90D3CC1DD641}"/>
              </a:ext>
            </a:extLst>
          </p:cNvPr>
          <p:cNvSpPr txBox="1"/>
          <p:nvPr/>
        </p:nvSpPr>
        <p:spPr>
          <a:xfrm>
            <a:off x="6792281" y="2595340"/>
            <a:ext cx="1733371" cy="276999"/>
          </a:xfrm>
          <a:prstGeom prst="rect">
            <a:avLst/>
          </a:prstGeom>
          <a:noFill/>
        </p:spPr>
        <p:txBody>
          <a:bodyPr wrap="square" rtlCol="0">
            <a:spAutoFit/>
          </a:bodyPr>
          <a:lstStyle/>
          <a:p>
            <a:r>
              <a:rPr lang="en-US" sz="1200" b="1" dirty="0"/>
              <a:t>External Network RIP</a:t>
            </a:r>
          </a:p>
        </p:txBody>
      </p:sp>
      <p:sp>
        <p:nvSpPr>
          <p:cNvPr id="49" name="TextBox 48">
            <a:extLst>
              <a:ext uri="{FF2B5EF4-FFF2-40B4-BE49-F238E27FC236}">
                <a16:creationId xmlns:a16="http://schemas.microsoft.com/office/drawing/2014/main" id="{F9ED83EF-93DB-B429-9765-620F90F9BB46}"/>
              </a:ext>
            </a:extLst>
          </p:cNvPr>
          <p:cNvSpPr txBox="1"/>
          <p:nvPr/>
        </p:nvSpPr>
        <p:spPr>
          <a:xfrm>
            <a:off x="7548175" y="3019935"/>
            <a:ext cx="500621" cy="215444"/>
          </a:xfrm>
          <a:prstGeom prst="rect">
            <a:avLst/>
          </a:prstGeom>
          <a:noFill/>
        </p:spPr>
        <p:txBody>
          <a:bodyPr wrap="square" rtlCol="0">
            <a:spAutoFit/>
          </a:bodyPr>
          <a:lstStyle/>
          <a:p>
            <a:r>
              <a:rPr lang="en-US" sz="800" dirty="0"/>
              <a:t>G0/0/0</a:t>
            </a:r>
          </a:p>
        </p:txBody>
      </p:sp>
      <p:sp>
        <p:nvSpPr>
          <p:cNvPr id="50" name="TextBox 49">
            <a:extLst>
              <a:ext uri="{FF2B5EF4-FFF2-40B4-BE49-F238E27FC236}">
                <a16:creationId xmlns:a16="http://schemas.microsoft.com/office/drawing/2014/main" id="{3C14B28B-F2E4-4E74-C899-8C6DFCB8856F}"/>
              </a:ext>
            </a:extLst>
          </p:cNvPr>
          <p:cNvSpPr txBox="1"/>
          <p:nvPr/>
        </p:nvSpPr>
        <p:spPr>
          <a:xfrm>
            <a:off x="6870064" y="3021333"/>
            <a:ext cx="500621" cy="215444"/>
          </a:xfrm>
          <a:prstGeom prst="rect">
            <a:avLst/>
          </a:prstGeom>
          <a:noFill/>
        </p:spPr>
        <p:txBody>
          <a:bodyPr wrap="square" rtlCol="0">
            <a:spAutoFit/>
          </a:bodyPr>
          <a:lstStyle/>
          <a:p>
            <a:r>
              <a:rPr lang="en-US" sz="800" dirty="0"/>
              <a:t>G0/0/1</a:t>
            </a:r>
          </a:p>
        </p:txBody>
      </p:sp>
      <p:sp>
        <p:nvSpPr>
          <p:cNvPr id="51" name="TextBox 50">
            <a:extLst>
              <a:ext uri="{FF2B5EF4-FFF2-40B4-BE49-F238E27FC236}">
                <a16:creationId xmlns:a16="http://schemas.microsoft.com/office/drawing/2014/main" id="{D9BC7C6E-4C74-BE2F-AE55-AE0BF92D6104}"/>
              </a:ext>
            </a:extLst>
          </p:cNvPr>
          <p:cNvSpPr txBox="1"/>
          <p:nvPr/>
        </p:nvSpPr>
        <p:spPr>
          <a:xfrm>
            <a:off x="7068950" y="3197690"/>
            <a:ext cx="776967" cy="215444"/>
          </a:xfrm>
          <a:prstGeom prst="rect">
            <a:avLst/>
          </a:prstGeom>
          <a:noFill/>
        </p:spPr>
        <p:txBody>
          <a:bodyPr wrap="square" rtlCol="0">
            <a:spAutoFit/>
          </a:bodyPr>
          <a:lstStyle/>
          <a:p>
            <a:r>
              <a:rPr lang="en-US" sz="800" i="1" dirty="0"/>
              <a:t>10.0.20.0/24</a:t>
            </a:r>
          </a:p>
        </p:txBody>
      </p:sp>
      <p:cxnSp>
        <p:nvCxnSpPr>
          <p:cNvPr id="52" name="Straight Connector 51">
            <a:extLst>
              <a:ext uri="{FF2B5EF4-FFF2-40B4-BE49-F238E27FC236}">
                <a16:creationId xmlns:a16="http://schemas.microsoft.com/office/drawing/2014/main" id="{DEA6A013-1C15-9CA2-F855-A0246AEC59DC}"/>
              </a:ext>
            </a:extLst>
          </p:cNvPr>
          <p:cNvCxnSpPr>
            <a:cxnSpLocks/>
          </p:cNvCxnSpPr>
          <p:nvPr/>
        </p:nvCxnSpPr>
        <p:spPr>
          <a:xfrm>
            <a:off x="6901119" y="3216287"/>
            <a:ext cx="1067970" cy="0"/>
          </a:xfrm>
          <a:prstGeom prst="line">
            <a:avLst/>
          </a:prstGeom>
        </p:spPr>
        <p:style>
          <a:lnRef idx="2">
            <a:schemeClr val="dk1"/>
          </a:lnRef>
          <a:fillRef idx="0">
            <a:schemeClr val="dk1"/>
          </a:fillRef>
          <a:effectRef idx="1">
            <a:schemeClr val="dk1"/>
          </a:effectRef>
          <a:fontRef idx="minor">
            <a:schemeClr val="tx1"/>
          </a:fontRef>
        </p:style>
      </p:cxnSp>
      <p:pic>
        <p:nvPicPr>
          <p:cNvPr id="53" name="Picture 52">
            <a:extLst>
              <a:ext uri="{FF2B5EF4-FFF2-40B4-BE49-F238E27FC236}">
                <a16:creationId xmlns:a16="http://schemas.microsoft.com/office/drawing/2014/main" id="{6B030E55-1608-2784-EFF3-49EC17C1D867}"/>
              </a:ext>
            </a:extLst>
          </p:cNvPr>
          <p:cNvPicPr>
            <a:picLocks noChangeAspect="1"/>
          </p:cNvPicPr>
          <p:nvPr/>
        </p:nvPicPr>
        <p:blipFill>
          <a:blip r:embed="rId3"/>
          <a:stretch>
            <a:fillRect/>
          </a:stretch>
        </p:blipFill>
        <p:spPr>
          <a:xfrm>
            <a:off x="7781514" y="3632243"/>
            <a:ext cx="913003" cy="913003"/>
          </a:xfrm>
          <a:prstGeom prst="rect">
            <a:avLst/>
          </a:prstGeom>
        </p:spPr>
      </p:pic>
      <p:sp>
        <p:nvSpPr>
          <p:cNvPr id="54" name="TextBox 53">
            <a:extLst>
              <a:ext uri="{FF2B5EF4-FFF2-40B4-BE49-F238E27FC236}">
                <a16:creationId xmlns:a16="http://schemas.microsoft.com/office/drawing/2014/main" id="{C5619A69-677F-FC60-476F-DD2821AB99CE}"/>
              </a:ext>
            </a:extLst>
          </p:cNvPr>
          <p:cNvSpPr txBox="1"/>
          <p:nvPr/>
        </p:nvSpPr>
        <p:spPr>
          <a:xfrm>
            <a:off x="7986096" y="4088743"/>
            <a:ext cx="574792" cy="215444"/>
          </a:xfrm>
          <a:prstGeom prst="rect">
            <a:avLst/>
          </a:prstGeom>
          <a:noFill/>
        </p:spPr>
        <p:txBody>
          <a:bodyPr wrap="square" rtlCol="0">
            <a:spAutoFit/>
          </a:bodyPr>
          <a:lstStyle/>
          <a:p>
            <a:r>
              <a:rPr lang="en-US" sz="800" b="1" dirty="0"/>
              <a:t>Ex-RTR</a:t>
            </a:r>
          </a:p>
        </p:txBody>
      </p:sp>
      <p:sp>
        <p:nvSpPr>
          <p:cNvPr id="55" name="TextBox 54">
            <a:extLst>
              <a:ext uri="{FF2B5EF4-FFF2-40B4-BE49-F238E27FC236}">
                <a16:creationId xmlns:a16="http://schemas.microsoft.com/office/drawing/2014/main" id="{6B2542F9-8202-551F-F89A-9C293D6FEB24}"/>
              </a:ext>
            </a:extLst>
          </p:cNvPr>
          <p:cNvSpPr txBox="1"/>
          <p:nvPr/>
        </p:nvSpPr>
        <p:spPr>
          <a:xfrm>
            <a:off x="7819419" y="3358291"/>
            <a:ext cx="500621" cy="215444"/>
          </a:xfrm>
          <a:prstGeom prst="rect">
            <a:avLst/>
          </a:prstGeom>
          <a:noFill/>
        </p:spPr>
        <p:txBody>
          <a:bodyPr wrap="square" rtlCol="0">
            <a:spAutoFit/>
          </a:bodyPr>
          <a:lstStyle/>
          <a:p>
            <a:r>
              <a:rPr lang="en-US" sz="800" dirty="0"/>
              <a:t>G0/0/1</a:t>
            </a:r>
          </a:p>
        </p:txBody>
      </p:sp>
      <p:sp>
        <p:nvSpPr>
          <p:cNvPr id="56" name="TextBox 55">
            <a:extLst>
              <a:ext uri="{FF2B5EF4-FFF2-40B4-BE49-F238E27FC236}">
                <a16:creationId xmlns:a16="http://schemas.microsoft.com/office/drawing/2014/main" id="{EBA0EEEA-D66D-DD90-A0E5-3D0B4CC76A2E}"/>
              </a:ext>
            </a:extLst>
          </p:cNvPr>
          <p:cNvSpPr txBox="1"/>
          <p:nvPr/>
        </p:nvSpPr>
        <p:spPr>
          <a:xfrm>
            <a:off x="7818021" y="3734398"/>
            <a:ext cx="500621" cy="215444"/>
          </a:xfrm>
          <a:prstGeom prst="rect">
            <a:avLst/>
          </a:prstGeom>
          <a:noFill/>
        </p:spPr>
        <p:txBody>
          <a:bodyPr wrap="square" rtlCol="0">
            <a:spAutoFit/>
          </a:bodyPr>
          <a:lstStyle/>
          <a:p>
            <a:r>
              <a:rPr lang="en-US" sz="800" dirty="0"/>
              <a:t>G0/0/0</a:t>
            </a:r>
          </a:p>
        </p:txBody>
      </p:sp>
      <p:sp>
        <p:nvSpPr>
          <p:cNvPr id="57" name="TextBox 56">
            <a:extLst>
              <a:ext uri="{FF2B5EF4-FFF2-40B4-BE49-F238E27FC236}">
                <a16:creationId xmlns:a16="http://schemas.microsoft.com/office/drawing/2014/main" id="{D02E869B-1524-9E98-76CE-FDF4692CFCF4}"/>
              </a:ext>
            </a:extLst>
          </p:cNvPr>
          <p:cNvSpPr txBox="1"/>
          <p:nvPr/>
        </p:nvSpPr>
        <p:spPr>
          <a:xfrm>
            <a:off x="7531743" y="3543037"/>
            <a:ext cx="807190" cy="215444"/>
          </a:xfrm>
          <a:prstGeom prst="rect">
            <a:avLst/>
          </a:prstGeom>
          <a:noFill/>
        </p:spPr>
        <p:txBody>
          <a:bodyPr wrap="square" rtlCol="0">
            <a:spAutoFit/>
          </a:bodyPr>
          <a:lstStyle/>
          <a:p>
            <a:r>
              <a:rPr lang="en-US" sz="800" i="1" dirty="0"/>
              <a:t>10.0.21.0/24</a:t>
            </a:r>
          </a:p>
        </p:txBody>
      </p:sp>
      <p:sp>
        <p:nvSpPr>
          <p:cNvPr id="58" name="Rectangle: Rounded Corners 57">
            <a:extLst>
              <a:ext uri="{FF2B5EF4-FFF2-40B4-BE49-F238E27FC236}">
                <a16:creationId xmlns:a16="http://schemas.microsoft.com/office/drawing/2014/main" id="{9177BA31-9E10-9BD0-BB63-E217488C5115}"/>
              </a:ext>
            </a:extLst>
          </p:cNvPr>
          <p:cNvSpPr/>
          <p:nvPr/>
        </p:nvSpPr>
        <p:spPr>
          <a:xfrm>
            <a:off x="2086331" y="2868844"/>
            <a:ext cx="1292805" cy="1492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2F680CF1-9664-2514-4596-62BF9F354F4E}"/>
              </a:ext>
            </a:extLst>
          </p:cNvPr>
          <p:cNvSpPr/>
          <p:nvPr/>
        </p:nvSpPr>
        <p:spPr>
          <a:xfrm>
            <a:off x="5215428" y="2868844"/>
            <a:ext cx="1301194" cy="149062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CF504FC6-7B68-82FE-4EF6-4F73EB350256}"/>
              </a:ext>
            </a:extLst>
          </p:cNvPr>
          <p:cNvSpPr/>
          <p:nvPr/>
        </p:nvSpPr>
        <p:spPr>
          <a:xfrm>
            <a:off x="3645287" y="2867446"/>
            <a:ext cx="1292805" cy="1492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CAA13DAF-4269-5C16-8000-C15F7EAAB862}"/>
              </a:ext>
            </a:extLst>
          </p:cNvPr>
          <p:cNvPicPr>
            <a:picLocks noChangeAspect="1"/>
          </p:cNvPicPr>
          <p:nvPr/>
        </p:nvPicPr>
        <p:blipFill>
          <a:blip r:embed="rId3"/>
          <a:stretch>
            <a:fillRect/>
          </a:stretch>
        </p:blipFill>
        <p:spPr>
          <a:xfrm>
            <a:off x="3054312" y="2750002"/>
            <a:ext cx="913003" cy="913003"/>
          </a:xfrm>
          <a:prstGeom prst="rect">
            <a:avLst/>
          </a:prstGeom>
        </p:spPr>
      </p:pic>
      <p:sp>
        <p:nvSpPr>
          <p:cNvPr id="62" name="TextBox 61">
            <a:extLst>
              <a:ext uri="{FF2B5EF4-FFF2-40B4-BE49-F238E27FC236}">
                <a16:creationId xmlns:a16="http://schemas.microsoft.com/office/drawing/2014/main" id="{D7E14A49-3A4C-50F2-6E0B-B99C1C3600AE}"/>
              </a:ext>
            </a:extLst>
          </p:cNvPr>
          <p:cNvSpPr txBox="1"/>
          <p:nvPr/>
        </p:nvSpPr>
        <p:spPr>
          <a:xfrm>
            <a:off x="3367951" y="3206502"/>
            <a:ext cx="385894" cy="215444"/>
          </a:xfrm>
          <a:prstGeom prst="rect">
            <a:avLst/>
          </a:prstGeom>
          <a:noFill/>
        </p:spPr>
        <p:txBody>
          <a:bodyPr wrap="square" rtlCol="0">
            <a:spAutoFit/>
          </a:bodyPr>
          <a:lstStyle/>
          <a:p>
            <a:r>
              <a:rPr lang="en-US" sz="800" b="1" dirty="0"/>
              <a:t>R1</a:t>
            </a:r>
          </a:p>
        </p:txBody>
      </p:sp>
      <p:pic>
        <p:nvPicPr>
          <p:cNvPr id="63" name="Picture 62">
            <a:extLst>
              <a:ext uri="{FF2B5EF4-FFF2-40B4-BE49-F238E27FC236}">
                <a16:creationId xmlns:a16="http://schemas.microsoft.com/office/drawing/2014/main" id="{BFB31EBE-4362-9BCD-B4BE-9582EFBAB0FC}"/>
              </a:ext>
            </a:extLst>
          </p:cNvPr>
          <p:cNvPicPr>
            <a:picLocks noChangeAspect="1"/>
          </p:cNvPicPr>
          <p:nvPr/>
        </p:nvPicPr>
        <p:blipFill>
          <a:blip r:embed="rId3"/>
          <a:stretch>
            <a:fillRect/>
          </a:stretch>
        </p:blipFill>
        <p:spPr>
          <a:xfrm>
            <a:off x="4624453" y="2751400"/>
            <a:ext cx="913003" cy="913003"/>
          </a:xfrm>
          <a:prstGeom prst="rect">
            <a:avLst/>
          </a:prstGeom>
        </p:spPr>
      </p:pic>
      <p:sp>
        <p:nvSpPr>
          <p:cNvPr id="64" name="TextBox 63">
            <a:extLst>
              <a:ext uri="{FF2B5EF4-FFF2-40B4-BE49-F238E27FC236}">
                <a16:creationId xmlns:a16="http://schemas.microsoft.com/office/drawing/2014/main" id="{7EF7CDE5-4888-58CF-2850-37B20E39B300}"/>
              </a:ext>
            </a:extLst>
          </p:cNvPr>
          <p:cNvSpPr txBox="1"/>
          <p:nvPr/>
        </p:nvSpPr>
        <p:spPr>
          <a:xfrm>
            <a:off x="4938092" y="3207900"/>
            <a:ext cx="385894" cy="215444"/>
          </a:xfrm>
          <a:prstGeom prst="rect">
            <a:avLst/>
          </a:prstGeom>
          <a:noFill/>
        </p:spPr>
        <p:txBody>
          <a:bodyPr wrap="square" rtlCol="0">
            <a:spAutoFit/>
          </a:bodyPr>
          <a:lstStyle/>
          <a:p>
            <a:r>
              <a:rPr lang="en-US" sz="800" b="1" dirty="0"/>
              <a:t>R2</a:t>
            </a:r>
          </a:p>
        </p:txBody>
      </p:sp>
      <p:pic>
        <p:nvPicPr>
          <p:cNvPr id="65" name="Picture 64">
            <a:extLst>
              <a:ext uri="{FF2B5EF4-FFF2-40B4-BE49-F238E27FC236}">
                <a16:creationId xmlns:a16="http://schemas.microsoft.com/office/drawing/2014/main" id="{8AFC2F6C-CE88-79AD-FC6D-C91AE33FA95B}"/>
              </a:ext>
            </a:extLst>
          </p:cNvPr>
          <p:cNvPicPr>
            <a:picLocks noChangeAspect="1"/>
          </p:cNvPicPr>
          <p:nvPr/>
        </p:nvPicPr>
        <p:blipFill>
          <a:blip r:embed="rId3"/>
          <a:stretch>
            <a:fillRect/>
          </a:stretch>
        </p:blipFill>
        <p:spPr>
          <a:xfrm>
            <a:off x="6194594" y="2750000"/>
            <a:ext cx="913003" cy="913003"/>
          </a:xfrm>
          <a:prstGeom prst="rect">
            <a:avLst/>
          </a:prstGeom>
        </p:spPr>
      </p:pic>
      <p:sp>
        <p:nvSpPr>
          <p:cNvPr id="66" name="TextBox 65">
            <a:extLst>
              <a:ext uri="{FF2B5EF4-FFF2-40B4-BE49-F238E27FC236}">
                <a16:creationId xmlns:a16="http://schemas.microsoft.com/office/drawing/2014/main" id="{02F318CE-3062-F118-8D08-A3488E88CACF}"/>
              </a:ext>
            </a:extLst>
          </p:cNvPr>
          <p:cNvSpPr txBox="1"/>
          <p:nvPr/>
        </p:nvSpPr>
        <p:spPr>
          <a:xfrm>
            <a:off x="6515100" y="3197394"/>
            <a:ext cx="372160" cy="215444"/>
          </a:xfrm>
          <a:prstGeom prst="rect">
            <a:avLst/>
          </a:prstGeom>
          <a:noFill/>
        </p:spPr>
        <p:txBody>
          <a:bodyPr wrap="square" rtlCol="0">
            <a:spAutoFit/>
          </a:bodyPr>
          <a:lstStyle/>
          <a:p>
            <a:r>
              <a:rPr lang="en-US" sz="800" b="1" dirty="0"/>
              <a:t>R3</a:t>
            </a:r>
          </a:p>
        </p:txBody>
      </p:sp>
      <p:cxnSp>
        <p:nvCxnSpPr>
          <p:cNvPr id="67" name="Straight Connector 66">
            <a:extLst>
              <a:ext uri="{FF2B5EF4-FFF2-40B4-BE49-F238E27FC236}">
                <a16:creationId xmlns:a16="http://schemas.microsoft.com/office/drawing/2014/main" id="{057978BD-6D72-97BD-CB8C-13BF74EA7CAB}"/>
              </a:ext>
            </a:extLst>
          </p:cNvPr>
          <p:cNvCxnSpPr>
            <a:cxnSpLocks/>
          </p:cNvCxnSpPr>
          <p:nvPr/>
        </p:nvCxnSpPr>
        <p:spPr>
          <a:xfrm>
            <a:off x="3753845" y="3206500"/>
            <a:ext cx="1067970" cy="0"/>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9FDFF27-2992-A3B8-C2C1-EB2C5411677A}"/>
              </a:ext>
            </a:extLst>
          </p:cNvPr>
          <p:cNvCxnSpPr>
            <a:cxnSpLocks/>
          </p:cNvCxnSpPr>
          <p:nvPr/>
        </p:nvCxnSpPr>
        <p:spPr>
          <a:xfrm>
            <a:off x="5323986" y="3207898"/>
            <a:ext cx="1067970" cy="0"/>
          </a:xfrm>
          <a:prstGeom prst="line">
            <a:avLst/>
          </a:prstGeom>
        </p:spPr>
        <p:style>
          <a:lnRef idx="2">
            <a:schemeClr val="dk1"/>
          </a:lnRef>
          <a:fillRef idx="0">
            <a:schemeClr val="dk1"/>
          </a:fillRef>
          <a:effectRef idx="1">
            <a:schemeClr val="dk1"/>
          </a:effectRef>
          <a:fontRef idx="minor">
            <a:schemeClr val="tx1"/>
          </a:fontRef>
        </p:style>
      </p:cxnSp>
      <p:sp>
        <p:nvSpPr>
          <p:cNvPr id="69" name="TextBox 68">
            <a:extLst>
              <a:ext uri="{FF2B5EF4-FFF2-40B4-BE49-F238E27FC236}">
                <a16:creationId xmlns:a16="http://schemas.microsoft.com/office/drawing/2014/main" id="{25FBF1AD-E8D2-CDB8-89D1-93C1DA2060A8}"/>
              </a:ext>
            </a:extLst>
          </p:cNvPr>
          <p:cNvSpPr txBox="1"/>
          <p:nvPr/>
        </p:nvSpPr>
        <p:spPr>
          <a:xfrm>
            <a:off x="3972179" y="2593942"/>
            <a:ext cx="660958" cy="276999"/>
          </a:xfrm>
          <a:prstGeom prst="rect">
            <a:avLst/>
          </a:prstGeom>
          <a:noFill/>
        </p:spPr>
        <p:txBody>
          <a:bodyPr wrap="square" rtlCol="0">
            <a:spAutoFit/>
          </a:bodyPr>
          <a:lstStyle/>
          <a:p>
            <a:r>
              <a:rPr lang="en-US" sz="1200" b="1" dirty="0"/>
              <a:t>Area 0</a:t>
            </a:r>
          </a:p>
        </p:txBody>
      </p:sp>
      <p:sp>
        <p:nvSpPr>
          <p:cNvPr id="70" name="TextBox 69">
            <a:extLst>
              <a:ext uri="{FF2B5EF4-FFF2-40B4-BE49-F238E27FC236}">
                <a16:creationId xmlns:a16="http://schemas.microsoft.com/office/drawing/2014/main" id="{9C80BD00-6F27-386B-3F80-6646F3B46603}"/>
              </a:ext>
            </a:extLst>
          </p:cNvPr>
          <p:cNvSpPr txBox="1"/>
          <p:nvPr/>
        </p:nvSpPr>
        <p:spPr>
          <a:xfrm>
            <a:off x="5189981" y="2595340"/>
            <a:ext cx="1493521" cy="276999"/>
          </a:xfrm>
          <a:prstGeom prst="rect">
            <a:avLst/>
          </a:prstGeom>
          <a:noFill/>
        </p:spPr>
        <p:txBody>
          <a:bodyPr wrap="square" rtlCol="0">
            <a:spAutoFit/>
          </a:bodyPr>
          <a:lstStyle/>
          <a:p>
            <a:r>
              <a:rPr lang="en-US" sz="1200" b="1" dirty="0"/>
              <a:t>Standard Area 1</a:t>
            </a:r>
          </a:p>
        </p:txBody>
      </p:sp>
      <p:sp>
        <p:nvSpPr>
          <p:cNvPr id="71" name="Arrow: Left-Right 70">
            <a:extLst>
              <a:ext uri="{FF2B5EF4-FFF2-40B4-BE49-F238E27FC236}">
                <a16:creationId xmlns:a16="http://schemas.microsoft.com/office/drawing/2014/main" id="{B87A9E42-0BB9-0E5E-44FB-E0A6B863A678}"/>
              </a:ext>
            </a:extLst>
          </p:cNvPr>
          <p:cNvSpPr/>
          <p:nvPr/>
        </p:nvSpPr>
        <p:spPr>
          <a:xfrm>
            <a:off x="3924194" y="3466074"/>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72" name="Arrow: Left-Right 71">
            <a:extLst>
              <a:ext uri="{FF2B5EF4-FFF2-40B4-BE49-F238E27FC236}">
                <a16:creationId xmlns:a16="http://schemas.microsoft.com/office/drawing/2014/main" id="{50205C08-B9CE-AB5D-BA61-9948EB0F064A}"/>
              </a:ext>
            </a:extLst>
          </p:cNvPr>
          <p:cNvSpPr/>
          <p:nvPr/>
        </p:nvSpPr>
        <p:spPr>
          <a:xfrm>
            <a:off x="4714158" y="3651421"/>
            <a:ext cx="729841" cy="221730"/>
          </a:xfrm>
          <a:prstGeom prst="lef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3</a:t>
            </a:r>
          </a:p>
        </p:txBody>
      </p:sp>
      <p:sp>
        <p:nvSpPr>
          <p:cNvPr id="73" name="Arrow: Left-Right 72">
            <a:extLst>
              <a:ext uri="{FF2B5EF4-FFF2-40B4-BE49-F238E27FC236}">
                <a16:creationId xmlns:a16="http://schemas.microsoft.com/office/drawing/2014/main" id="{FE15FF7F-6640-DFCF-3983-AD50BBC5ACB0}"/>
              </a:ext>
            </a:extLst>
          </p:cNvPr>
          <p:cNvSpPr/>
          <p:nvPr/>
        </p:nvSpPr>
        <p:spPr>
          <a:xfrm>
            <a:off x="4715556" y="3884091"/>
            <a:ext cx="729841" cy="221730"/>
          </a:xfrm>
          <a:prstGeom prst="left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5</a:t>
            </a:r>
          </a:p>
        </p:txBody>
      </p:sp>
      <p:sp>
        <p:nvSpPr>
          <p:cNvPr id="74" name="Arrow: Left 73">
            <a:extLst>
              <a:ext uri="{FF2B5EF4-FFF2-40B4-BE49-F238E27FC236}">
                <a16:creationId xmlns:a16="http://schemas.microsoft.com/office/drawing/2014/main" id="{EA24FDB3-BD6C-8328-D8D6-636544D707DA}"/>
              </a:ext>
            </a:extLst>
          </p:cNvPr>
          <p:cNvSpPr/>
          <p:nvPr/>
        </p:nvSpPr>
        <p:spPr>
          <a:xfrm>
            <a:off x="4536590" y="4075885"/>
            <a:ext cx="620785" cy="221189"/>
          </a:xfrm>
          <a:prstGeom prst="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4</a:t>
            </a:r>
          </a:p>
        </p:txBody>
      </p:sp>
      <p:sp>
        <p:nvSpPr>
          <p:cNvPr id="75" name="TextBox 74">
            <a:extLst>
              <a:ext uri="{FF2B5EF4-FFF2-40B4-BE49-F238E27FC236}">
                <a16:creationId xmlns:a16="http://schemas.microsoft.com/office/drawing/2014/main" id="{1315C38E-5FFD-9F2F-B892-8573D1510EFA}"/>
              </a:ext>
            </a:extLst>
          </p:cNvPr>
          <p:cNvSpPr txBox="1"/>
          <p:nvPr/>
        </p:nvSpPr>
        <p:spPr>
          <a:xfrm>
            <a:off x="6443803" y="3361175"/>
            <a:ext cx="575928" cy="246221"/>
          </a:xfrm>
          <a:prstGeom prst="rect">
            <a:avLst/>
          </a:prstGeom>
          <a:noFill/>
        </p:spPr>
        <p:txBody>
          <a:bodyPr wrap="square" rtlCol="0">
            <a:spAutoFit/>
          </a:bodyPr>
          <a:lstStyle/>
          <a:p>
            <a:r>
              <a:rPr lang="en-US" sz="1000" b="1" dirty="0">
                <a:solidFill>
                  <a:srgbClr val="C00000"/>
                </a:solidFill>
              </a:rPr>
              <a:t>ASBR</a:t>
            </a:r>
          </a:p>
        </p:txBody>
      </p:sp>
      <p:sp>
        <p:nvSpPr>
          <p:cNvPr id="76" name="TextBox 75">
            <a:extLst>
              <a:ext uri="{FF2B5EF4-FFF2-40B4-BE49-F238E27FC236}">
                <a16:creationId xmlns:a16="http://schemas.microsoft.com/office/drawing/2014/main" id="{BEA15A14-F90C-9FE8-F5D6-249BD283C052}"/>
              </a:ext>
            </a:extLst>
          </p:cNvPr>
          <p:cNvSpPr txBox="1"/>
          <p:nvPr/>
        </p:nvSpPr>
        <p:spPr>
          <a:xfrm>
            <a:off x="4897766" y="3357501"/>
            <a:ext cx="381585" cy="246221"/>
          </a:xfrm>
          <a:prstGeom prst="rect">
            <a:avLst/>
          </a:prstGeom>
          <a:noFill/>
        </p:spPr>
        <p:txBody>
          <a:bodyPr wrap="square" rtlCol="0">
            <a:spAutoFit/>
          </a:bodyPr>
          <a:lstStyle/>
          <a:p>
            <a:r>
              <a:rPr lang="en-US" sz="1000" b="1" dirty="0">
                <a:solidFill>
                  <a:srgbClr val="C00000"/>
                </a:solidFill>
              </a:rPr>
              <a:t>BR</a:t>
            </a:r>
          </a:p>
        </p:txBody>
      </p:sp>
      <p:sp>
        <p:nvSpPr>
          <p:cNvPr id="77" name="TextBox 76">
            <a:extLst>
              <a:ext uri="{FF2B5EF4-FFF2-40B4-BE49-F238E27FC236}">
                <a16:creationId xmlns:a16="http://schemas.microsoft.com/office/drawing/2014/main" id="{33701682-D3A3-32ED-879E-6B2A8707E5C6}"/>
              </a:ext>
            </a:extLst>
          </p:cNvPr>
          <p:cNvSpPr txBox="1"/>
          <p:nvPr/>
        </p:nvSpPr>
        <p:spPr>
          <a:xfrm>
            <a:off x="4851291" y="3488408"/>
            <a:ext cx="533985" cy="246221"/>
          </a:xfrm>
          <a:prstGeom prst="rect">
            <a:avLst/>
          </a:prstGeom>
          <a:noFill/>
        </p:spPr>
        <p:txBody>
          <a:bodyPr wrap="square" rtlCol="0">
            <a:spAutoFit/>
          </a:bodyPr>
          <a:lstStyle/>
          <a:p>
            <a:r>
              <a:rPr lang="en-US" sz="1000" b="1" dirty="0">
                <a:solidFill>
                  <a:srgbClr val="C00000"/>
                </a:solidFill>
              </a:rPr>
              <a:t>ABR</a:t>
            </a:r>
          </a:p>
        </p:txBody>
      </p:sp>
      <p:sp>
        <p:nvSpPr>
          <p:cNvPr id="78" name="TextBox 77">
            <a:extLst>
              <a:ext uri="{FF2B5EF4-FFF2-40B4-BE49-F238E27FC236}">
                <a16:creationId xmlns:a16="http://schemas.microsoft.com/office/drawing/2014/main" id="{DE455940-A856-BBAE-AF85-1E379EBBF6FC}"/>
              </a:ext>
            </a:extLst>
          </p:cNvPr>
          <p:cNvSpPr txBox="1"/>
          <p:nvPr/>
        </p:nvSpPr>
        <p:spPr>
          <a:xfrm>
            <a:off x="3703216" y="3025528"/>
            <a:ext cx="500621" cy="215444"/>
          </a:xfrm>
          <a:prstGeom prst="rect">
            <a:avLst/>
          </a:prstGeom>
          <a:noFill/>
        </p:spPr>
        <p:txBody>
          <a:bodyPr wrap="square" rtlCol="0">
            <a:spAutoFit/>
          </a:bodyPr>
          <a:lstStyle/>
          <a:p>
            <a:r>
              <a:rPr lang="en-US" sz="800" dirty="0"/>
              <a:t>G0/0/0</a:t>
            </a:r>
          </a:p>
        </p:txBody>
      </p:sp>
      <p:sp>
        <p:nvSpPr>
          <p:cNvPr id="79" name="TextBox 78">
            <a:extLst>
              <a:ext uri="{FF2B5EF4-FFF2-40B4-BE49-F238E27FC236}">
                <a16:creationId xmlns:a16="http://schemas.microsoft.com/office/drawing/2014/main" id="{963AEAF1-8A88-2F9C-1099-140DCE16F271}"/>
              </a:ext>
            </a:extLst>
          </p:cNvPr>
          <p:cNvSpPr txBox="1"/>
          <p:nvPr/>
        </p:nvSpPr>
        <p:spPr>
          <a:xfrm>
            <a:off x="4384123" y="3018537"/>
            <a:ext cx="500621" cy="215444"/>
          </a:xfrm>
          <a:prstGeom prst="rect">
            <a:avLst/>
          </a:prstGeom>
          <a:noFill/>
        </p:spPr>
        <p:txBody>
          <a:bodyPr wrap="square" rtlCol="0">
            <a:spAutoFit/>
          </a:bodyPr>
          <a:lstStyle/>
          <a:p>
            <a:r>
              <a:rPr lang="en-US" sz="800" dirty="0"/>
              <a:t>G0/0/0</a:t>
            </a:r>
          </a:p>
        </p:txBody>
      </p:sp>
      <p:sp>
        <p:nvSpPr>
          <p:cNvPr id="80" name="TextBox 79">
            <a:extLst>
              <a:ext uri="{FF2B5EF4-FFF2-40B4-BE49-F238E27FC236}">
                <a16:creationId xmlns:a16="http://schemas.microsoft.com/office/drawing/2014/main" id="{9E8B51E9-02CC-719F-2FF2-7F7596E55C37}"/>
              </a:ext>
            </a:extLst>
          </p:cNvPr>
          <p:cNvSpPr txBox="1"/>
          <p:nvPr/>
        </p:nvSpPr>
        <p:spPr>
          <a:xfrm>
            <a:off x="5962653" y="3019935"/>
            <a:ext cx="500621" cy="215444"/>
          </a:xfrm>
          <a:prstGeom prst="rect">
            <a:avLst/>
          </a:prstGeom>
          <a:noFill/>
        </p:spPr>
        <p:txBody>
          <a:bodyPr wrap="square" rtlCol="0">
            <a:spAutoFit/>
          </a:bodyPr>
          <a:lstStyle/>
          <a:p>
            <a:r>
              <a:rPr lang="en-US" sz="800" dirty="0"/>
              <a:t>G0/0/0</a:t>
            </a:r>
          </a:p>
        </p:txBody>
      </p:sp>
      <p:sp>
        <p:nvSpPr>
          <p:cNvPr id="81" name="TextBox 80">
            <a:extLst>
              <a:ext uri="{FF2B5EF4-FFF2-40B4-BE49-F238E27FC236}">
                <a16:creationId xmlns:a16="http://schemas.microsoft.com/office/drawing/2014/main" id="{514250D3-A3CB-781A-3292-85A6DCACD54F}"/>
              </a:ext>
            </a:extLst>
          </p:cNvPr>
          <p:cNvSpPr txBox="1"/>
          <p:nvPr/>
        </p:nvSpPr>
        <p:spPr>
          <a:xfrm>
            <a:off x="5284542" y="3021333"/>
            <a:ext cx="500621" cy="215444"/>
          </a:xfrm>
          <a:prstGeom prst="rect">
            <a:avLst/>
          </a:prstGeom>
          <a:noFill/>
        </p:spPr>
        <p:txBody>
          <a:bodyPr wrap="square" rtlCol="0">
            <a:spAutoFit/>
          </a:bodyPr>
          <a:lstStyle/>
          <a:p>
            <a:r>
              <a:rPr lang="en-US" sz="800" dirty="0"/>
              <a:t>G0/0/1</a:t>
            </a:r>
          </a:p>
        </p:txBody>
      </p:sp>
      <p:sp>
        <p:nvSpPr>
          <p:cNvPr id="82" name="Arrow: Left-Right 81">
            <a:extLst>
              <a:ext uri="{FF2B5EF4-FFF2-40B4-BE49-F238E27FC236}">
                <a16:creationId xmlns:a16="http://schemas.microsoft.com/office/drawing/2014/main" id="{00227E08-8B53-0B92-C94B-4FFA9DF34F11}"/>
              </a:ext>
            </a:extLst>
          </p:cNvPr>
          <p:cNvSpPr/>
          <p:nvPr/>
        </p:nvSpPr>
        <p:spPr>
          <a:xfrm>
            <a:off x="5502724" y="3475861"/>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83" name="TextBox 82">
            <a:extLst>
              <a:ext uri="{FF2B5EF4-FFF2-40B4-BE49-F238E27FC236}">
                <a16:creationId xmlns:a16="http://schemas.microsoft.com/office/drawing/2014/main" id="{F484A1E3-AE7B-9895-8956-A9B465C5CDBE}"/>
              </a:ext>
            </a:extLst>
          </p:cNvPr>
          <p:cNvSpPr txBox="1"/>
          <p:nvPr/>
        </p:nvSpPr>
        <p:spPr>
          <a:xfrm>
            <a:off x="3930065" y="3196292"/>
            <a:ext cx="697475" cy="215444"/>
          </a:xfrm>
          <a:prstGeom prst="rect">
            <a:avLst/>
          </a:prstGeom>
          <a:noFill/>
        </p:spPr>
        <p:txBody>
          <a:bodyPr wrap="square" rtlCol="0">
            <a:spAutoFit/>
          </a:bodyPr>
          <a:lstStyle/>
          <a:p>
            <a:r>
              <a:rPr lang="en-US" sz="800" i="1" dirty="0"/>
              <a:t>10.0.1.0/24</a:t>
            </a:r>
          </a:p>
        </p:txBody>
      </p:sp>
      <p:sp>
        <p:nvSpPr>
          <p:cNvPr id="84" name="TextBox 83">
            <a:extLst>
              <a:ext uri="{FF2B5EF4-FFF2-40B4-BE49-F238E27FC236}">
                <a16:creationId xmlns:a16="http://schemas.microsoft.com/office/drawing/2014/main" id="{34205687-EAAB-A7E6-8A88-14FDDF28F4AB}"/>
              </a:ext>
            </a:extLst>
          </p:cNvPr>
          <p:cNvSpPr txBox="1"/>
          <p:nvPr/>
        </p:nvSpPr>
        <p:spPr>
          <a:xfrm>
            <a:off x="5516984" y="3197690"/>
            <a:ext cx="697475" cy="215444"/>
          </a:xfrm>
          <a:prstGeom prst="rect">
            <a:avLst/>
          </a:prstGeom>
          <a:noFill/>
        </p:spPr>
        <p:txBody>
          <a:bodyPr wrap="square" rtlCol="0">
            <a:spAutoFit/>
          </a:bodyPr>
          <a:lstStyle/>
          <a:p>
            <a:r>
              <a:rPr lang="en-US" sz="800" i="1" dirty="0"/>
              <a:t>10.0.2.0/24</a:t>
            </a:r>
          </a:p>
        </p:txBody>
      </p:sp>
      <p:pic>
        <p:nvPicPr>
          <p:cNvPr id="85" name="Picture 84">
            <a:extLst>
              <a:ext uri="{FF2B5EF4-FFF2-40B4-BE49-F238E27FC236}">
                <a16:creationId xmlns:a16="http://schemas.microsoft.com/office/drawing/2014/main" id="{F21676E1-100E-93AA-3F27-B6FB9BC447C8}"/>
              </a:ext>
            </a:extLst>
          </p:cNvPr>
          <p:cNvPicPr>
            <a:picLocks noChangeAspect="1"/>
          </p:cNvPicPr>
          <p:nvPr/>
        </p:nvPicPr>
        <p:blipFill>
          <a:blip r:embed="rId3"/>
          <a:stretch>
            <a:fillRect/>
          </a:stretch>
        </p:blipFill>
        <p:spPr>
          <a:xfrm>
            <a:off x="1479703" y="2750000"/>
            <a:ext cx="913003" cy="913003"/>
          </a:xfrm>
          <a:prstGeom prst="rect">
            <a:avLst/>
          </a:prstGeom>
        </p:spPr>
      </p:pic>
      <p:sp>
        <p:nvSpPr>
          <p:cNvPr id="86" name="TextBox 85">
            <a:extLst>
              <a:ext uri="{FF2B5EF4-FFF2-40B4-BE49-F238E27FC236}">
                <a16:creationId xmlns:a16="http://schemas.microsoft.com/office/drawing/2014/main" id="{22B295CB-748E-5B3A-31C7-E2A4EE9F1E28}"/>
              </a:ext>
            </a:extLst>
          </p:cNvPr>
          <p:cNvSpPr txBox="1"/>
          <p:nvPr/>
        </p:nvSpPr>
        <p:spPr>
          <a:xfrm>
            <a:off x="1793342" y="3206500"/>
            <a:ext cx="385894" cy="215444"/>
          </a:xfrm>
          <a:prstGeom prst="rect">
            <a:avLst/>
          </a:prstGeom>
          <a:noFill/>
        </p:spPr>
        <p:txBody>
          <a:bodyPr wrap="square" rtlCol="0">
            <a:spAutoFit/>
          </a:bodyPr>
          <a:lstStyle/>
          <a:p>
            <a:r>
              <a:rPr lang="en-US" sz="800" b="1" dirty="0"/>
              <a:t>R5</a:t>
            </a:r>
          </a:p>
        </p:txBody>
      </p:sp>
      <p:sp>
        <p:nvSpPr>
          <p:cNvPr id="87" name="TextBox 86">
            <a:extLst>
              <a:ext uri="{FF2B5EF4-FFF2-40B4-BE49-F238E27FC236}">
                <a16:creationId xmlns:a16="http://schemas.microsoft.com/office/drawing/2014/main" id="{4ED25325-C8C8-2DF0-4601-AB918531F4A8}"/>
              </a:ext>
            </a:extLst>
          </p:cNvPr>
          <p:cNvSpPr txBox="1"/>
          <p:nvPr/>
        </p:nvSpPr>
        <p:spPr>
          <a:xfrm>
            <a:off x="1857205" y="2595340"/>
            <a:ext cx="1769705" cy="276999"/>
          </a:xfrm>
          <a:prstGeom prst="rect">
            <a:avLst/>
          </a:prstGeom>
          <a:noFill/>
        </p:spPr>
        <p:txBody>
          <a:bodyPr wrap="square" rtlCol="0">
            <a:spAutoFit/>
          </a:bodyPr>
          <a:lstStyle/>
          <a:p>
            <a:r>
              <a:rPr lang="en-US" sz="1200" b="1" dirty="0"/>
              <a:t>Totally Stubby Area 3</a:t>
            </a:r>
          </a:p>
        </p:txBody>
      </p:sp>
      <p:sp>
        <p:nvSpPr>
          <p:cNvPr id="88" name="Arrow: Left-Right 87">
            <a:extLst>
              <a:ext uri="{FF2B5EF4-FFF2-40B4-BE49-F238E27FC236}">
                <a16:creationId xmlns:a16="http://schemas.microsoft.com/office/drawing/2014/main" id="{495A0481-2A41-D133-FA69-18E491BEF81B}"/>
              </a:ext>
            </a:extLst>
          </p:cNvPr>
          <p:cNvSpPr/>
          <p:nvPr/>
        </p:nvSpPr>
        <p:spPr>
          <a:xfrm>
            <a:off x="2365238" y="3467472"/>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90" name="TextBox 89">
            <a:extLst>
              <a:ext uri="{FF2B5EF4-FFF2-40B4-BE49-F238E27FC236}">
                <a16:creationId xmlns:a16="http://schemas.microsoft.com/office/drawing/2014/main" id="{AFA990F0-DF4B-7712-1981-496B6FA2090C}"/>
              </a:ext>
            </a:extLst>
          </p:cNvPr>
          <p:cNvSpPr txBox="1"/>
          <p:nvPr/>
        </p:nvSpPr>
        <p:spPr>
          <a:xfrm>
            <a:off x="2144260" y="3026926"/>
            <a:ext cx="500621" cy="215444"/>
          </a:xfrm>
          <a:prstGeom prst="rect">
            <a:avLst/>
          </a:prstGeom>
          <a:noFill/>
        </p:spPr>
        <p:txBody>
          <a:bodyPr wrap="square" rtlCol="0">
            <a:spAutoFit/>
          </a:bodyPr>
          <a:lstStyle/>
          <a:p>
            <a:r>
              <a:rPr lang="en-US" sz="800" dirty="0"/>
              <a:t>G0/0/0</a:t>
            </a:r>
          </a:p>
        </p:txBody>
      </p:sp>
      <p:sp>
        <p:nvSpPr>
          <p:cNvPr id="91" name="TextBox 90">
            <a:extLst>
              <a:ext uri="{FF2B5EF4-FFF2-40B4-BE49-F238E27FC236}">
                <a16:creationId xmlns:a16="http://schemas.microsoft.com/office/drawing/2014/main" id="{C59A7D53-85BB-08E4-ED21-308F8B6BF2F7}"/>
              </a:ext>
            </a:extLst>
          </p:cNvPr>
          <p:cNvSpPr txBox="1"/>
          <p:nvPr/>
        </p:nvSpPr>
        <p:spPr>
          <a:xfrm>
            <a:off x="2825167" y="3019935"/>
            <a:ext cx="500621" cy="215444"/>
          </a:xfrm>
          <a:prstGeom prst="rect">
            <a:avLst/>
          </a:prstGeom>
          <a:noFill/>
        </p:spPr>
        <p:txBody>
          <a:bodyPr wrap="square" rtlCol="0">
            <a:spAutoFit/>
          </a:bodyPr>
          <a:lstStyle/>
          <a:p>
            <a:r>
              <a:rPr lang="en-US" sz="800" dirty="0"/>
              <a:t>G0/0/1</a:t>
            </a:r>
          </a:p>
        </p:txBody>
      </p:sp>
      <p:sp>
        <p:nvSpPr>
          <p:cNvPr id="92" name="TextBox 91">
            <a:extLst>
              <a:ext uri="{FF2B5EF4-FFF2-40B4-BE49-F238E27FC236}">
                <a16:creationId xmlns:a16="http://schemas.microsoft.com/office/drawing/2014/main" id="{E22D058B-0E69-A3A7-2B1F-06C955206F4F}"/>
              </a:ext>
            </a:extLst>
          </p:cNvPr>
          <p:cNvSpPr txBox="1"/>
          <p:nvPr/>
        </p:nvSpPr>
        <p:spPr>
          <a:xfrm>
            <a:off x="2371109" y="3197690"/>
            <a:ext cx="697475" cy="215444"/>
          </a:xfrm>
          <a:prstGeom prst="rect">
            <a:avLst/>
          </a:prstGeom>
          <a:noFill/>
        </p:spPr>
        <p:txBody>
          <a:bodyPr wrap="square" rtlCol="0">
            <a:spAutoFit/>
          </a:bodyPr>
          <a:lstStyle/>
          <a:p>
            <a:r>
              <a:rPr lang="en-US" sz="800" i="1" dirty="0"/>
              <a:t>10.0.4.0/24</a:t>
            </a:r>
          </a:p>
        </p:txBody>
      </p:sp>
      <p:cxnSp>
        <p:nvCxnSpPr>
          <p:cNvPr id="93" name="Straight Connector 92">
            <a:extLst>
              <a:ext uri="{FF2B5EF4-FFF2-40B4-BE49-F238E27FC236}">
                <a16:creationId xmlns:a16="http://schemas.microsoft.com/office/drawing/2014/main" id="{A7E0E83D-EAD3-E693-DCCF-F979EE397B87}"/>
              </a:ext>
            </a:extLst>
          </p:cNvPr>
          <p:cNvCxnSpPr>
            <a:cxnSpLocks/>
          </p:cNvCxnSpPr>
          <p:nvPr/>
        </p:nvCxnSpPr>
        <p:spPr>
          <a:xfrm>
            <a:off x="2179509" y="3209296"/>
            <a:ext cx="1067970" cy="0"/>
          </a:xfrm>
          <a:prstGeom prst="line">
            <a:avLst/>
          </a:prstGeom>
        </p:spPr>
        <p:style>
          <a:lnRef idx="2">
            <a:schemeClr val="dk1"/>
          </a:lnRef>
          <a:fillRef idx="0">
            <a:schemeClr val="dk1"/>
          </a:fillRef>
          <a:effectRef idx="1">
            <a:schemeClr val="dk1"/>
          </a:effectRef>
          <a:fontRef idx="minor">
            <a:schemeClr val="tx1"/>
          </a:fontRef>
        </p:style>
      </p:cxnSp>
      <p:sp>
        <p:nvSpPr>
          <p:cNvPr id="94" name="Arrow: Left 93">
            <a:extLst>
              <a:ext uri="{FF2B5EF4-FFF2-40B4-BE49-F238E27FC236}">
                <a16:creationId xmlns:a16="http://schemas.microsoft.com/office/drawing/2014/main" id="{37C5A136-1F35-B96A-8C6F-37B7FA3D6F9B}"/>
              </a:ext>
            </a:extLst>
          </p:cNvPr>
          <p:cNvSpPr/>
          <p:nvPr/>
        </p:nvSpPr>
        <p:spPr>
          <a:xfrm>
            <a:off x="2960856" y="4068894"/>
            <a:ext cx="620785" cy="221189"/>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Default</a:t>
            </a:r>
          </a:p>
        </p:txBody>
      </p:sp>
      <p:sp>
        <p:nvSpPr>
          <p:cNvPr id="95" name="TextBox 94">
            <a:extLst>
              <a:ext uri="{FF2B5EF4-FFF2-40B4-BE49-F238E27FC236}">
                <a16:creationId xmlns:a16="http://schemas.microsoft.com/office/drawing/2014/main" id="{6DA061C1-6366-E746-F0BA-024A5CFA363F}"/>
              </a:ext>
            </a:extLst>
          </p:cNvPr>
          <p:cNvSpPr txBox="1"/>
          <p:nvPr/>
        </p:nvSpPr>
        <p:spPr>
          <a:xfrm>
            <a:off x="3338810" y="3358899"/>
            <a:ext cx="381585" cy="246221"/>
          </a:xfrm>
          <a:prstGeom prst="rect">
            <a:avLst/>
          </a:prstGeom>
          <a:noFill/>
        </p:spPr>
        <p:txBody>
          <a:bodyPr wrap="square" rtlCol="0">
            <a:spAutoFit/>
          </a:bodyPr>
          <a:lstStyle/>
          <a:p>
            <a:r>
              <a:rPr lang="en-US" sz="1000" b="1" dirty="0">
                <a:solidFill>
                  <a:srgbClr val="C00000"/>
                </a:solidFill>
              </a:rPr>
              <a:t>BR</a:t>
            </a:r>
          </a:p>
        </p:txBody>
      </p:sp>
      <p:sp>
        <p:nvSpPr>
          <p:cNvPr id="96" name="TextBox 95">
            <a:extLst>
              <a:ext uri="{FF2B5EF4-FFF2-40B4-BE49-F238E27FC236}">
                <a16:creationId xmlns:a16="http://schemas.microsoft.com/office/drawing/2014/main" id="{39191AE4-1DD7-931A-DED4-E85B7229A27F}"/>
              </a:ext>
            </a:extLst>
          </p:cNvPr>
          <p:cNvSpPr txBox="1"/>
          <p:nvPr/>
        </p:nvSpPr>
        <p:spPr>
          <a:xfrm>
            <a:off x="3292335" y="3489806"/>
            <a:ext cx="533985" cy="246221"/>
          </a:xfrm>
          <a:prstGeom prst="rect">
            <a:avLst/>
          </a:prstGeom>
          <a:noFill/>
        </p:spPr>
        <p:txBody>
          <a:bodyPr wrap="square" rtlCol="0">
            <a:spAutoFit/>
          </a:bodyPr>
          <a:lstStyle/>
          <a:p>
            <a:r>
              <a:rPr lang="en-US" sz="1000" b="1" dirty="0">
                <a:solidFill>
                  <a:srgbClr val="C00000"/>
                </a:solidFill>
              </a:rPr>
              <a:t>ABR</a:t>
            </a:r>
          </a:p>
        </p:txBody>
      </p:sp>
      <p:sp>
        <p:nvSpPr>
          <p:cNvPr id="97" name="TextBox 96">
            <a:extLst>
              <a:ext uri="{FF2B5EF4-FFF2-40B4-BE49-F238E27FC236}">
                <a16:creationId xmlns:a16="http://schemas.microsoft.com/office/drawing/2014/main" id="{9AAF93B3-4B6C-1307-C333-17583455303D}"/>
              </a:ext>
            </a:extLst>
          </p:cNvPr>
          <p:cNvSpPr txBox="1"/>
          <p:nvPr/>
        </p:nvSpPr>
        <p:spPr>
          <a:xfrm>
            <a:off x="1615479" y="3360297"/>
            <a:ext cx="654947" cy="246221"/>
          </a:xfrm>
          <a:prstGeom prst="rect">
            <a:avLst/>
          </a:prstGeom>
          <a:noFill/>
        </p:spPr>
        <p:txBody>
          <a:bodyPr wrap="square" rtlCol="0">
            <a:spAutoFit/>
          </a:bodyPr>
          <a:lstStyle/>
          <a:p>
            <a:r>
              <a:rPr lang="en-US" sz="1000" b="1" dirty="0">
                <a:solidFill>
                  <a:srgbClr val="C00000"/>
                </a:solidFill>
              </a:rPr>
              <a:t>ASBR</a:t>
            </a:r>
          </a:p>
        </p:txBody>
      </p:sp>
      <p:cxnSp>
        <p:nvCxnSpPr>
          <p:cNvPr id="98" name="Straight Connector 97">
            <a:extLst>
              <a:ext uri="{FF2B5EF4-FFF2-40B4-BE49-F238E27FC236}">
                <a16:creationId xmlns:a16="http://schemas.microsoft.com/office/drawing/2014/main" id="{75506D8C-FF49-7AF2-EC42-9F527C3B316D}"/>
              </a:ext>
            </a:extLst>
          </p:cNvPr>
          <p:cNvCxnSpPr>
            <a:cxnSpLocks/>
          </p:cNvCxnSpPr>
          <p:nvPr/>
        </p:nvCxnSpPr>
        <p:spPr>
          <a:xfrm flipV="1">
            <a:off x="8238470" y="3391547"/>
            <a:ext cx="0" cy="515404"/>
          </a:xfrm>
          <a:prstGeom prst="line">
            <a:avLst/>
          </a:prstGeom>
        </p:spPr>
        <p:style>
          <a:lnRef idx="2">
            <a:schemeClr val="dk1"/>
          </a:lnRef>
          <a:fillRef idx="0">
            <a:schemeClr val="dk1"/>
          </a:fillRef>
          <a:effectRef idx="1">
            <a:schemeClr val="dk1"/>
          </a:effectRef>
          <a:fontRef idx="minor">
            <a:schemeClr val="tx1"/>
          </a:fontRef>
        </p:style>
      </p:cxnSp>
      <p:sp>
        <p:nvSpPr>
          <p:cNvPr id="99" name="TextBox 98">
            <a:extLst>
              <a:ext uri="{FF2B5EF4-FFF2-40B4-BE49-F238E27FC236}">
                <a16:creationId xmlns:a16="http://schemas.microsoft.com/office/drawing/2014/main" id="{25793230-9726-D30B-4B36-C33BAD566819}"/>
              </a:ext>
            </a:extLst>
          </p:cNvPr>
          <p:cNvSpPr txBox="1"/>
          <p:nvPr/>
        </p:nvSpPr>
        <p:spPr>
          <a:xfrm>
            <a:off x="950090" y="3494870"/>
            <a:ext cx="776967" cy="215444"/>
          </a:xfrm>
          <a:prstGeom prst="rect">
            <a:avLst/>
          </a:prstGeom>
          <a:noFill/>
        </p:spPr>
        <p:txBody>
          <a:bodyPr wrap="square" rtlCol="0">
            <a:spAutoFit/>
          </a:bodyPr>
          <a:lstStyle/>
          <a:p>
            <a:r>
              <a:rPr lang="en-US" sz="800" i="1" dirty="0"/>
              <a:t>10.0.10.0/24</a:t>
            </a:r>
          </a:p>
        </p:txBody>
      </p:sp>
      <p:sp>
        <p:nvSpPr>
          <p:cNvPr id="100" name="TextBox 99">
            <a:extLst>
              <a:ext uri="{FF2B5EF4-FFF2-40B4-BE49-F238E27FC236}">
                <a16:creationId xmlns:a16="http://schemas.microsoft.com/office/drawing/2014/main" id="{B4B57092-2518-6D57-03B8-342FCBA89170}"/>
              </a:ext>
            </a:extLst>
          </p:cNvPr>
          <p:cNvSpPr txBox="1"/>
          <p:nvPr/>
        </p:nvSpPr>
        <p:spPr>
          <a:xfrm>
            <a:off x="950090" y="3624410"/>
            <a:ext cx="776967" cy="215444"/>
          </a:xfrm>
          <a:prstGeom prst="rect">
            <a:avLst/>
          </a:prstGeom>
          <a:noFill/>
        </p:spPr>
        <p:txBody>
          <a:bodyPr wrap="square" rtlCol="0">
            <a:spAutoFit/>
          </a:bodyPr>
          <a:lstStyle/>
          <a:p>
            <a:r>
              <a:rPr lang="en-US" sz="800" i="1" dirty="0"/>
              <a:t>10.0.11.0/24</a:t>
            </a:r>
          </a:p>
        </p:txBody>
      </p:sp>
      <p:sp>
        <p:nvSpPr>
          <p:cNvPr id="102" name="Rectangle 101">
            <a:extLst>
              <a:ext uri="{FF2B5EF4-FFF2-40B4-BE49-F238E27FC236}">
                <a16:creationId xmlns:a16="http://schemas.microsoft.com/office/drawing/2014/main" id="{4769DAD6-5829-02D3-C90A-7F27E012583A}"/>
              </a:ext>
            </a:extLst>
          </p:cNvPr>
          <p:cNvSpPr/>
          <p:nvPr/>
        </p:nvSpPr>
        <p:spPr>
          <a:xfrm>
            <a:off x="7984329" y="2274248"/>
            <a:ext cx="591883" cy="1226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Left 103">
            <a:extLst>
              <a:ext uri="{FF2B5EF4-FFF2-40B4-BE49-F238E27FC236}">
                <a16:creationId xmlns:a16="http://schemas.microsoft.com/office/drawing/2014/main" id="{5921654A-2E5E-EDC1-C205-C7570044E077}"/>
              </a:ext>
            </a:extLst>
          </p:cNvPr>
          <p:cNvSpPr/>
          <p:nvPr/>
        </p:nvSpPr>
        <p:spPr>
          <a:xfrm>
            <a:off x="6334910" y="3702505"/>
            <a:ext cx="620785" cy="221189"/>
          </a:xfrm>
          <a:prstGeom prst="lef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5</a:t>
            </a:r>
          </a:p>
        </p:txBody>
      </p:sp>
    </p:spTree>
    <p:extLst>
      <p:ext uri="{BB962C8B-B14F-4D97-AF65-F5344CB8AC3E}">
        <p14:creationId xmlns:p14="http://schemas.microsoft.com/office/powerpoint/2010/main" val="3522679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EF8C79-1C2E-E226-F31E-B49B10CCE1D4}"/>
              </a:ext>
            </a:extLst>
          </p:cNvPr>
          <p:cNvPicPr>
            <a:picLocks noChangeAspect="1"/>
          </p:cNvPicPr>
          <p:nvPr/>
        </p:nvPicPr>
        <p:blipFill>
          <a:blip r:embed="rId2"/>
          <a:srcRect/>
          <a:stretch/>
        </p:blipFill>
        <p:spPr>
          <a:xfrm>
            <a:off x="4928937" y="2391898"/>
            <a:ext cx="3799613" cy="1937471"/>
          </a:xfrm>
          <a:prstGeom prst="rect">
            <a:avLst/>
          </a:prstGeom>
          <a:ln w="28575">
            <a:solidFill>
              <a:schemeClr val="tx1"/>
            </a:solidFill>
          </a:ln>
        </p:spPr>
      </p:pic>
      <p:pic>
        <p:nvPicPr>
          <p:cNvPr id="17" name="Picture 16">
            <a:extLst>
              <a:ext uri="{FF2B5EF4-FFF2-40B4-BE49-F238E27FC236}">
                <a16:creationId xmlns:a16="http://schemas.microsoft.com/office/drawing/2014/main" id="{3E2076A8-E08B-AFD6-1C7F-FC483F6E8A01}"/>
              </a:ext>
            </a:extLst>
          </p:cNvPr>
          <p:cNvPicPr>
            <a:picLocks noChangeAspect="1"/>
          </p:cNvPicPr>
          <p:nvPr/>
        </p:nvPicPr>
        <p:blipFill>
          <a:blip r:embed="rId3"/>
          <a:srcRect/>
          <a:stretch/>
        </p:blipFill>
        <p:spPr>
          <a:xfrm>
            <a:off x="710522" y="2400261"/>
            <a:ext cx="4181518" cy="1925176"/>
          </a:xfrm>
          <a:prstGeom prst="rect">
            <a:avLst/>
          </a:prstGeom>
          <a:ln w="28575">
            <a:solidFill>
              <a:schemeClr val="tx1"/>
            </a:solidFill>
          </a:ln>
        </p:spPr>
      </p:pic>
      <p:pic>
        <p:nvPicPr>
          <p:cNvPr id="7" name="Picture 6">
            <a:extLst>
              <a:ext uri="{FF2B5EF4-FFF2-40B4-BE49-F238E27FC236}">
                <a16:creationId xmlns:a16="http://schemas.microsoft.com/office/drawing/2014/main" id="{6DD365B1-4678-659F-BFE3-F3D7C7A4A87D}"/>
              </a:ext>
            </a:extLst>
          </p:cNvPr>
          <p:cNvPicPr>
            <a:picLocks noChangeAspect="1"/>
          </p:cNvPicPr>
          <p:nvPr/>
        </p:nvPicPr>
        <p:blipFill>
          <a:blip r:embed="rId4"/>
          <a:srcRect/>
          <a:stretch/>
        </p:blipFill>
        <p:spPr>
          <a:xfrm>
            <a:off x="5093515" y="1688630"/>
            <a:ext cx="3614422" cy="411119"/>
          </a:xfrm>
          <a:prstGeom prst="rect">
            <a:avLst/>
          </a:prstGeom>
          <a:ln w="28575">
            <a:solidFill>
              <a:schemeClr val="tx1"/>
            </a:solidFill>
          </a:ln>
        </p:spPr>
      </p:pic>
      <p:pic>
        <p:nvPicPr>
          <p:cNvPr id="5" name="Picture 4">
            <a:extLst>
              <a:ext uri="{FF2B5EF4-FFF2-40B4-BE49-F238E27FC236}">
                <a16:creationId xmlns:a16="http://schemas.microsoft.com/office/drawing/2014/main" id="{AF863CCB-5621-0F0C-CD7E-32730D435A75}"/>
              </a:ext>
            </a:extLst>
          </p:cNvPr>
          <p:cNvPicPr>
            <a:picLocks noChangeAspect="1"/>
          </p:cNvPicPr>
          <p:nvPr/>
        </p:nvPicPr>
        <p:blipFill>
          <a:blip r:embed="rId5"/>
          <a:srcRect/>
          <a:stretch/>
        </p:blipFill>
        <p:spPr>
          <a:xfrm>
            <a:off x="5101905" y="925799"/>
            <a:ext cx="3606032" cy="448597"/>
          </a:xfrm>
          <a:prstGeom prst="rect">
            <a:avLst/>
          </a:prstGeom>
          <a:ln w="28575">
            <a:solidFill>
              <a:schemeClr val="tx1"/>
            </a:solidFill>
          </a:ln>
        </p:spPr>
      </p:pic>
      <p:sp>
        <p:nvSpPr>
          <p:cNvPr id="2" name="Title 1">
            <a:extLst>
              <a:ext uri="{FF2B5EF4-FFF2-40B4-BE49-F238E27FC236}">
                <a16:creationId xmlns:a16="http://schemas.microsoft.com/office/drawing/2014/main" id="{EC1EED5B-48B6-D997-CB45-8DB7797732F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Types</a:t>
            </a:r>
          </a:p>
        </p:txBody>
      </p:sp>
      <p:sp>
        <p:nvSpPr>
          <p:cNvPr id="9" name="TextBox 8">
            <a:extLst>
              <a:ext uri="{FF2B5EF4-FFF2-40B4-BE49-F238E27FC236}">
                <a16:creationId xmlns:a16="http://schemas.microsoft.com/office/drawing/2014/main" id="{D91E6D3A-A439-8160-F39D-F1F618B90C96}"/>
              </a:ext>
            </a:extLst>
          </p:cNvPr>
          <p:cNvSpPr txBox="1"/>
          <p:nvPr/>
        </p:nvSpPr>
        <p:spPr>
          <a:xfrm>
            <a:off x="747419" y="905762"/>
            <a:ext cx="5583242" cy="1910459"/>
          </a:xfrm>
          <a:prstGeom prst="rect">
            <a:avLst/>
          </a:prstGeom>
          <a:noFill/>
        </p:spPr>
        <p:txBody>
          <a:bodyPr wrap="square" rtlCol="0">
            <a:spAutoFit/>
          </a:bodyPr>
          <a:lstStyle/>
          <a:p>
            <a:pPr>
              <a:lnSpc>
                <a:spcPct val="150000"/>
              </a:lnSpc>
            </a:pPr>
            <a:r>
              <a:rPr lang="en-US" sz="1000" dirty="0">
                <a:solidFill>
                  <a:schemeClr val="tx1"/>
                </a:solidFill>
                <a:latin typeface="+mj-lt"/>
              </a:rPr>
              <a:t>The following commands on the </a:t>
            </a:r>
            <a:r>
              <a:rPr lang="en-US" sz="1000" b="1" i="1" dirty="0">
                <a:solidFill>
                  <a:schemeClr val="tx1"/>
                </a:solidFill>
                <a:latin typeface="+mj-lt"/>
              </a:rPr>
              <a:t>ABR</a:t>
            </a:r>
            <a:r>
              <a:rPr lang="en-US" sz="1000" dirty="0">
                <a:solidFill>
                  <a:schemeClr val="tx1"/>
                </a:solidFill>
                <a:latin typeface="+mj-lt"/>
              </a:rPr>
              <a:t> of OSPF totally stubby area-</a:t>
            </a:r>
          </a:p>
          <a:p>
            <a:pPr>
              <a:lnSpc>
                <a:spcPct val="150000"/>
              </a:lnSpc>
            </a:pPr>
            <a:r>
              <a:rPr lang="en-US" sz="1000" b="1" i="1" dirty="0">
                <a:solidFill>
                  <a:schemeClr val="tx1"/>
                </a:solidFill>
                <a:effectLst/>
                <a:latin typeface="+mj-lt"/>
              </a:rPr>
              <a:t>‘Router(config)# router </a:t>
            </a:r>
            <a:r>
              <a:rPr lang="en-US" sz="1000" b="1" i="1" dirty="0" err="1">
                <a:solidFill>
                  <a:schemeClr val="tx1"/>
                </a:solidFill>
                <a:effectLst/>
                <a:latin typeface="+mj-lt"/>
              </a:rPr>
              <a:t>ospf</a:t>
            </a:r>
            <a:r>
              <a:rPr lang="en-US" sz="1000" b="1" i="1" dirty="0">
                <a:solidFill>
                  <a:schemeClr val="tx1"/>
                </a:solidFill>
                <a:effectLst/>
                <a:latin typeface="+mj-lt"/>
              </a:rPr>
              <a:t> </a:t>
            </a:r>
            <a:r>
              <a:rPr lang="en-US" sz="1000" b="1" i="1" dirty="0">
                <a:solidFill>
                  <a:srgbClr val="7030A0"/>
                </a:solidFill>
                <a:effectLst/>
                <a:latin typeface="+mj-lt"/>
              </a:rPr>
              <a:t>&lt;process ID&gt;</a:t>
            </a:r>
            <a:r>
              <a:rPr lang="en-US" sz="1000" b="1" i="1" dirty="0">
                <a:solidFill>
                  <a:schemeClr val="tx1"/>
                </a:solidFill>
                <a:effectLst/>
                <a:latin typeface="+mj-lt"/>
              </a:rPr>
              <a:t>’</a:t>
            </a:r>
          </a:p>
          <a:p>
            <a:pPr>
              <a:lnSpc>
                <a:spcPct val="150000"/>
              </a:lnSpc>
            </a:pPr>
            <a:r>
              <a:rPr lang="en-US" sz="1000" b="1" i="1" dirty="0">
                <a:solidFill>
                  <a:schemeClr val="tx1"/>
                </a:solidFill>
                <a:latin typeface="+mj-lt"/>
              </a:rPr>
              <a:t>‘Router(config-router)# network </a:t>
            </a:r>
            <a:r>
              <a:rPr lang="en-US" sz="1000" b="1" i="1" dirty="0">
                <a:solidFill>
                  <a:srgbClr val="7030A0"/>
                </a:solidFill>
                <a:latin typeface="+mj-lt"/>
              </a:rPr>
              <a:t>&lt;network IP&gt; &lt;wildcard mask&gt; </a:t>
            </a:r>
            <a:r>
              <a:rPr lang="en-US" sz="1000" b="1" i="1" dirty="0">
                <a:solidFill>
                  <a:schemeClr val="tx1"/>
                </a:solidFill>
                <a:latin typeface="+mj-lt"/>
              </a:rPr>
              <a:t>area </a:t>
            </a:r>
            <a:r>
              <a:rPr lang="en-US" sz="1000" b="1" i="1" dirty="0">
                <a:solidFill>
                  <a:srgbClr val="C00000"/>
                </a:solidFill>
                <a:latin typeface="+mj-lt"/>
              </a:rPr>
              <a:t>&lt;non zero area ID&gt;</a:t>
            </a:r>
            <a:r>
              <a:rPr lang="en-US" sz="1000" b="1" i="1" dirty="0">
                <a:solidFill>
                  <a:schemeClr val="tx1"/>
                </a:solidFill>
                <a:latin typeface="+mj-lt"/>
              </a:rPr>
              <a:t>’</a:t>
            </a:r>
          </a:p>
          <a:p>
            <a:pPr>
              <a:lnSpc>
                <a:spcPct val="150000"/>
              </a:lnSpc>
            </a:pPr>
            <a:r>
              <a:rPr lang="en-US" sz="1000" b="1" i="1" dirty="0">
                <a:solidFill>
                  <a:schemeClr val="tx1"/>
                </a:solidFill>
                <a:latin typeface="+mj-lt"/>
              </a:rPr>
              <a:t>‘Router(config-router)# area </a:t>
            </a:r>
            <a:r>
              <a:rPr lang="en-US" sz="1000" b="1" i="1" dirty="0">
                <a:solidFill>
                  <a:srgbClr val="C00000"/>
                </a:solidFill>
                <a:latin typeface="+mj-lt"/>
              </a:rPr>
              <a:t>&lt;area no&gt;</a:t>
            </a:r>
            <a:r>
              <a:rPr lang="en-US" sz="1000" b="1" i="1" dirty="0">
                <a:solidFill>
                  <a:schemeClr val="tx1"/>
                </a:solidFill>
                <a:latin typeface="+mj-lt"/>
              </a:rPr>
              <a:t> stub no-summary’</a:t>
            </a:r>
          </a:p>
          <a:p>
            <a:pPr>
              <a:lnSpc>
                <a:spcPct val="150000"/>
              </a:lnSpc>
            </a:pPr>
            <a:r>
              <a:rPr lang="en-US" sz="1000" dirty="0">
                <a:solidFill>
                  <a:schemeClr val="tx1"/>
                </a:solidFill>
                <a:latin typeface="+mj-lt"/>
              </a:rPr>
              <a:t>And on </a:t>
            </a:r>
            <a:r>
              <a:rPr lang="en-US" sz="1000" b="1" i="1" dirty="0">
                <a:solidFill>
                  <a:schemeClr val="tx1"/>
                </a:solidFill>
                <a:latin typeface="+mj-lt"/>
              </a:rPr>
              <a:t>other routers</a:t>
            </a:r>
            <a:r>
              <a:rPr lang="en-US" sz="1000" dirty="0">
                <a:solidFill>
                  <a:schemeClr val="tx1"/>
                </a:solidFill>
                <a:latin typeface="+mj-lt"/>
              </a:rPr>
              <a:t>-</a:t>
            </a:r>
          </a:p>
          <a:p>
            <a:pPr>
              <a:lnSpc>
                <a:spcPct val="150000"/>
              </a:lnSpc>
            </a:pPr>
            <a:r>
              <a:rPr lang="en-US" sz="1000" b="1" i="1" dirty="0">
                <a:solidFill>
                  <a:schemeClr val="tx1"/>
                </a:solidFill>
                <a:latin typeface="+mj-lt"/>
              </a:rPr>
              <a:t>‘Router(config-router)# area </a:t>
            </a:r>
            <a:r>
              <a:rPr lang="en-US" sz="1000" b="1" i="1" dirty="0">
                <a:solidFill>
                  <a:srgbClr val="C00000"/>
                </a:solidFill>
                <a:latin typeface="+mj-lt"/>
              </a:rPr>
              <a:t>&lt;area no&gt;</a:t>
            </a:r>
            <a:r>
              <a:rPr lang="en-US" sz="1000" b="1" i="1" dirty="0">
                <a:solidFill>
                  <a:schemeClr val="tx1"/>
                </a:solidFill>
                <a:latin typeface="+mj-lt"/>
              </a:rPr>
              <a:t> stub’</a:t>
            </a:r>
          </a:p>
          <a:p>
            <a:pPr>
              <a:lnSpc>
                <a:spcPct val="150000"/>
              </a:lnSpc>
            </a:pPr>
            <a:endParaRPr lang="en-US" sz="1000" dirty="0">
              <a:solidFill>
                <a:srgbClr val="7030A0"/>
              </a:solidFill>
              <a:effectLst/>
              <a:latin typeface="+mj-lt"/>
            </a:endParaRPr>
          </a:p>
          <a:p>
            <a:pPr>
              <a:lnSpc>
                <a:spcPct val="150000"/>
              </a:lnSpc>
            </a:pPr>
            <a:endParaRPr lang="en-US" sz="1000" b="1" i="1" dirty="0">
              <a:solidFill>
                <a:schemeClr val="tx1"/>
              </a:solidFill>
              <a:effectLst/>
              <a:latin typeface="+mj-lt"/>
            </a:endParaRPr>
          </a:p>
        </p:txBody>
      </p:sp>
      <p:sp>
        <p:nvSpPr>
          <p:cNvPr id="11" name="Rectangle 10">
            <a:extLst>
              <a:ext uri="{FF2B5EF4-FFF2-40B4-BE49-F238E27FC236}">
                <a16:creationId xmlns:a16="http://schemas.microsoft.com/office/drawing/2014/main" id="{C0FCF274-4710-DC59-63E2-5C925CC8DF9D}"/>
              </a:ext>
            </a:extLst>
          </p:cNvPr>
          <p:cNvSpPr/>
          <p:nvPr/>
        </p:nvSpPr>
        <p:spPr>
          <a:xfrm>
            <a:off x="8213590" y="1071482"/>
            <a:ext cx="448213"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70054B-90BB-0D82-40C2-15EC46A7FDD9}"/>
              </a:ext>
            </a:extLst>
          </p:cNvPr>
          <p:cNvSpPr/>
          <p:nvPr/>
        </p:nvSpPr>
        <p:spPr>
          <a:xfrm>
            <a:off x="6361495" y="1223882"/>
            <a:ext cx="1541801" cy="1273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4CEA88-68C4-7E47-C278-6429761D2346}"/>
              </a:ext>
            </a:extLst>
          </p:cNvPr>
          <p:cNvSpPr/>
          <p:nvPr/>
        </p:nvSpPr>
        <p:spPr>
          <a:xfrm>
            <a:off x="6330661" y="1988191"/>
            <a:ext cx="800101" cy="10414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E600FD9-1807-073F-D0BB-258655C5AC97}"/>
              </a:ext>
            </a:extLst>
          </p:cNvPr>
          <p:cNvSpPr/>
          <p:nvPr/>
        </p:nvSpPr>
        <p:spPr>
          <a:xfrm>
            <a:off x="691471" y="4203700"/>
            <a:ext cx="3598589" cy="1265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4A334E-7206-48A0-9466-2E0AE385B568}"/>
              </a:ext>
            </a:extLst>
          </p:cNvPr>
          <p:cNvSpPr/>
          <p:nvPr/>
        </p:nvSpPr>
        <p:spPr>
          <a:xfrm>
            <a:off x="8176725" y="1836791"/>
            <a:ext cx="448213"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404E5D-A85B-BC45-AE55-EC0CCDF68987}"/>
              </a:ext>
            </a:extLst>
          </p:cNvPr>
          <p:cNvSpPr/>
          <p:nvPr/>
        </p:nvSpPr>
        <p:spPr>
          <a:xfrm>
            <a:off x="710521" y="3421380"/>
            <a:ext cx="2863259" cy="1265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C6AFAC-AC53-BF08-219B-617C3332C4A9}"/>
              </a:ext>
            </a:extLst>
          </p:cNvPr>
          <p:cNvSpPr/>
          <p:nvPr/>
        </p:nvSpPr>
        <p:spPr>
          <a:xfrm>
            <a:off x="4920571" y="3307080"/>
            <a:ext cx="1647869" cy="11643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793149C-BFDC-09C6-7058-80C2DCF8251C}"/>
              </a:ext>
            </a:extLst>
          </p:cNvPr>
          <p:cNvSpPr/>
          <p:nvPr/>
        </p:nvSpPr>
        <p:spPr>
          <a:xfrm>
            <a:off x="4920571" y="3800856"/>
            <a:ext cx="3512907" cy="11643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69B987-4F01-BD2A-C1FF-9EE2F823BEC5}"/>
              </a:ext>
            </a:extLst>
          </p:cNvPr>
          <p:cNvSpPr/>
          <p:nvPr/>
        </p:nvSpPr>
        <p:spPr>
          <a:xfrm>
            <a:off x="4926667" y="4117847"/>
            <a:ext cx="3589445" cy="20149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43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3BAD-5882-C971-1AED-523625F6080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Types</a:t>
            </a:r>
          </a:p>
        </p:txBody>
      </p:sp>
      <p:sp>
        <p:nvSpPr>
          <p:cNvPr id="3" name="TextBox 2">
            <a:extLst>
              <a:ext uri="{FF2B5EF4-FFF2-40B4-BE49-F238E27FC236}">
                <a16:creationId xmlns:a16="http://schemas.microsoft.com/office/drawing/2014/main" id="{E97C7F39-4E6C-6B0B-6A72-FA778BFA7F72}"/>
              </a:ext>
            </a:extLst>
          </p:cNvPr>
          <p:cNvSpPr txBox="1"/>
          <p:nvPr/>
        </p:nvSpPr>
        <p:spPr>
          <a:xfrm>
            <a:off x="747420" y="905762"/>
            <a:ext cx="7723500" cy="1679627"/>
          </a:xfrm>
          <a:prstGeom prst="rect">
            <a:avLst/>
          </a:prstGeom>
          <a:noFill/>
        </p:spPr>
        <p:txBody>
          <a:bodyPr wrap="square" rtlCol="0">
            <a:spAutoFit/>
          </a:bodyPr>
          <a:lstStyle/>
          <a:p>
            <a:pPr algn="just" fontAlgn="base">
              <a:lnSpc>
                <a:spcPct val="150000"/>
              </a:lnSpc>
            </a:pPr>
            <a:r>
              <a:rPr lang="en-US" sz="1000" b="1" u="sng" dirty="0">
                <a:solidFill>
                  <a:schemeClr val="tx1"/>
                </a:solidFill>
                <a:latin typeface="+mj-lt"/>
              </a:rPr>
              <a:t>5.Not So Stubby Area (NSSA)</a:t>
            </a:r>
            <a:r>
              <a:rPr lang="en-US" sz="1000" b="1" dirty="0">
                <a:solidFill>
                  <a:schemeClr val="tx1"/>
                </a:solidFill>
                <a:latin typeface="+mj-lt"/>
              </a:rPr>
              <a:t>: </a:t>
            </a:r>
            <a:r>
              <a:rPr lang="en-US" sz="1000" b="0" i="0" dirty="0">
                <a:solidFill>
                  <a:schemeClr val="tx1"/>
                </a:solidFill>
                <a:effectLst/>
                <a:latin typeface="+mj-lt"/>
              </a:rPr>
              <a:t>An NSSA is a </a:t>
            </a:r>
            <a:r>
              <a:rPr lang="en-US" sz="1000" b="1" i="1" dirty="0">
                <a:solidFill>
                  <a:schemeClr val="tx1"/>
                </a:solidFill>
                <a:effectLst/>
                <a:latin typeface="+mj-lt"/>
              </a:rPr>
              <a:t>non-backbone area </a:t>
            </a:r>
            <a:r>
              <a:rPr lang="en-US" sz="1000" b="0" i="0" dirty="0">
                <a:solidFill>
                  <a:schemeClr val="tx1"/>
                </a:solidFill>
                <a:effectLst/>
                <a:latin typeface="+mj-lt"/>
              </a:rPr>
              <a:t>that receives </a:t>
            </a:r>
            <a:r>
              <a:rPr lang="en-US" sz="1000" b="1" i="1" dirty="0">
                <a:solidFill>
                  <a:schemeClr val="tx1"/>
                </a:solidFill>
                <a:effectLst/>
                <a:latin typeface="+mj-lt"/>
              </a:rPr>
              <a:t>LSAs from the backbone area </a:t>
            </a:r>
            <a:r>
              <a:rPr lang="en-US" sz="1000" b="0" i="0" dirty="0">
                <a:solidFill>
                  <a:schemeClr val="tx1"/>
                </a:solidFill>
                <a:effectLst/>
                <a:latin typeface="+mj-lt"/>
              </a:rPr>
              <a:t>and from </a:t>
            </a:r>
            <a:r>
              <a:rPr lang="en-US" sz="1000" b="1" i="1" dirty="0">
                <a:solidFill>
                  <a:schemeClr val="tx1"/>
                </a:solidFill>
                <a:effectLst/>
                <a:latin typeface="+mj-lt"/>
              </a:rPr>
              <a:t>external networks</a:t>
            </a:r>
            <a:r>
              <a:rPr lang="en-US" sz="1000" b="0" i="0" dirty="0">
                <a:solidFill>
                  <a:schemeClr val="tx1"/>
                </a:solidFill>
                <a:effectLst/>
                <a:latin typeface="+mj-lt"/>
              </a:rPr>
              <a:t>. NSSAs </a:t>
            </a:r>
            <a:r>
              <a:rPr lang="en-US" sz="1000" b="1" i="1" dirty="0">
                <a:solidFill>
                  <a:schemeClr val="tx1"/>
                </a:solidFill>
                <a:effectLst/>
                <a:latin typeface="+mj-lt"/>
              </a:rPr>
              <a:t>do not send LSAs to other areas</a:t>
            </a:r>
            <a:r>
              <a:rPr lang="en-US" sz="1000" b="0" i="0" dirty="0">
                <a:solidFill>
                  <a:schemeClr val="tx1"/>
                </a:solidFill>
                <a:effectLst/>
                <a:latin typeface="+mj-lt"/>
              </a:rPr>
              <a:t>, but they </a:t>
            </a:r>
            <a:r>
              <a:rPr lang="en-US" sz="1000" b="1" i="1" dirty="0">
                <a:solidFill>
                  <a:schemeClr val="tx1"/>
                </a:solidFill>
                <a:effectLst/>
                <a:latin typeface="+mj-lt"/>
              </a:rPr>
              <a:t>can send LSAs to external networks</a:t>
            </a:r>
            <a:r>
              <a:rPr lang="en-US" sz="1000" b="0" i="0" dirty="0">
                <a:solidFill>
                  <a:schemeClr val="tx1"/>
                </a:solidFill>
                <a:effectLst/>
                <a:latin typeface="+mj-lt"/>
              </a:rPr>
              <a:t>. NSSAs are used when external routes need to be imported into OSPF while maintaining some area boundary restrictions. This area supports type </a:t>
            </a:r>
            <a:r>
              <a:rPr lang="en-US" sz="1000" b="1" i="1" dirty="0">
                <a:solidFill>
                  <a:schemeClr val="tx1"/>
                </a:solidFill>
                <a:effectLst/>
                <a:latin typeface="+mj-lt"/>
              </a:rPr>
              <a:t>1, 2, 3, </a:t>
            </a:r>
            <a:r>
              <a:rPr lang="en-US" sz="1000" b="0" i="0" dirty="0">
                <a:solidFill>
                  <a:schemeClr val="tx1"/>
                </a:solidFill>
                <a:effectLst/>
                <a:latin typeface="+mj-lt"/>
              </a:rPr>
              <a:t>and </a:t>
            </a:r>
            <a:r>
              <a:rPr lang="en-US" sz="1000" b="1" i="1" dirty="0">
                <a:solidFill>
                  <a:schemeClr val="tx1"/>
                </a:solidFill>
                <a:effectLst/>
                <a:latin typeface="+mj-lt"/>
              </a:rPr>
              <a:t>7</a:t>
            </a:r>
            <a:r>
              <a:rPr lang="en-US" sz="1000" b="0" i="0" dirty="0">
                <a:solidFill>
                  <a:schemeClr val="tx1"/>
                </a:solidFill>
                <a:effectLst/>
                <a:latin typeface="+mj-lt"/>
              </a:rPr>
              <a:t> LSAs. Here </a:t>
            </a:r>
            <a:r>
              <a:rPr lang="en-US" sz="1000" b="1" i="1" dirty="0">
                <a:solidFill>
                  <a:schemeClr val="tx1"/>
                </a:solidFill>
                <a:effectLst/>
                <a:latin typeface="+mj-lt"/>
              </a:rPr>
              <a:t>type 7 LSAs</a:t>
            </a:r>
            <a:r>
              <a:rPr lang="en-US" sz="1000" b="0" i="0" dirty="0">
                <a:solidFill>
                  <a:schemeClr val="tx1"/>
                </a:solidFill>
                <a:effectLst/>
                <a:latin typeface="+mj-lt"/>
              </a:rPr>
              <a:t> are used which are </a:t>
            </a:r>
            <a:r>
              <a:rPr lang="en-US" sz="1000" b="1" i="1" dirty="0">
                <a:solidFill>
                  <a:schemeClr val="tx1"/>
                </a:solidFill>
                <a:effectLst/>
                <a:latin typeface="+mj-lt"/>
              </a:rPr>
              <a:t>similar to the type 5 LSA</a:t>
            </a:r>
            <a:r>
              <a:rPr lang="en-US" sz="1000" b="0" i="0" dirty="0">
                <a:solidFill>
                  <a:schemeClr val="tx1"/>
                </a:solidFill>
                <a:effectLst/>
                <a:latin typeface="+mj-lt"/>
              </a:rPr>
              <a:t>. Here the external links are advertised by the ASBR towards the ABR, which in turn will </a:t>
            </a:r>
            <a:r>
              <a:rPr lang="en-US" sz="1000" b="1" i="1" dirty="0">
                <a:solidFill>
                  <a:schemeClr val="tx1"/>
                </a:solidFill>
                <a:effectLst/>
                <a:latin typeface="+mj-lt"/>
              </a:rPr>
              <a:t>convert</a:t>
            </a:r>
            <a:r>
              <a:rPr lang="en-US" sz="1000" b="0" i="0" dirty="0">
                <a:solidFill>
                  <a:schemeClr val="tx1"/>
                </a:solidFill>
                <a:effectLst/>
                <a:latin typeface="+mj-lt"/>
              </a:rPr>
              <a:t> the </a:t>
            </a:r>
            <a:r>
              <a:rPr lang="en-US" sz="1000" b="1" i="1" dirty="0">
                <a:solidFill>
                  <a:schemeClr val="tx1"/>
                </a:solidFill>
                <a:effectLst/>
                <a:latin typeface="+mj-lt"/>
              </a:rPr>
              <a:t>LSA type 7 to LSA Type 5 </a:t>
            </a:r>
            <a:r>
              <a:rPr lang="en-US" sz="1000" b="0" i="0" dirty="0">
                <a:solidFill>
                  <a:schemeClr val="tx1"/>
                </a:solidFill>
                <a:effectLst/>
                <a:latin typeface="+mj-lt"/>
              </a:rPr>
              <a:t>and then flood it to the rest of OSPF network. Similar to other areas, type 1 and type 2 LSAs are used to build the topology tables. The type 3 LSAs are accepted by the NSSA thus can be used to reach other networks of other areas.</a:t>
            </a:r>
          </a:p>
        </p:txBody>
      </p:sp>
      <p:sp>
        <p:nvSpPr>
          <p:cNvPr id="119" name="Cloud 118">
            <a:extLst>
              <a:ext uri="{FF2B5EF4-FFF2-40B4-BE49-F238E27FC236}">
                <a16:creationId xmlns:a16="http://schemas.microsoft.com/office/drawing/2014/main" id="{F07C719B-4B80-FF8C-5AB9-F2AA6AEE7E99}"/>
              </a:ext>
            </a:extLst>
          </p:cNvPr>
          <p:cNvSpPr/>
          <p:nvPr/>
        </p:nvSpPr>
        <p:spPr>
          <a:xfrm>
            <a:off x="836197" y="2951834"/>
            <a:ext cx="1053282" cy="554499"/>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External Network</a:t>
            </a:r>
          </a:p>
        </p:txBody>
      </p:sp>
      <p:sp>
        <p:nvSpPr>
          <p:cNvPr id="120" name="Rectangle: Rounded Corners 119">
            <a:extLst>
              <a:ext uri="{FF2B5EF4-FFF2-40B4-BE49-F238E27FC236}">
                <a16:creationId xmlns:a16="http://schemas.microsoft.com/office/drawing/2014/main" id="{EEAEFE31-B9F1-9E3F-40A0-1042E740AB81}"/>
              </a:ext>
            </a:extLst>
          </p:cNvPr>
          <p:cNvSpPr/>
          <p:nvPr/>
        </p:nvSpPr>
        <p:spPr>
          <a:xfrm>
            <a:off x="6800950" y="2868844"/>
            <a:ext cx="1733372" cy="1490623"/>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F572FC0E-8E21-3E79-D3B9-0AD0D13CEAC5}"/>
              </a:ext>
            </a:extLst>
          </p:cNvPr>
          <p:cNvPicPr>
            <a:picLocks noChangeAspect="1"/>
          </p:cNvPicPr>
          <p:nvPr/>
        </p:nvPicPr>
        <p:blipFill>
          <a:blip r:embed="rId2"/>
          <a:stretch>
            <a:fillRect/>
          </a:stretch>
        </p:blipFill>
        <p:spPr>
          <a:xfrm>
            <a:off x="7780116" y="2750000"/>
            <a:ext cx="913003" cy="913003"/>
          </a:xfrm>
          <a:prstGeom prst="rect">
            <a:avLst/>
          </a:prstGeom>
        </p:spPr>
      </p:pic>
      <p:sp>
        <p:nvSpPr>
          <p:cNvPr id="122" name="TextBox 121">
            <a:extLst>
              <a:ext uri="{FF2B5EF4-FFF2-40B4-BE49-F238E27FC236}">
                <a16:creationId xmlns:a16="http://schemas.microsoft.com/office/drawing/2014/main" id="{2E9A5449-FCF4-F56E-4B70-FD6267967B01}"/>
              </a:ext>
            </a:extLst>
          </p:cNvPr>
          <p:cNvSpPr txBox="1"/>
          <p:nvPr/>
        </p:nvSpPr>
        <p:spPr>
          <a:xfrm>
            <a:off x="7959530" y="3206500"/>
            <a:ext cx="559997" cy="215444"/>
          </a:xfrm>
          <a:prstGeom prst="rect">
            <a:avLst/>
          </a:prstGeom>
          <a:noFill/>
        </p:spPr>
        <p:txBody>
          <a:bodyPr wrap="square" rtlCol="0">
            <a:spAutoFit/>
          </a:bodyPr>
          <a:lstStyle/>
          <a:p>
            <a:r>
              <a:rPr lang="en-US" sz="800" b="1" dirty="0"/>
              <a:t>Ex-RTR</a:t>
            </a:r>
          </a:p>
        </p:txBody>
      </p:sp>
      <p:sp>
        <p:nvSpPr>
          <p:cNvPr id="123" name="TextBox 122">
            <a:extLst>
              <a:ext uri="{FF2B5EF4-FFF2-40B4-BE49-F238E27FC236}">
                <a16:creationId xmlns:a16="http://schemas.microsoft.com/office/drawing/2014/main" id="{B1EF5DB0-CA37-D30A-48F8-D6DEB30DCEDD}"/>
              </a:ext>
            </a:extLst>
          </p:cNvPr>
          <p:cNvSpPr txBox="1"/>
          <p:nvPr/>
        </p:nvSpPr>
        <p:spPr>
          <a:xfrm>
            <a:off x="6792281" y="2595340"/>
            <a:ext cx="1733371" cy="276999"/>
          </a:xfrm>
          <a:prstGeom prst="rect">
            <a:avLst/>
          </a:prstGeom>
          <a:noFill/>
        </p:spPr>
        <p:txBody>
          <a:bodyPr wrap="square" rtlCol="0">
            <a:spAutoFit/>
          </a:bodyPr>
          <a:lstStyle/>
          <a:p>
            <a:r>
              <a:rPr lang="en-US" sz="1200" b="1" dirty="0"/>
              <a:t>External Network RIP</a:t>
            </a:r>
          </a:p>
        </p:txBody>
      </p:sp>
      <p:sp>
        <p:nvSpPr>
          <p:cNvPr id="124" name="TextBox 123">
            <a:extLst>
              <a:ext uri="{FF2B5EF4-FFF2-40B4-BE49-F238E27FC236}">
                <a16:creationId xmlns:a16="http://schemas.microsoft.com/office/drawing/2014/main" id="{557274A5-A6EF-AC40-04C0-50994C728DF6}"/>
              </a:ext>
            </a:extLst>
          </p:cNvPr>
          <p:cNvSpPr txBox="1"/>
          <p:nvPr/>
        </p:nvSpPr>
        <p:spPr>
          <a:xfrm>
            <a:off x="7548175" y="3019935"/>
            <a:ext cx="500621" cy="215444"/>
          </a:xfrm>
          <a:prstGeom prst="rect">
            <a:avLst/>
          </a:prstGeom>
          <a:noFill/>
        </p:spPr>
        <p:txBody>
          <a:bodyPr wrap="square" rtlCol="0">
            <a:spAutoFit/>
          </a:bodyPr>
          <a:lstStyle/>
          <a:p>
            <a:r>
              <a:rPr lang="en-US" sz="800" dirty="0"/>
              <a:t>G0/0/0</a:t>
            </a:r>
          </a:p>
        </p:txBody>
      </p:sp>
      <p:sp>
        <p:nvSpPr>
          <p:cNvPr id="125" name="TextBox 124">
            <a:extLst>
              <a:ext uri="{FF2B5EF4-FFF2-40B4-BE49-F238E27FC236}">
                <a16:creationId xmlns:a16="http://schemas.microsoft.com/office/drawing/2014/main" id="{A5E5F45C-89F9-6A97-5404-1E24001BFFDB}"/>
              </a:ext>
            </a:extLst>
          </p:cNvPr>
          <p:cNvSpPr txBox="1"/>
          <p:nvPr/>
        </p:nvSpPr>
        <p:spPr>
          <a:xfrm>
            <a:off x="6870064" y="3021333"/>
            <a:ext cx="500621" cy="215444"/>
          </a:xfrm>
          <a:prstGeom prst="rect">
            <a:avLst/>
          </a:prstGeom>
          <a:noFill/>
        </p:spPr>
        <p:txBody>
          <a:bodyPr wrap="square" rtlCol="0">
            <a:spAutoFit/>
          </a:bodyPr>
          <a:lstStyle/>
          <a:p>
            <a:r>
              <a:rPr lang="en-US" sz="800" dirty="0"/>
              <a:t>G0/0/1</a:t>
            </a:r>
          </a:p>
        </p:txBody>
      </p:sp>
      <p:sp>
        <p:nvSpPr>
          <p:cNvPr id="126" name="TextBox 125">
            <a:extLst>
              <a:ext uri="{FF2B5EF4-FFF2-40B4-BE49-F238E27FC236}">
                <a16:creationId xmlns:a16="http://schemas.microsoft.com/office/drawing/2014/main" id="{366BB775-1001-0C03-4629-C01D7F1E0BB9}"/>
              </a:ext>
            </a:extLst>
          </p:cNvPr>
          <p:cNvSpPr txBox="1"/>
          <p:nvPr/>
        </p:nvSpPr>
        <p:spPr>
          <a:xfrm>
            <a:off x="7068950" y="3197690"/>
            <a:ext cx="776967" cy="215444"/>
          </a:xfrm>
          <a:prstGeom prst="rect">
            <a:avLst/>
          </a:prstGeom>
          <a:noFill/>
        </p:spPr>
        <p:txBody>
          <a:bodyPr wrap="square" rtlCol="0">
            <a:spAutoFit/>
          </a:bodyPr>
          <a:lstStyle/>
          <a:p>
            <a:r>
              <a:rPr lang="en-US" sz="800" i="1" dirty="0"/>
              <a:t>10.0.20.0/24</a:t>
            </a:r>
          </a:p>
        </p:txBody>
      </p:sp>
      <p:cxnSp>
        <p:nvCxnSpPr>
          <p:cNvPr id="127" name="Straight Connector 126">
            <a:extLst>
              <a:ext uri="{FF2B5EF4-FFF2-40B4-BE49-F238E27FC236}">
                <a16:creationId xmlns:a16="http://schemas.microsoft.com/office/drawing/2014/main" id="{86D75DE5-3881-7B79-746F-A959F7C3DEA1}"/>
              </a:ext>
            </a:extLst>
          </p:cNvPr>
          <p:cNvCxnSpPr>
            <a:cxnSpLocks/>
          </p:cNvCxnSpPr>
          <p:nvPr/>
        </p:nvCxnSpPr>
        <p:spPr>
          <a:xfrm>
            <a:off x="6901119" y="3216287"/>
            <a:ext cx="1067970" cy="0"/>
          </a:xfrm>
          <a:prstGeom prst="line">
            <a:avLst/>
          </a:prstGeom>
        </p:spPr>
        <p:style>
          <a:lnRef idx="2">
            <a:schemeClr val="dk1"/>
          </a:lnRef>
          <a:fillRef idx="0">
            <a:schemeClr val="dk1"/>
          </a:fillRef>
          <a:effectRef idx="1">
            <a:schemeClr val="dk1"/>
          </a:effectRef>
          <a:fontRef idx="minor">
            <a:schemeClr val="tx1"/>
          </a:fontRef>
        </p:style>
      </p:cxnSp>
      <p:pic>
        <p:nvPicPr>
          <p:cNvPr id="128" name="Picture 127">
            <a:extLst>
              <a:ext uri="{FF2B5EF4-FFF2-40B4-BE49-F238E27FC236}">
                <a16:creationId xmlns:a16="http://schemas.microsoft.com/office/drawing/2014/main" id="{B38DABD9-899E-0D72-45B3-366886177DEE}"/>
              </a:ext>
            </a:extLst>
          </p:cNvPr>
          <p:cNvPicPr>
            <a:picLocks noChangeAspect="1"/>
          </p:cNvPicPr>
          <p:nvPr/>
        </p:nvPicPr>
        <p:blipFill>
          <a:blip r:embed="rId2"/>
          <a:stretch>
            <a:fillRect/>
          </a:stretch>
        </p:blipFill>
        <p:spPr>
          <a:xfrm>
            <a:off x="7781514" y="3632243"/>
            <a:ext cx="913003" cy="913003"/>
          </a:xfrm>
          <a:prstGeom prst="rect">
            <a:avLst/>
          </a:prstGeom>
        </p:spPr>
      </p:pic>
      <p:sp>
        <p:nvSpPr>
          <p:cNvPr id="129" name="TextBox 128">
            <a:extLst>
              <a:ext uri="{FF2B5EF4-FFF2-40B4-BE49-F238E27FC236}">
                <a16:creationId xmlns:a16="http://schemas.microsoft.com/office/drawing/2014/main" id="{4A88A859-985A-0B4E-9786-5E10227DFBA6}"/>
              </a:ext>
            </a:extLst>
          </p:cNvPr>
          <p:cNvSpPr txBox="1"/>
          <p:nvPr/>
        </p:nvSpPr>
        <p:spPr>
          <a:xfrm>
            <a:off x="7986096" y="4088743"/>
            <a:ext cx="574792" cy="215444"/>
          </a:xfrm>
          <a:prstGeom prst="rect">
            <a:avLst/>
          </a:prstGeom>
          <a:noFill/>
        </p:spPr>
        <p:txBody>
          <a:bodyPr wrap="square" rtlCol="0">
            <a:spAutoFit/>
          </a:bodyPr>
          <a:lstStyle/>
          <a:p>
            <a:r>
              <a:rPr lang="en-US" sz="800" b="1" dirty="0"/>
              <a:t>Ex-RTR</a:t>
            </a:r>
          </a:p>
        </p:txBody>
      </p:sp>
      <p:sp>
        <p:nvSpPr>
          <p:cNvPr id="130" name="TextBox 129">
            <a:extLst>
              <a:ext uri="{FF2B5EF4-FFF2-40B4-BE49-F238E27FC236}">
                <a16:creationId xmlns:a16="http://schemas.microsoft.com/office/drawing/2014/main" id="{5604B56D-2B3A-79B0-44AD-ED4C3AC288F7}"/>
              </a:ext>
            </a:extLst>
          </p:cNvPr>
          <p:cNvSpPr txBox="1"/>
          <p:nvPr/>
        </p:nvSpPr>
        <p:spPr>
          <a:xfrm>
            <a:off x="7819419" y="3358291"/>
            <a:ext cx="500621" cy="215444"/>
          </a:xfrm>
          <a:prstGeom prst="rect">
            <a:avLst/>
          </a:prstGeom>
          <a:noFill/>
        </p:spPr>
        <p:txBody>
          <a:bodyPr wrap="square" rtlCol="0">
            <a:spAutoFit/>
          </a:bodyPr>
          <a:lstStyle/>
          <a:p>
            <a:r>
              <a:rPr lang="en-US" sz="800" dirty="0"/>
              <a:t>G0/0/1</a:t>
            </a:r>
          </a:p>
        </p:txBody>
      </p:sp>
      <p:sp>
        <p:nvSpPr>
          <p:cNvPr id="131" name="TextBox 130">
            <a:extLst>
              <a:ext uri="{FF2B5EF4-FFF2-40B4-BE49-F238E27FC236}">
                <a16:creationId xmlns:a16="http://schemas.microsoft.com/office/drawing/2014/main" id="{55F3B9DF-DC46-E046-41EB-F2B859FD9F6E}"/>
              </a:ext>
            </a:extLst>
          </p:cNvPr>
          <p:cNvSpPr txBox="1"/>
          <p:nvPr/>
        </p:nvSpPr>
        <p:spPr>
          <a:xfrm>
            <a:off x="7818021" y="3734398"/>
            <a:ext cx="500621" cy="215444"/>
          </a:xfrm>
          <a:prstGeom prst="rect">
            <a:avLst/>
          </a:prstGeom>
          <a:noFill/>
        </p:spPr>
        <p:txBody>
          <a:bodyPr wrap="square" rtlCol="0">
            <a:spAutoFit/>
          </a:bodyPr>
          <a:lstStyle/>
          <a:p>
            <a:r>
              <a:rPr lang="en-US" sz="800" dirty="0"/>
              <a:t>G0/0/0</a:t>
            </a:r>
          </a:p>
        </p:txBody>
      </p:sp>
      <p:sp>
        <p:nvSpPr>
          <p:cNvPr id="132" name="TextBox 131">
            <a:extLst>
              <a:ext uri="{FF2B5EF4-FFF2-40B4-BE49-F238E27FC236}">
                <a16:creationId xmlns:a16="http://schemas.microsoft.com/office/drawing/2014/main" id="{526FDF25-E288-24C0-68D2-685339D1EAB2}"/>
              </a:ext>
            </a:extLst>
          </p:cNvPr>
          <p:cNvSpPr txBox="1"/>
          <p:nvPr/>
        </p:nvSpPr>
        <p:spPr>
          <a:xfrm>
            <a:off x="7531743" y="3543037"/>
            <a:ext cx="807190" cy="215444"/>
          </a:xfrm>
          <a:prstGeom prst="rect">
            <a:avLst/>
          </a:prstGeom>
          <a:noFill/>
        </p:spPr>
        <p:txBody>
          <a:bodyPr wrap="square" rtlCol="0">
            <a:spAutoFit/>
          </a:bodyPr>
          <a:lstStyle/>
          <a:p>
            <a:r>
              <a:rPr lang="en-US" sz="800" i="1" dirty="0"/>
              <a:t>10.0.21.0/24</a:t>
            </a:r>
          </a:p>
        </p:txBody>
      </p:sp>
      <p:sp>
        <p:nvSpPr>
          <p:cNvPr id="133" name="Rectangle: Rounded Corners 132">
            <a:extLst>
              <a:ext uri="{FF2B5EF4-FFF2-40B4-BE49-F238E27FC236}">
                <a16:creationId xmlns:a16="http://schemas.microsoft.com/office/drawing/2014/main" id="{9A1D4B14-91D5-3C91-CB9D-9B23A9D17174}"/>
              </a:ext>
            </a:extLst>
          </p:cNvPr>
          <p:cNvSpPr/>
          <p:nvPr/>
        </p:nvSpPr>
        <p:spPr>
          <a:xfrm>
            <a:off x="2086331" y="2868844"/>
            <a:ext cx="1292805" cy="1492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Rounded Corners 133">
            <a:extLst>
              <a:ext uri="{FF2B5EF4-FFF2-40B4-BE49-F238E27FC236}">
                <a16:creationId xmlns:a16="http://schemas.microsoft.com/office/drawing/2014/main" id="{4DD90B64-D8F6-B87A-65C7-615B45CB0729}"/>
              </a:ext>
            </a:extLst>
          </p:cNvPr>
          <p:cNvSpPr/>
          <p:nvPr/>
        </p:nvSpPr>
        <p:spPr>
          <a:xfrm>
            <a:off x="5215428" y="2868844"/>
            <a:ext cx="1301194" cy="149062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Rounded Corners 134">
            <a:extLst>
              <a:ext uri="{FF2B5EF4-FFF2-40B4-BE49-F238E27FC236}">
                <a16:creationId xmlns:a16="http://schemas.microsoft.com/office/drawing/2014/main" id="{B2853024-B91E-A15C-B484-E783E207F083}"/>
              </a:ext>
            </a:extLst>
          </p:cNvPr>
          <p:cNvSpPr/>
          <p:nvPr/>
        </p:nvSpPr>
        <p:spPr>
          <a:xfrm>
            <a:off x="3645287" y="2867446"/>
            <a:ext cx="1292805" cy="1492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a:extLst>
              <a:ext uri="{FF2B5EF4-FFF2-40B4-BE49-F238E27FC236}">
                <a16:creationId xmlns:a16="http://schemas.microsoft.com/office/drawing/2014/main" id="{481C4ED5-3EF2-6430-5BF2-77C22A013A2F}"/>
              </a:ext>
            </a:extLst>
          </p:cNvPr>
          <p:cNvPicPr>
            <a:picLocks noChangeAspect="1"/>
          </p:cNvPicPr>
          <p:nvPr/>
        </p:nvPicPr>
        <p:blipFill>
          <a:blip r:embed="rId2"/>
          <a:stretch>
            <a:fillRect/>
          </a:stretch>
        </p:blipFill>
        <p:spPr>
          <a:xfrm>
            <a:off x="3054312" y="2750002"/>
            <a:ext cx="913003" cy="913003"/>
          </a:xfrm>
          <a:prstGeom prst="rect">
            <a:avLst/>
          </a:prstGeom>
        </p:spPr>
      </p:pic>
      <p:sp>
        <p:nvSpPr>
          <p:cNvPr id="137" name="TextBox 136">
            <a:extLst>
              <a:ext uri="{FF2B5EF4-FFF2-40B4-BE49-F238E27FC236}">
                <a16:creationId xmlns:a16="http://schemas.microsoft.com/office/drawing/2014/main" id="{33832026-AB16-174E-7E49-CDBEC6C4FFB4}"/>
              </a:ext>
            </a:extLst>
          </p:cNvPr>
          <p:cNvSpPr txBox="1"/>
          <p:nvPr/>
        </p:nvSpPr>
        <p:spPr>
          <a:xfrm>
            <a:off x="3367951" y="3206502"/>
            <a:ext cx="385894" cy="215444"/>
          </a:xfrm>
          <a:prstGeom prst="rect">
            <a:avLst/>
          </a:prstGeom>
          <a:noFill/>
        </p:spPr>
        <p:txBody>
          <a:bodyPr wrap="square" rtlCol="0">
            <a:spAutoFit/>
          </a:bodyPr>
          <a:lstStyle/>
          <a:p>
            <a:r>
              <a:rPr lang="en-US" sz="800" b="1" dirty="0"/>
              <a:t>R1</a:t>
            </a:r>
          </a:p>
        </p:txBody>
      </p:sp>
      <p:pic>
        <p:nvPicPr>
          <p:cNvPr id="138" name="Picture 137">
            <a:extLst>
              <a:ext uri="{FF2B5EF4-FFF2-40B4-BE49-F238E27FC236}">
                <a16:creationId xmlns:a16="http://schemas.microsoft.com/office/drawing/2014/main" id="{580F2D06-A173-9952-6528-742854C11BD8}"/>
              </a:ext>
            </a:extLst>
          </p:cNvPr>
          <p:cNvPicPr>
            <a:picLocks noChangeAspect="1"/>
          </p:cNvPicPr>
          <p:nvPr/>
        </p:nvPicPr>
        <p:blipFill>
          <a:blip r:embed="rId2"/>
          <a:stretch>
            <a:fillRect/>
          </a:stretch>
        </p:blipFill>
        <p:spPr>
          <a:xfrm>
            <a:off x="4624453" y="2751400"/>
            <a:ext cx="913003" cy="913003"/>
          </a:xfrm>
          <a:prstGeom prst="rect">
            <a:avLst/>
          </a:prstGeom>
        </p:spPr>
      </p:pic>
      <p:sp>
        <p:nvSpPr>
          <p:cNvPr id="139" name="TextBox 138">
            <a:extLst>
              <a:ext uri="{FF2B5EF4-FFF2-40B4-BE49-F238E27FC236}">
                <a16:creationId xmlns:a16="http://schemas.microsoft.com/office/drawing/2014/main" id="{780B2A72-46E9-644C-0DA9-92E238F85139}"/>
              </a:ext>
            </a:extLst>
          </p:cNvPr>
          <p:cNvSpPr txBox="1"/>
          <p:nvPr/>
        </p:nvSpPr>
        <p:spPr>
          <a:xfrm>
            <a:off x="4938092" y="3207900"/>
            <a:ext cx="385894" cy="215444"/>
          </a:xfrm>
          <a:prstGeom prst="rect">
            <a:avLst/>
          </a:prstGeom>
          <a:noFill/>
        </p:spPr>
        <p:txBody>
          <a:bodyPr wrap="square" rtlCol="0">
            <a:spAutoFit/>
          </a:bodyPr>
          <a:lstStyle/>
          <a:p>
            <a:r>
              <a:rPr lang="en-US" sz="800" b="1" dirty="0"/>
              <a:t>R2</a:t>
            </a:r>
          </a:p>
        </p:txBody>
      </p:sp>
      <p:pic>
        <p:nvPicPr>
          <p:cNvPr id="140" name="Picture 139">
            <a:extLst>
              <a:ext uri="{FF2B5EF4-FFF2-40B4-BE49-F238E27FC236}">
                <a16:creationId xmlns:a16="http://schemas.microsoft.com/office/drawing/2014/main" id="{2C8332E8-EE81-3F2F-72E8-B84009E19C61}"/>
              </a:ext>
            </a:extLst>
          </p:cNvPr>
          <p:cNvPicPr>
            <a:picLocks noChangeAspect="1"/>
          </p:cNvPicPr>
          <p:nvPr/>
        </p:nvPicPr>
        <p:blipFill>
          <a:blip r:embed="rId2"/>
          <a:stretch>
            <a:fillRect/>
          </a:stretch>
        </p:blipFill>
        <p:spPr>
          <a:xfrm>
            <a:off x="6194594" y="2750000"/>
            <a:ext cx="913003" cy="913003"/>
          </a:xfrm>
          <a:prstGeom prst="rect">
            <a:avLst/>
          </a:prstGeom>
        </p:spPr>
      </p:pic>
      <p:sp>
        <p:nvSpPr>
          <p:cNvPr id="141" name="TextBox 140">
            <a:extLst>
              <a:ext uri="{FF2B5EF4-FFF2-40B4-BE49-F238E27FC236}">
                <a16:creationId xmlns:a16="http://schemas.microsoft.com/office/drawing/2014/main" id="{D1C51890-F3B3-5F66-F825-37C469CC3357}"/>
              </a:ext>
            </a:extLst>
          </p:cNvPr>
          <p:cNvSpPr txBox="1"/>
          <p:nvPr/>
        </p:nvSpPr>
        <p:spPr>
          <a:xfrm>
            <a:off x="6515100" y="3205783"/>
            <a:ext cx="372160" cy="215444"/>
          </a:xfrm>
          <a:prstGeom prst="rect">
            <a:avLst/>
          </a:prstGeom>
          <a:noFill/>
        </p:spPr>
        <p:txBody>
          <a:bodyPr wrap="square" rtlCol="0">
            <a:spAutoFit/>
          </a:bodyPr>
          <a:lstStyle/>
          <a:p>
            <a:r>
              <a:rPr lang="en-US" sz="800" b="1" dirty="0"/>
              <a:t>R3</a:t>
            </a:r>
          </a:p>
        </p:txBody>
      </p:sp>
      <p:cxnSp>
        <p:nvCxnSpPr>
          <p:cNvPr id="142" name="Straight Connector 141">
            <a:extLst>
              <a:ext uri="{FF2B5EF4-FFF2-40B4-BE49-F238E27FC236}">
                <a16:creationId xmlns:a16="http://schemas.microsoft.com/office/drawing/2014/main" id="{656A5C36-7C02-7582-473F-018CFE72DC3A}"/>
              </a:ext>
            </a:extLst>
          </p:cNvPr>
          <p:cNvCxnSpPr>
            <a:cxnSpLocks/>
          </p:cNvCxnSpPr>
          <p:nvPr/>
        </p:nvCxnSpPr>
        <p:spPr>
          <a:xfrm>
            <a:off x="3753845" y="3206500"/>
            <a:ext cx="1067970" cy="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a:extLst>
              <a:ext uri="{FF2B5EF4-FFF2-40B4-BE49-F238E27FC236}">
                <a16:creationId xmlns:a16="http://schemas.microsoft.com/office/drawing/2014/main" id="{15A6269E-84CF-B2DB-4658-A98973F1B7E4}"/>
              </a:ext>
            </a:extLst>
          </p:cNvPr>
          <p:cNvCxnSpPr>
            <a:cxnSpLocks/>
          </p:cNvCxnSpPr>
          <p:nvPr/>
        </p:nvCxnSpPr>
        <p:spPr>
          <a:xfrm>
            <a:off x="5323986" y="3207898"/>
            <a:ext cx="1067970" cy="0"/>
          </a:xfrm>
          <a:prstGeom prst="line">
            <a:avLst/>
          </a:prstGeom>
        </p:spPr>
        <p:style>
          <a:lnRef idx="2">
            <a:schemeClr val="dk1"/>
          </a:lnRef>
          <a:fillRef idx="0">
            <a:schemeClr val="dk1"/>
          </a:fillRef>
          <a:effectRef idx="1">
            <a:schemeClr val="dk1"/>
          </a:effectRef>
          <a:fontRef idx="minor">
            <a:schemeClr val="tx1"/>
          </a:fontRef>
        </p:style>
      </p:cxnSp>
      <p:sp>
        <p:nvSpPr>
          <p:cNvPr id="144" name="TextBox 143">
            <a:extLst>
              <a:ext uri="{FF2B5EF4-FFF2-40B4-BE49-F238E27FC236}">
                <a16:creationId xmlns:a16="http://schemas.microsoft.com/office/drawing/2014/main" id="{67E7B6DB-73AE-77E6-3C1C-4DCECB2E9FA6}"/>
              </a:ext>
            </a:extLst>
          </p:cNvPr>
          <p:cNvSpPr txBox="1"/>
          <p:nvPr/>
        </p:nvSpPr>
        <p:spPr>
          <a:xfrm>
            <a:off x="3972179" y="2593942"/>
            <a:ext cx="660958" cy="276999"/>
          </a:xfrm>
          <a:prstGeom prst="rect">
            <a:avLst/>
          </a:prstGeom>
          <a:noFill/>
        </p:spPr>
        <p:txBody>
          <a:bodyPr wrap="square" rtlCol="0">
            <a:spAutoFit/>
          </a:bodyPr>
          <a:lstStyle/>
          <a:p>
            <a:r>
              <a:rPr lang="en-US" sz="1200" b="1" dirty="0"/>
              <a:t>Area 0</a:t>
            </a:r>
          </a:p>
        </p:txBody>
      </p:sp>
      <p:sp>
        <p:nvSpPr>
          <p:cNvPr id="145" name="TextBox 144">
            <a:extLst>
              <a:ext uri="{FF2B5EF4-FFF2-40B4-BE49-F238E27FC236}">
                <a16:creationId xmlns:a16="http://schemas.microsoft.com/office/drawing/2014/main" id="{AC1E8CDA-92F9-48C0-D7A9-0834EEB26528}"/>
              </a:ext>
            </a:extLst>
          </p:cNvPr>
          <p:cNvSpPr txBox="1"/>
          <p:nvPr/>
        </p:nvSpPr>
        <p:spPr>
          <a:xfrm>
            <a:off x="5189981" y="2595340"/>
            <a:ext cx="1493521" cy="276999"/>
          </a:xfrm>
          <a:prstGeom prst="rect">
            <a:avLst/>
          </a:prstGeom>
          <a:noFill/>
        </p:spPr>
        <p:txBody>
          <a:bodyPr wrap="square" rtlCol="0">
            <a:spAutoFit/>
          </a:bodyPr>
          <a:lstStyle/>
          <a:p>
            <a:r>
              <a:rPr lang="en-US" sz="1200" b="1" dirty="0"/>
              <a:t>Standard Area 1</a:t>
            </a:r>
          </a:p>
        </p:txBody>
      </p:sp>
      <p:sp>
        <p:nvSpPr>
          <p:cNvPr id="146" name="Arrow: Left-Right 145">
            <a:extLst>
              <a:ext uri="{FF2B5EF4-FFF2-40B4-BE49-F238E27FC236}">
                <a16:creationId xmlns:a16="http://schemas.microsoft.com/office/drawing/2014/main" id="{3D020A98-B899-A6F0-882C-B700AF4A61EF}"/>
              </a:ext>
            </a:extLst>
          </p:cNvPr>
          <p:cNvSpPr/>
          <p:nvPr/>
        </p:nvSpPr>
        <p:spPr>
          <a:xfrm>
            <a:off x="3924194" y="3466074"/>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147" name="Arrow: Left-Right 146">
            <a:extLst>
              <a:ext uri="{FF2B5EF4-FFF2-40B4-BE49-F238E27FC236}">
                <a16:creationId xmlns:a16="http://schemas.microsoft.com/office/drawing/2014/main" id="{323B2E8D-6B4E-7D5B-AC60-FAEDCB1F040A}"/>
              </a:ext>
            </a:extLst>
          </p:cNvPr>
          <p:cNvSpPr/>
          <p:nvPr/>
        </p:nvSpPr>
        <p:spPr>
          <a:xfrm>
            <a:off x="4714158" y="3651421"/>
            <a:ext cx="729841" cy="221730"/>
          </a:xfrm>
          <a:prstGeom prst="lef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3</a:t>
            </a:r>
          </a:p>
        </p:txBody>
      </p:sp>
      <p:sp>
        <p:nvSpPr>
          <p:cNvPr id="148" name="Arrow: Left-Right 147">
            <a:extLst>
              <a:ext uri="{FF2B5EF4-FFF2-40B4-BE49-F238E27FC236}">
                <a16:creationId xmlns:a16="http://schemas.microsoft.com/office/drawing/2014/main" id="{BA7F0F76-DBD0-E266-BFD4-CB0009D7C7E0}"/>
              </a:ext>
            </a:extLst>
          </p:cNvPr>
          <p:cNvSpPr/>
          <p:nvPr/>
        </p:nvSpPr>
        <p:spPr>
          <a:xfrm>
            <a:off x="4715556" y="3884091"/>
            <a:ext cx="729841" cy="221730"/>
          </a:xfrm>
          <a:prstGeom prst="left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5</a:t>
            </a:r>
          </a:p>
        </p:txBody>
      </p:sp>
      <p:sp>
        <p:nvSpPr>
          <p:cNvPr id="149" name="Arrow: Left 148">
            <a:extLst>
              <a:ext uri="{FF2B5EF4-FFF2-40B4-BE49-F238E27FC236}">
                <a16:creationId xmlns:a16="http://schemas.microsoft.com/office/drawing/2014/main" id="{61ACE100-89BF-E9EE-8D1A-22A195A83A34}"/>
              </a:ext>
            </a:extLst>
          </p:cNvPr>
          <p:cNvSpPr/>
          <p:nvPr/>
        </p:nvSpPr>
        <p:spPr>
          <a:xfrm>
            <a:off x="4536590" y="4075885"/>
            <a:ext cx="620785" cy="221189"/>
          </a:xfrm>
          <a:prstGeom prst="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4</a:t>
            </a:r>
          </a:p>
        </p:txBody>
      </p:sp>
      <p:sp>
        <p:nvSpPr>
          <p:cNvPr id="150" name="TextBox 149">
            <a:extLst>
              <a:ext uri="{FF2B5EF4-FFF2-40B4-BE49-F238E27FC236}">
                <a16:creationId xmlns:a16="http://schemas.microsoft.com/office/drawing/2014/main" id="{8542440E-88E2-2E31-1571-8E6F09A5675C}"/>
              </a:ext>
            </a:extLst>
          </p:cNvPr>
          <p:cNvSpPr txBox="1"/>
          <p:nvPr/>
        </p:nvSpPr>
        <p:spPr>
          <a:xfrm>
            <a:off x="6443803" y="3361175"/>
            <a:ext cx="575928" cy="246221"/>
          </a:xfrm>
          <a:prstGeom prst="rect">
            <a:avLst/>
          </a:prstGeom>
          <a:noFill/>
        </p:spPr>
        <p:txBody>
          <a:bodyPr wrap="square" rtlCol="0">
            <a:spAutoFit/>
          </a:bodyPr>
          <a:lstStyle/>
          <a:p>
            <a:r>
              <a:rPr lang="en-US" sz="1000" b="1" dirty="0">
                <a:solidFill>
                  <a:srgbClr val="C00000"/>
                </a:solidFill>
              </a:rPr>
              <a:t>ASBR</a:t>
            </a:r>
          </a:p>
        </p:txBody>
      </p:sp>
      <p:sp>
        <p:nvSpPr>
          <p:cNvPr id="151" name="TextBox 150">
            <a:extLst>
              <a:ext uri="{FF2B5EF4-FFF2-40B4-BE49-F238E27FC236}">
                <a16:creationId xmlns:a16="http://schemas.microsoft.com/office/drawing/2014/main" id="{9CF57124-8CCA-BC72-B0C8-45B373B24E18}"/>
              </a:ext>
            </a:extLst>
          </p:cNvPr>
          <p:cNvSpPr txBox="1"/>
          <p:nvPr/>
        </p:nvSpPr>
        <p:spPr>
          <a:xfrm>
            <a:off x="4897766" y="3357501"/>
            <a:ext cx="381585" cy="246221"/>
          </a:xfrm>
          <a:prstGeom prst="rect">
            <a:avLst/>
          </a:prstGeom>
          <a:noFill/>
        </p:spPr>
        <p:txBody>
          <a:bodyPr wrap="square" rtlCol="0">
            <a:spAutoFit/>
          </a:bodyPr>
          <a:lstStyle/>
          <a:p>
            <a:r>
              <a:rPr lang="en-US" sz="1000" b="1" dirty="0">
                <a:solidFill>
                  <a:srgbClr val="C00000"/>
                </a:solidFill>
              </a:rPr>
              <a:t>BR</a:t>
            </a:r>
          </a:p>
        </p:txBody>
      </p:sp>
      <p:sp>
        <p:nvSpPr>
          <p:cNvPr id="152" name="TextBox 151">
            <a:extLst>
              <a:ext uri="{FF2B5EF4-FFF2-40B4-BE49-F238E27FC236}">
                <a16:creationId xmlns:a16="http://schemas.microsoft.com/office/drawing/2014/main" id="{A8E3B323-0A82-51DF-94EA-2CBAAE9C2837}"/>
              </a:ext>
            </a:extLst>
          </p:cNvPr>
          <p:cNvSpPr txBox="1"/>
          <p:nvPr/>
        </p:nvSpPr>
        <p:spPr>
          <a:xfrm>
            <a:off x="4851291" y="3488408"/>
            <a:ext cx="533985" cy="246221"/>
          </a:xfrm>
          <a:prstGeom prst="rect">
            <a:avLst/>
          </a:prstGeom>
          <a:noFill/>
        </p:spPr>
        <p:txBody>
          <a:bodyPr wrap="square" rtlCol="0">
            <a:spAutoFit/>
          </a:bodyPr>
          <a:lstStyle/>
          <a:p>
            <a:r>
              <a:rPr lang="en-US" sz="1000" b="1" dirty="0">
                <a:solidFill>
                  <a:srgbClr val="C00000"/>
                </a:solidFill>
              </a:rPr>
              <a:t>ABR</a:t>
            </a:r>
          </a:p>
        </p:txBody>
      </p:sp>
      <p:sp>
        <p:nvSpPr>
          <p:cNvPr id="153" name="TextBox 152">
            <a:extLst>
              <a:ext uri="{FF2B5EF4-FFF2-40B4-BE49-F238E27FC236}">
                <a16:creationId xmlns:a16="http://schemas.microsoft.com/office/drawing/2014/main" id="{7738D4AA-9468-EF13-E5E2-D059A34F7AD7}"/>
              </a:ext>
            </a:extLst>
          </p:cNvPr>
          <p:cNvSpPr txBox="1"/>
          <p:nvPr/>
        </p:nvSpPr>
        <p:spPr>
          <a:xfrm>
            <a:off x="3703216" y="3025528"/>
            <a:ext cx="500621" cy="215444"/>
          </a:xfrm>
          <a:prstGeom prst="rect">
            <a:avLst/>
          </a:prstGeom>
          <a:noFill/>
        </p:spPr>
        <p:txBody>
          <a:bodyPr wrap="square" rtlCol="0">
            <a:spAutoFit/>
          </a:bodyPr>
          <a:lstStyle/>
          <a:p>
            <a:r>
              <a:rPr lang="en-US" sz="800" dirty="0"/>
              <a:t>G0/0/0</a:t>
            </a:r>
          </a:p>
        </p:txBody>
      </p:sp>
      <p:sp>
        <p:nvSpPr>
          <p:cNvPr id="154" name="TextBox 153">
            <a:extLst>
              <a:ext uri="{FF2B5EF4-FFF2-40B4-BE49-F238E27FC236}">
                <a16:creationId xmlns:a16="http://schemas.microsoft.com/office/drawing/2014/main" id="{85A49A18-B81F-65FC-D674-3B38A850FB65}"/>
              </a:ext>
            </a:extLst>
          </p:cNvPr>
          <p:cNvSpPr txBox="1"/>
          <p:nvPr/>
        </p:nvSpPr>
        <p:spPr>
          <a:xfrm>
            <a:off x="4384123" y="3018537"/>
            <a:ext cx="500621" cy="215444"/>
          </a:xfrm>
          <a:prstGeom prst="rect">
            <a:avLst/>
          </a:prstGeom>
          <a:noFill/>
        </p:spPr>
        <p:txBody>
          <a:bodyPr wrap="square" rtlCol="0">
            <a:spAutoFit/>
          </a:bodyPr>
          <a:lstStyle/>
          <a:p>
            <a:r>
              <a:rPr lang="en-US" sz="800" dirty="0"/>
              <a:t>G0/0/0</a:t>
            </a:r>
          </a:p>
        </p:txBody>
      </p:sp>
      <p:sp>
        <p:nvSpPr>
          <p:cNvPr id="155" name="TextBox 154">
            <a:extLst>
              <a:ext uri="{FF2B5EF4-FFF2-40B4-BE49-F238E27FC236}">
                <a16:creationId xmlns:a16="http://schemas.microsoft.com/office/drawing/2014/main" id="{A380D8CA-60C2-D808-D7DC-34E10157247F}"/>
              </a:ext>
            </a:extLst>
          </p:cNvPr>
          <p:cNvSpPr txBox="1"/>
          <p:nvPr/>
        </p:nvSpPr>
        <p:spPr>
          <a:xfrm>
            <a:off x="5962653" y="3019935"/>
            <a:ext cx="500621" cy="215444"/>
          </a:xfrm>
          <a:prstGeom prst="rect">
            <a:avLst/>
          </a:prstGeom>
          <a:noFill/>
        </p:spPr>
        <p:txBody>
          <a:bodyPr wrap="square" rtlCol="0">
            <a:spAutoFit/>
          </a:bodyPr>
          <a:lstStyle/>
          <a:p>
            <a:r>
              <a:rPr lang="en-US" sz="800" dirty="0"/>
              <a:t>G0/0/0</a:t>
            </a:r>
          </a:p>
        </p:txBody>
      </p:sp>
      <p:sp>
        <p:nvSpPr>
          <p:cNvPr id="156" name="TextBox 155">
            <a:extLst>
              <a:ext uri="{FF2B5EF4-FFF2-40B4-BE49-F238E27FC236}">
                <a16:creationId xmlns:a16="http://schemas.microsoft.com/office/drawing/2014/main" id="{25F02ACC-E8E8-6B57-2C83-A9D35D0E4948}"/>
              </a:ext>
            </a:extLst>
          </p:cNvPr>
          <p:cNvSpPr txBox="1"/>
          <p:nvPr/>
        </p:nvSpPr>
        <p:spPr>
          <a:xfrm>
            <a:off x="5284542" y="3021333"/>
            <a:ext cx="500621" cy="215444"/>
          </a:xfrm>
          <a:prstGeom prst="rect">
            <a:avLst/>
          </a:prstGeom>
          <a:noFill/>
        </p:spPr>
        <p:txBody>
          <a:bodyPr wrap="square" rtlCol="0">
            <a:spAutoFit/>
          </a:bodyPr>
          <a:lstStyle/>
          <a:p>
            <a:r>
              <a:rPr lang="en-US" sz="800" dirty="0"/>
              <a:t>G0/0/1</a:t>
            </a:r>
          </a:p>
        </p:txBody>
      </p:sp>
      <p:sp>
        <p:nvSpPr>
          <p:cNvPr id="157" name="Arrow: Left-Right 156">
            <a:extLst>
              <a:ext uri="{FF2B5EF4-FFF2-40B4-BE49-F238E27FC236}">
                <a16:creationId xmlns:a16="http://schemas.microsoft.com/office/drawing/2014/main" id="{B6D9FF49-92B8-343E-4224-7DC62F1DB30F}"/>
              </a:ext>
            </a:extLst>
          </p:cNvPr>
          <p:cNvSpPr/>
          <p:nvPr/>
        </p:nvSpPr>
        <p:spPr>
          <a:xfrm>
            <a:off x="5502724" y="3475861"/>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158" name="TextBox 157">
            <a:extLst>
              <a:ext uri="{FF2B5EF4-FFF2-40B4-BE49-F238E27FC236}">
                <a16:creationId xmlns:a16="http://schemas.microsoft.com/office/drawing/2014/main" id="{A20CDD3F-C60C-056E-046A-78B49AC1E9FD}"/>
              </a:ext>
            </a:extLst>
          </p:cNvPr>
          <p:cNvSpPr txBox="1"/>
          <p:nvPr/>
        </p:nvSpPr>
        <p:spPr>
          <a:xfrm>
            <a:off x="3930065" y="3196292"/>
            <a:ext cx="697475" cy="215444"/>
          </a:xfrm>
          <a:prstGeom prst="rect">
            <a:avLst/>
          </a:prstGeom>
          <a:noFill/>
        </p:spPr>
        <p:txBody>
          <a:bodyPr wrap="square" rtlCol="0">
            <a:spAutoFit/>
          </a:bodyPr>
          <a:lstStyle/>
          <a:p>
            <a:r>
              <a:rPr lang="en-US" sz="800" i="1" dirty="0"/>
              <a:t>10.0.1.0/24</a:t>
            </a:r>
          </a:p>
        </p:txBody>
      </p:sp>
      <p:sp>
        <p:nvSpPr>
          <p:cNvPr id="159" name="TextBox 158">
            <a:extLst>
              <a:ext uri="{FF2B5EF4-FFF2-40B4-BE49-F238E27FC236}">
                <a16:creationId xmlns:a16="http://schemas.microsoft.com/office/drawing/2014/main" id="{74EB69A7-9CC9-966E-3D48-1B48F3122DCB}"/>
              </a:ext>
            </a:extLst>
          </p:cNvPr>
          <p:cNvSpPr txBox="1"/>
          <p:nvPr/>
        </p:nvSpPr>
        <p:spPr>
          <a:xfrm>
            <a:off x="5516984" y="3197690"/>
            <a:ext cx="697475" cy="215444"/>
          </a:xfrm>
          <a:prstGeom prst="rect">
            <a:avLst/>
          </a:prstGeom>
          <a:noFill/>
        </p:spPr>
        <p:txBody>
          <a:bodyPr wrap="square" rtlCol="0">
            <a:spAutoFit/>
          </a:bodyPr>
          <a:lstStyle/>
          <a:p>
            <a:r>
              <a:rPr lang="en-US" sz="800" i="1" dirty="0"/>
              <a:t>10.0.2.0/24</a:t>
            </a:r>
          </a:p>
        </p:txBody>
      </p:sp>
      <p:pic>
        <p:nvPicPr>
          <p:cNvPr id="160" name="Picture 159">
            <a:extLst>
              <a:ext uri="{FF2B5EF4-FFF2-40B4-BE49-F238E27FC236}">
                <a16:creationId xmlns:a16="http://schemas.microsoft.com/office/drawing/2014/main" id="{C7E924E0-504A-1D28-1195-2BBD055840C6}"/>
              </a:ext>
            </a:extLst>
          </p:cNvPr>
          <p:cNvPicPr>
            <a:picLocks noChangeAspect="1"/>
          </p:cNvPicPr>
          <p:nvPr/>
        </p:nvPicPr>
        <p:blipFill>
          <a:blip r:embed="rId2"/>
          <a:stretch>
            <a:fillRect/>
          </a:stretch>
        </p:blipFill>
        <p:spPr>
          <a:xfrm>
            <a:off x="1479703" y="2750000"/>
            <a:ext cx="913003" cy="913003"/>
          </a:xfrm>
          <a:prstGeom prst="rect">
            <a:avLst/>
          </a:prstGeom>
        </p:spPr>
      </p:pic>
      <p:sp>
        <p:nvSpPr>
          <p:cNvPr id="161" name="TextBox 160">
            <a:extLst>
              <a:ext uri="{FF2B5EF4-FFF2-40B4-BE49-F238E27FC236}">
                <a16:creationId xmlns:a16="http://schemas.microsoft.com/office/drawing/2014/main" id="{946FB93D-5CBB-4BF5-CAC9-9E9152E10139}"/>
              </a:ext>
            </a:extLst>
          </p:cNvPr>
          <p:cNvSpPr txBox="1"/>
          <p:nvPr/>
        </p:nvSpPr>
        <p:spPr>
          <a:xfrm>
            <a:off x="1793342" y="3206500"/>
            <a:ext cx="385894" cy="215444"/>
          </a:xfrm>
          <a:prstGeom prst="rect">
            <a:avLst/>
          </a:prstGeom>
          <a:noFill/>
        </p:spPr>
        <p:txBody>
          <a:bodyPr wrap="square" rtlCol="0">
            <a:spAutoFit/>
          </a:bodyPr>
          <a:lstStyle/>
          <a:p>
            <a:r>
              <a:rPr lang="en-US" sz="800" b="1" dirty="0"/>
              <a:t>R6</a:t>
            </a:r>
          </a:p>
        </p:txBody>
      </p:sp>
      <p:sp>
        <p:nvSpPr>
          <p:cNvPr id="162" name="TextBox 161">
            <a:extLst>
              <a:ext uri="{FF2B5EF4-FFF2-40B4-BE49-F238E27FC236}">
                <a16:creationId xmlns:a16="http://schemas.microsoft.com/office/drawing/2014/main" id="{E996475B-401A-6B68-8451-0A2BCF589D3B}"/>
              </a:ext>
            </a:extLst>
          </p:cNvPr>
          <p:cNvSpPr txBox="1"/>
          <p:nvPr/>
        </p:nvSpPr>
        <p:spPr>
          <a:xfrm>
            <a:off x="2360154" y="2595340"/>
            <a:ext cx="1041198" cy="276999"/>
          </a:xfrm>
          <a:prstGeom prst="rect">
            <a:avLst/>
          </a:prstGeom>
          <a:noFill/>
        </p:spPr>
        <p:txBody>
          <a:bodyPr wrap="square" rtlCol="0">
            <a:spAutoFit/>
          </a:bodyPr>
          <a:lstStyle/>
          <a:p>
            <a:r>
              <a:rPr lang="en-US" sz="1200" b="1" dirty="0"/>
              <a:t>NSSA 3</a:t>
            </a:r>
          </a:p>
        </p:txBody>
      </p:sp>
      <p:sp>
        <p:nvSpPr>
          <p:cNvPr id="163" name="Arrow: Left-Right 162">
            <a:extLst>
              <a:ext uri="{FF2B5EF4-FFF2-40B4-BE49-F238E27FC236}">
                <a16:creationId xmlns:a16="http://schemas.microsoft.com/office/drawing/2014/main" id="{184E297E-057F-863E-FB51-EB13CF3C4F5D}"/>
              </a:ext>
            </a:extLst>
          </p:cNvPr>
          <p:cNvSpPr/>
          <p:nvPr/>
        </p:nvSpPr>
        <p:spPr>
          <a:xfrm>
            <a:off x="2365238" y="3467472"/>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164" name="TextBox 163">
            <a:extLst>
              <a:ext uri="{FF2B5EF4-FFF2-40B4-BE49-F238E27FC236}">
                <a16:creationId xmlns:a16="http://schemas.microsoft.com/office/drawing/2014/main" id="{5264F304-4242-0D1B-8C02-D311EE26DCAD}"/>
              </a:ext>
            </a:extLst>
          </p:cNvPr>
          <p:cNvSpPr txBox="1"/>
          <p:nvPr/>
        </p:nvSpPr>
        <p:spPr>
          <a:xfrm>
            <a:off x="2144260" y="3026926"/>
            <a:ext cx="500621" cy="215444"/>
          </a:xfrm>
          <a:prstGeom prst="rect">
            <a:avLst/>
          </a:prstGeom>
          <a:noFill/>
        </p:spPr>
        <p:txBody>
          <a:bodyPr wrap="square" rtlCol="0">
            <a:spAutoFit/>
          </a:bodyPr>
          <a:lstStyle/>
          <a:p>
            <a:r>
              <a:rPr lang="en-US" sz="800" dirty="0"/>
              <a:t>G0/0/0</a:t>
            </a:r>
          </a:p>
        </p:txBody>
      </p:sp>
      <p:sp>
        <p:nvSpPr>
          <p:cNvPr id="165" name="TextBox 164">
            <a:extLst>
              <a:ext uri="{FF2B5EF4-FFF2-40B4-BE49-F238E27FC236}">
                <a16:creationId xmlns:a16="http://schemas.microsoft.com/office/drawing/2014/main" id="{78A9D056-C0FA-6123-0CE9-1CE42A88E56E}"/>
              </a:ext>
            </a:extLst>
          </p:cNvPr>
          <p:cNvSpPr txBox="1"/>
          <p:nvPr/>
        </p:nvSpPr>
        <p:spPr>
          <a:xfrm>
            <a:off x="2825167" y="3019935"/>
            <a:ext cx="500621" cy="215444"/>
          </a:xfrm>
          <a:prstGeom prst="rect">
            <a:avLst/>
          </a:prstGeom>
          <a:noFill/>
        </p:spPr>
        <p:txBody>
          <a:bodyPr wrap="square" rtlCol="0">
            <a:spAutoFit/>
          </a:bodyPr>
          <a:lstStyle/>
          <a:p>
            <a:r>
              <a:rPr lang="en-US" sz="800" dirty="0"/>
              <a:t>G0/0/1</a:t>
            </a:r>
          </a:p>
        </p:txBody>
      </p:sp>
      <p:sp>
        <p:nvSpPr>
          <p:cNvPr id="166" name="TextBox 165">
            <a:extLst>
              <a:ext uri="{FF2B5EF4-FFF2-40B4-BE49-F238E27FC236}">
                <a16:creationId xmlns:a16="http://schemas.microsoft.com/office/drawing/2014/main" id="{E3DFD356-9A46-37DE-3D1F-BE8E1C573E1F}"/>
              </a:ext>
            </a:extLst>
          </p:cNvPr>
          <p:cNvSpPr txBox="1"/>
          <p:nvPr/>
        </p:nvSpPr>
        <p:spPr>
          <a:xfrm>
            <a:off x="2371109" y="3197690"/>
            <a:ext cx="697475" cy="215444"/>
          </a:xfrm>
          <a:prstGeom prst="rect">
            <a:avLst/>
          </a:prstGeom>
          <a:noFill/>
        </p:spPr>
        <p:txBody>
          <a:bodyPr wrap="square" rtlCol="0">
            <a:spAutoFit/>
          </a:bodyPr>
          <a:lstStyle/>
          <a:p>
            <a:r>
              <a:rPr lang="en-US" sz="800" i="1" dirty="0"/>
              <a:t>10.0.5.0/24</a:t>
            </a:r>
          </a:p>
        </p:txBody>
      </p:sp>
      <p:cxnSp>
        <p:nvCxnSpPr>
          <p:cNvPr id="167" name="Straight Connector 166">
            <a:extLst>
              <a:ext uri="{FF2B5EF4-FFF2-40B4-BE49-F238E27FC236}">
                <a16:creationId xmlns:a16="http://schemas.microsoft.com/office/drawing/2014/main" id="{868C9547-62E0-577E-5661-B5F861C6476C}"/>
              </a:ext>
            </a:extLst>
          </p:cNvPr>
          <p:cNvCxnSpPr>
            <a:cxnSpLocks/>
          </p:cNvCxnSpPr>
          <p:nvPr/>
        </p:nvCxnSpPr>
        <p:spPr>
          <a:xfrm>
            <a:off x="2179509" y="3209296"/>
            <a:ext cx="1067970" cy="0"/>
          </a:xfrm>
          <a:prstGeom prst="line">
            <a:avLst/>
          </a:prstGeom>
        </p:spPr>
        <p:style>
          <a:lnRef idx="2">
            <a:schemeClr val="dk1"/>
          </a:lnRef>
          <a:fillRef idx="0">
            <a:schemeClr val="dk1"/>
          </a:fillRef>
          <a:effectRef idx="1">
            <a:schemeClr val="dk1"/>
          </a:effectRef>
          <a:fontRef idx="minor">
            <a:schemeClr val="tx1"/>
          </a:fontRef>
        </p:style>
      </p:cxnSp>
      <p:sp>
        <p:nvSpPr>
          <p:cNvPr id="168" name="Arrow: Left 167">
            <a:extLst>
              <a:ext uri="{FF2B5EF4-FFF2-40B4-BE49-F238E27FC236}">
                <a16:creationId xmlns:a16="http://schemas.microsoft.com/office/drawing/2014/main" id="{18298543-7668-711A-A7A0-669E2E5495AF}"/>
              </a:ext>
            </a:extLst>
          </p:cNvPr>
          <p:cNvSpPr/>
          <p:nvPr/>
        </p:nvSpPr>
        <p:spPr>
          <a:xfrm>
            <a:off x="2960856" y="4068894"/>
            <a:ext cx="620785" cy="221189"/>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Default</a:t>
            </a:r>
          </a:p>
        </p:txBody>
      </p:sp>
      <p:sp>
        <p:nvSpPr>
          <p:cNvPr id="169" name="TextBox 168">
            <a:extLst>
              <a:ext uri="{FF2B5EF4-FFF2-40B4-BE49-F238E27FC236}">
                <a16:creationId xmlns:a16="http://schemas.microsoft.com/office/drawing/2014/main" id="{D1F0E652-3F6A-5CA7-0981-A0F00EE02A1D}"/>
              </a:ext>
            </a:extLst>
          </p:cNvPr>
          <p:cNvSpPr txBox="1"/>
          <p:nvPr/>
        </p:nvSpPr>
        <p:spPr>
          <a:xfrm>
            <a:off x="3338810" y="3358899"/>
            <a:ext cx="381585" cy="246221"/>
          </a:xfrm>
          <a:prstGeom prst="rect">
            <a:avLst/>
          </a:prstGeom>
          <a:noFill/>
        </p:spPr>
        <p:txBody>
          <a:bodyPr wrap="square" rtlCol="0">
            <a:spAutoFit/>
          </a:bodyPr>
          <a:lstStyle/>
          <a:p>
            <a:r>
              <a:rPr lang="en-US" sz="1000" b="1" dirty="0">
                <a:solidFill>
                  <a:srgbClr val="C00000"/>
                </a:solidFill>
              </a:rPr>
              <a:t>BR</a:t>
            </a:r>
          </a:p>
        </p:txBody>
      </p:sp>
      <p:sp>
        <p:nvSpPr>
          <p:cNvPr id="170" name="TextBox 169">
            <a:extLst>
              <a:ext uri="{FF2B5EF4-FFF2-40B4-BE49-F238E27FC236}">
                <a16:creationId xmlns:a16="http://schemas.microsoft.com/office/drawing/2014/main" id="{909ACC56-1048-E3B8-7F38-1E5D03648659}"/>
              </a:ext>
            </a:extLst>
          </p:cNvPr>
          <p:cNvSpPr txBox="1"/>
          <p:nvPr/>
        </p:nvSpPr>
        <p:spPr>
          <a:xfrm>
            <a:off x="3292335" y="3489806"/>
            <a:ext cx="533985" cy="246221"/>
          </a:xfrm>
          <a:prstGeom prst="rect">
            <a:avLst/>
          </a:prstGeom>
          <a:noFill/>
        </p:spPr>
        <p:txBody>
          <a:bodyPr wrap="square" rtlCol="0">
            <a:spAutoFit/>
          </a:bodyPr>
          <a:lstStyle/>
          <a:p>
            <a:r>
              <a:rPr lang="en-US" sz="1000" b="1" dirty="0">
                <a:solidFill>
                  <a:srgbClr val="C00000"/>
                </a:solidFill>
              </a:rPr>
              <a:t>ABR</a:t>
            </a:r>
          </a:p>
        </p:txBody>
      </p:sp>
      <p:sp>
        <p:nvSpPr>
          <p:cNvPr id="171" name="TextBox 170">
            <a:extLst>
              <a:ext uri="{FF2B5EF4-FFF2-40B4-BE49-F238E27FC236}">
                <a16:creationId xmlns:a16="http://schemas.microsoft.com/office/drawing/2014/main" id="{81B08C7D-2470-F8AC-D3FD-36BDCE2BAAEE}"/>
              </a:ext>
            </a:extLst>
          </p:cNvPr>
          <p:cNvSpPr txBox="1"/>
          <p:nvPr/>
        </p:nvSpPr>
        <p:spPr>
          <a:xfrm>
            <a:off x="1615479" y="3360297"/>
            <a:ext cx="654947" cy="246221"/>
          </a:xfrm>
          <a:prstGeom prst="rect">
            <a:avLst/>
          </a:prstGeom>
          <a:noFill/>
        </p:spPr>
        <p:txBody>
          <a:bodyPr wrap="square" rtlCol="0">
            <a:spAutoFit/>
          </a:bodyPr>
          <a:lstStyle/>
          <a:p>
            <a:r>
              <a:rPr lang="en-US" sz="1000" b="1" dirty="0">
                <a:solidFill>
                  <a:srgbClr val="C00000"/>
                </a:solidFill>
              </a:rPr>
              <a:t>ASBR</a:t>
            </a:r>
          </a:p>
        </p:txBody>
      </p:sp>
      <p:cxnSp>
        <p:nvCxnSpPr>
          <p:cNvPr id="172" name="Straight Connector 171">
            <a:extLst>
              <a:ext uri="{FF2B5EF4-FFF2-40B4-BE49-F238E27FC236}">
                <a16:creationId xmlns:a16="http://schemas.microsoft.com/office/drawing/2014/main" id="{02CE7563-4E98-2520-CEE9-6CAA306D0EFC}"/>
              </a:ext>
            </a:extLst>
          </p:cNvPr>
          <p:cNvCxnSpPr>
            <a:cxnSpLocks/>
          </p:cNvCxnSpPr>
          <p:nvPr/>
        </p:nvCxnSpPr>
        <p:spPr>
          <a:xfrm flipV="1">
            <a:off x="8238470" y="3391547"/>
            <a:ext cx="0" cy="515404"/>
          </a:xfrm>
          <a:prstGeom prst="line">
            <a:avLst/>
          </a:prstGeom>
        </p:spPr>
        <p:style>
          <a:lnRef idx="2">
            <a:schemeClr val="dk1"/>
          </a:lnRef>
          <a:fillRef idx="0">
            <a:schemeClr val="dk1"/>
          </a:fillRef>
          <a:effectRef idx="1">
            <a:schemeClr val="dk1"/>
          </a:effectRef>
          <a:fontRef idx="minor">
            <a:schemeClr val="tx1"/>
          </a:fontRef>
        </p:style>
      </p:cxnSp>
      <p:sp>
        <p:nvSpPr>
          <p:cNvPr id="173" name="TextBox 172">
            <a:extLst>
              <a:ext uri="{FF2B5EF4-FFF2-40B4-BE49-F238E27FC236}">
                <a16:creationId xmlns:a16="http://schemas.microsoft.com/office/drawing/2014/main" id="{E0A4679B-9755-E61E-1590-27E4B5A53719}"/>
              </a:ext>
            </a:extLst>
          </p:cNvPr>
          <p:cNvSpPr txBox="1"/>
          <p:nvPr/>
        </p:nvSpPr>
        <p:spPr>
          <a:xfrm>
            <a:off x="950090" y="3494870"/>
            <a:ext cx="776967" cy="215444"/>
          </a:xfrm>
          <a:prstGeom prst="rect">
            <a:avLst/>
          </a:prstGeom>
          <a:noFill/>
        </p:spPr>
        <p:txBody>
          <a:bodyPr wrap="square" rtlCol="0">
            <a:spAutoFit/>
          </a:bodyPr>
          <a:lstStyle/>
          <a:p>
            <a:r>
              <a:rPr lang="en-US" sz="800" i="1" dirty="0"/>
              <a:t>10.0.10.0/24</a:t>
            </a:r>
          </a:p>
        </p:txBody>
      </p:sp>
      <p:sp>
        <p:nvSpPr>
          <p:cNvPr id="174" name="TextBox 173">
            <a:extLst>
              <a:ext uri="{FF2B5EF4-FFF2-40B4-BE49-F238E27FC236}">
                <a16:creationId xmlns:a16="http://schemas.microsoft.com/office/drawing/2014/main" id="{F99C9DE9-5A97-CD7A-53F6-6D487F988270}"/>
              </a:ext>
            </a:extLst>
          </p:cNvPr>
          <p:cNvSpPr txBox="1"/>
          <p:nvPr/>
        </p:nvSpPr>
        <p:spPr>
          <a:xfrm>
            <a:off x="950090" y="3624410"/>
            <a:ext cx="776967" cy="215444"/>
          </a:xfrm>
          <a:prstGeom prst="rect">
            <a:avLst/>
          </a:prstGeom>
          <a:noFill/>
        </p:spPr>
        <p:txBody>
          <a:bodyPr wrap="square" rtlCol="0">
            <a:spAutoFit/>
          </a:bodyPr>
          <a:lstStyle/>
          <a:p>
            <a:r>
              <a:rPr lang="en-US" sz="800" i="1" dirty="0"/>
              <a:t>10.0.11.0/24</a:t>
            </a:r>
          </a:p>
        </p:txBody>
      </p:sp>
      <p:sp>
        <p:nvSpPr>
          <p:cNvPr id="175" name="Arrow: Left 174">
            <a:extLst>
              <a:ext uri="{FF2B5EF4-FFF2-40B4-BE49-F238E27FC236}">
                <a16:creationId xmlns:a16="http://schemas.microsoft.com/office/drawing/2014/main" id="{864CB78A-68DC-32F8-A9A6-523AC746F228}"/>
              </a:ext>
            </a:extLst>
          </p:cNvPr>
          <p:cNvSpPr/>
          <p:nvPr/>
        </p:nvSpPr>
        <p:spPr>
          <a:xfrm flipH="1">
            <a:off x="2891979" y="3714464"/>
            <a:ext cx="620786" cy="198833"/>
          </a:xfrm>
          <a:prstGeom prst="lef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Type 7</a:t>
            </a:r>
          </a:p>
        </p:txBody>
      </p:sp>
      <p:sp>
        <p:nvSpPr>
          <p:cNvPr id="176" name="Arrow: Left 175">
            <a:extLst>
              <a:ext uri="{FF2B5EF4-FFF2-40B4-BE49-F238E27FC236}">
                <a16:creationId xmlns:a16="http://schemas.microsoft.com/office/drawing/2014/main" id="{80CC647C-2CF0-16F1-CEE5-BE21026A8CCA}"/>
              </a:ext>
            </a:extLst>
          </p:cNvPr>
          <p:cNvSpPr/>
          <p:nvPr/>
        </p:nvSpPr>
        <p:spPr>
          <a:xfrm flipH="1">
            <a:off x="3560246" y="3715862"/>
            <a:ext cx="620786" cy="198833"/>
          </a:xfrm>
          <a:prstGeom prst="lef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Type 5</a:t>
            </a:r>
          </a:p>
        </p:txBody>
      </p:sp>
      <p:sp>
        <p:nvSpPr>
          <p:cNvPr id="177" name="Arrow: Left 176">
            <a:extLst>
              <a:ext uri="{FF2B5EF4-FFF2-40B4-BE49-F238E27FC236}">
                <a16:creationId xmlns:a16="http://schemas.microsoft.com/office/drawing/2014/main" id="{57B88680-A068-E89A-A7A4-BF7D6C90958B}"/>
              </a:ext>
            </a:extLst>
          </p:cNvPr>
          <p:cNvSpPr/>
          <p:nvPr/>
        </p:nvSpPr>
        <p:spPr>
          <a:xfrm flipH="1">
            <a:off x="3566342" y="3923126"/>
            <a:ext cx="620786" cy="198833"/>
          </a:xfrm>
          <a:prstGeom prst="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Type 4</a:t>
            </a:r>
          </a:p>
        </p:txBody>
      </p:sp>
      <p:sp>
        <p:nvSpPr>
          <p:cNvPr id="179" name="Arrow: Left 178">
            <a:extLst>
              <a:ext uri="{FF2B5EF4-FFF2-40B4-BE49-F238E27FC236}">
                <a16:creationId xmlns:a16="http://schemas.microsoft.com/office/drawing/2014/main" id="{09E4615B-DC1D-0CBF-FA9F-EDB654F2EFEA}"/>
              </a:ext>
            </a:extLst>
          </p:cNvPr>
          <p:cNvSpPr/>
          <p:nvPr/>
        </p:nvSpPr>
        <p:spPr>
          <a:xfrm>
            <a:off x="6334910" y="3702505"/>
            <a:ext cx="620785" cy="221189"/>
          </a:xfrm>
          <a:prstGeom prst="lef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5</a:t>
            </a:r>
          </a:p>
        </p:txBody>
      </p:sp>
    </p:spTree>
    <p:extLst>
      <p:ext uri="{BB962C8B-B14F-4D97-AF65-F5344CB8AC3E}">
        <p14:creationId xmlns:p14="http://schemas.microsoft.com/office/powerpoint/2010/main" val="2245560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4DF30F-1C81-3EC6-24CE-6BDCD116A3EA}"/>
              </a:ext>
            </a:extLst>
          </p:cNvPr>
          <p:cNvPicPr>
            <a:picLocks noChangeAspect="1"/>
          </p:cNvPicPr>
          <p:nvPr/>
        </p:nvPicPr>
        <p:blipFill>
          <a:blip r:embed="rId2"/>
          <a:srcRect/>
          <a:stretch/>
        </p:blipFill>
        <p:spPr>
          <a:xfrm>
            <a:off x="4803276" y="2333916"/>
            <a:ext cx="3883440" cy="1790632"/>
          </a:xfrm>
          <a:prstGeom prst="rect">
            <a:avLst/>
          </a:prstGeom>
          <a:ln w="28575">
            <a:solidFill>
              <a:schemeClr val="tx1"/>
            </a:solidFill>
          </a:ln>
        </p:spPr>
      </p:pic>
      <p:pic>
        <p:nvPicPr>
          <p:cNvPr id="6" name="Picture 5">
            <a:extLst>
              <a:ext uri="{FF2B5EF4-FFF2-40B4-BE49-F238E27FC236}">
                <a16:creationId xmlns:a16="http://schemas.microsoft.com/office/drawing/2014/main" id="{7616C70B-3B79-8DFD-DCAC-A6F83EEC24D3}"/>
              </a:ext>
            </a:extLst>
          </p:cNvPr>
          <p:cNvPicPr>
            <a:picLocks noChangeAspect="1"/>
          </p:cNvPicPr>
          <p:nvPr/>
        </p:nvPicPr>
        <p:blipFill>
          <a:blip r:embed="rId3"/>
          <a:srcRect/>
          <a:stretch/>
        </p:blipFill>
        <p:spPr>
          <a:xfrm>
            <a:off x="713032" y="2341536"/>
            <a:ext cx="4057088" cy="1780883"/>
          </a:xfrm>
          <a:prstGeom prst="rect">
            <a:avLst/>
          </a:prstGeom>
          <a:ln w="28575">
            <a:solidFill>
              <a:schemeClr val="tx1"/>
            </a:solidFill>
          </a:ln>
        </p:spPr>
      </p:pic>
      <p:pic>
        <p:nvPicPr>
          <p:cNvPr id="7" name="Picture 6">
            <a:extLst>
              <a:ext uri="{FF2B5EF4-FFF2-40B4-BE49-F238E27FC236}">
                <a16:creationId xmlns:a16="http://schemas.microsoft.com/office/drawing/2014/main" id="{6666DBD2-0D45-1D50-7ED8-22ED7FA5E5DF}"/>
              </a:ext>
            </a:extLst>
          </p:cNvPr>
          <p:cNvPicPr>
            <a:picLocks noChangeAspect="1"/>
          </p:cNvPicPr>
          <p:nvPr/>
        </p:nvPicPr>
        <p:blipFill>
          <a:blip r:embed="rId4"/>
          <a:srcRect/>
          <a:stretch/>
        </p:blipFill>
        <p:spPr>
          <a:xfrm>
            <a:off x="5088302" y="1697700"/>
            <a:ext cx="3606033" cy="417084"/>
          </a:xfrm>
          <a:prstGeom prst="rect">
            <a:avLst/>
          </a:prstGeom>
          <a:ln w="28575">
            <a:solidFill>
              <a:schemeClr val="tx1"/>
            </a:solidFill>
          </a:ln>
        </p:spPr>
      </p:pic>
      <p:pic>
        <p:nvPicPr>
          <p:cNvPr id="5" name="Picture 4">
            <a:extLst>
              <a:ext uri="{FF2B5EF4-FFF2-40B4-BE49-F238E27FC236}">
                <a16:creationId xmlns:a16="http://schemas.microsoft.com/office/drawing/2014/main" id="{37A8C5EF-5A5A-F3EA-900A-7C0F93AEA69E}"/>
              </a:ext>
            </a:extLst>
          </p:cNvPr>
          <p:cNvPicPr>
            <a:picLocks noChangeAspect="1"/>
          </p:cNvPicPr>
          <p:nvPr/>
        </p:nvPicPr>
        <p:blipFill>
          <a:blip r:embed="rId5"/>
          <a:srcRect/>
          <a:stretch/>
        </p:blipFill>
        <p:spPr>
          <a:xfrm>
            <a:off x="5092117" y="956894"/>
            <a:ext cx="3606034" cy="414090"/>
          </a:xfrm>
          <a:prstGeom prst="rect">
            <a:avLst/>
          </a:prstGeom>
          <a:ln w="28575">
            <a:solidFill>
              <a:schemeClr val="tx1"/>
            </a:solidFill>
          </a:ln>
        </p:spPr>
      </p:pic>
      <p:sp>
        <p:nvSpPr>
          <p:cNvPr id="2" name="Title 1">
            <a:extLst>
              <a:ext uri="{FF2B5EF4-FFF2-40B4-BE49-F238E27FC236}">
                <a16:creationId xmlns:a16="http://schemas.microsoft.com/office/drawing/2014/main" id="{EC1EED5B-48B6-D997-CB45-8DB7797732F7}"/>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Types</a:t>
            </a:r>
          </a:p>
        </p:txBody>
      </p:sp>
      <p:sp>
        <p:nvSpPr>
          <p:cNvPr id="9" name="TextBox 8">
            <a:extLst>
              <a:ext uri="{FF2B5EF4-FFF2-40B4-BE49-F238E27FC236}">
                <a16:creationId xmlns:a16="http://schemas.microsoft.com/office/drawing/2014/main" id="{D91E6D3A-A439-8160-F39D-F1F618B90C96}"/>
              </a:ext>
            </a:extLst>
          </p:cNvPr>
          <p:cNvSpPr txBox="1"/>
          <p:nvPr/>
        </p:nvSpPr>
        <p:spPr>
          <a:xfrm>
            <a:off x="747419" y="905762"/>
            <a:ext cx="5587301" cy="1217962"/>
          </a:xfrm>
          <a:prstGeom prst="rect">
            <a:avLst/>
          </a:prstGeom>
          <a:noFill/>
        </p:spPr>
        <p:txBody>
          <a:bodyPr wrap="square" rtlCol="0">
            <a:spAutoFit/>
          </a:bodyPr>
          <a:lstStyle/>
          <a:p>
            <a:pPr>
              <a:lnSpc>
                <a:spcPct val="150000"/>
              </a:lnSpc>
            </a:pPr>
            <a:r>
              <a:rPr lang="en-US" sz="1000" dirty="0">
                <a:solidFill>
                  <a:schemeClr val="tx1"/>
                </a:solidFill>
                <a:latin typeface="+mj-lt"/>
              </a:rPr>
              <a:t>The following commands on routers of OSPF stub area-</a:t>
            </a:r>
          </a:p>
          <a:p>
            <a:pPr>
              <a:lnSpc>
                <a:spcPct val="150000"/>
              </a:lnSpc>
            </a:pPr>
            <a:r>
              <a:rPr lang="en-US" sz="1000" b="1" i="1" dirty="0">
                <a:solidFill>
                  <a:schemeClr val="tx1"/>
                </a:solidFill>
                <a:effectLst/>
                <a:latin typeface="+mj-lt"/>
              </a:rPr>
              <a:t>‘Router(config)# router </a:t>
            </a:r>
            <a:r>
              <a:rPr lang="en-US" sz="1000" b="1" i="1" dirty="0" err="1">
                <a:solidFill>
                  <a:schemeClr val="tx1"/>
                </a:solidFill>
                <a:effectLst/>
                <a:latin typeface="+mj-lt"/>
              </a:rPr>
              <a:t>ospf</a:t>
            </a:r>
            <a:r>
              <a:rPr lang="en-US" sz="1000" b="1" i="1" dirty="0">
                <a:solidFill>
                  <a:schemeClr val="tx1"/>
                </a:solidFill>
                <a:effectLst/>
                <a:latin typeface="+mj-lt"/>
              </a:rPr>
              <a:t> </a:t>
            </a:r>
            <a:r>
              <a:rPr lang="en-US" sz="1000" b="1" i="1" dirty="0">
                <a:solidFill>
                  <a:srgbClr val="7030A0"/>
                </a:solidFill>
                <a:effectLst/>
                <a:latin typeface="+mj-lt"/>
              </a:rPr>
              <a:t>&lt;process ID&gt;</a:t>
            </a:r>
            <a:r>
              <a:rPr lang="en-US" sz="1000" b="1" i="1" dirty="0">
                <a:solidFill>
                  <a:schemeClr val="tx1"/>
                </a:solidFill>
                <a:effectLst/>
                <a:latin typeface="+mj-lt"/>
              </a:rPr>
              <a:t>’</a:t>
            </a:r>
          </a:p>
          <a:p>
            <a:pPr>
              <a:lnSpc>
                <a:spcPct val="150000"/>
              </a:lnSpc>
            </a:pPr>
            <a:r>
              <a:rPr lang="en-US" sz="1000" b="1" i="1" dirty="0">
                <a:solidFill>
                  <a:schemeClr val="tx1"/>
                </a:solidFill>
                <a:latin typeface="+mj-lt"/>
              </a:rPr>
              <a:t>‘Router(config-router)# network </a:t>
            </a:r>
            <a:r>
              <a:rPr lang="en-US" sz="1000" b="1" i="1" dirty="0">
                <a:solidFill>
                  <a:srgbClr val="7030A0"/>
                </a:solidFill>
                <a:latin typeface="+mj-lt"/>
              </a:rPr>
              <a:t>&lt;network IP&gt; &lt;wildcard mask&gt; </a:t>
            </a:r>
            <a:r>
              <a:rPr lang="en-US" sz="1000" b="1" i="1" dirty="0">
                <a:solidFill>
                  <a:schemeClr val="tx1"/>
                </a:solidFill>
                <a:latin typeface="+mj-lt"/>
              </a:rPr>
              <a:t>area </a:t>
            </a:r>
            <a:r>
              <a:rPr lang="en-US" sz="1000" b="1" i="1" dirty="0">
                <a:solidFill>
                  <a:srgbClr val="C00000"/>
                </a:solidFill>
                <a:latin typeface="+mj-lt"/>
              </a:rPr>
              <a:t>&lt;non zero area ID&gt;</a:t>
            </a:r>
            <a:r>
              <a:rPr lang="en-US" sz="1000" b="1" i="1" dirty="0">
                <a:solidFill>
                  <a:schemeClr val="tx1"/>
                </a:solidFill>
                <a:latin typeface="+mj-lt"/>
              </a:rPr>
              <a:t>’</a:t>
            </a:r>
          </a:p>
          <a:p>
            <a:pPr>
              <a:lnSpc>
                <a:spcPct val="150000"/>
              </a:lnSpc>
            </a:pPr>
            <a:r>
              <a:rPr lang="en-US" sz="1000" b="1" i="1" dirty="0">
                <a:solidFill>
                  <a:schemeClr val="tx1"/>
                </a:solidFill>
                <a:latin typeface="+mj-lt"/>
              </a:rPr>
              <a:t>‘Router(config-router)# area </a:t>
            </a:r>
            <a:r>
              <a:rPr lang="en-US" sz="1000" b="1" i="1" dirty="0">
                <a:solidFill>
                  <a:srgbClr val="C00000"/>
                </a:solidFill>
                <a:latin typeface="+mj-lt"/>
              </a:rPr>
              <a:t>&lt;non zero area ID&gt;</a:t>
            </a:r>
            <a:r>
              <a:rPr lang="en-US" sz="1000" b="1" i="1" dirty="0">
                <a:solidFill>
                  <a:schemeClr val="tx1"/>
                </a:solidFill>
                <a:latin typeface="+mj-lt"/>
              </a:rPr>
              <a:t> </a:t>
            </a:r>
            <a:r>
              <a:rPr lang="en-US" sz="1000" b="1" i="1" dirty="0" err="1">
                <a:solidFill>
                  <a:schemeClr val="tx1"/>
                </a:solidFill>
                <a:latin typeface="+mj-lt"/>
              </a:rPr>
              <a:t>nssa</a:t>
            </a:r>
            <a:r>
              <a:rPr lang="en-US" sz="1000" b="1" i="1" dirty="0">
                <a:solidFill>
                  <a:schemeClr val="tx1"/>
                </a:solidFill>
                <a:latin typeface="+mj-lt"/>
              </a:rPr>
              <a:t>’</a:t>
            </a:r>
            <a:endParaRPr lang="en-US" sz="1000" b="1" i="1" dirty="0">
              <a:solidFill>
                <a:srgbClr val="7030A0"/>
              </a:solidFill>
              <a:effectLst/>
              <a:latin typeface="+mj-lt"/>
            </a:endParaRPr>
          </a:p>
          <a:p>
            <a:pPr>
              <a:lnSpc>
                <a:spcPct val="150000"/>
              </a:lnSpc>
            </a:pPr>
            <a:endParaRPr lang="en-US" sz="1000" b="1" i="1" dirty="0">
              <a:solidFill>
                <a:schemeClr val="tx1"/>
              </a:solidFill>
              <a:effectLst/>
              <a:latin typeface="+mj-lt"/>
            </a:endParaRPr>
          </a:p>
        </p:txBody>
      </p:sp>
      <p:sp>
        <p:nvSpPr>
          <p:cNvPr id="10" name="Rectangle 9">
            <a:extLst>
              <a:ext uri="{FF2B5EF4-FFF2-40B4-BE49-F238E27FC236}">
                <a16:creationId xmlns:a16="http://schemas.microsoft.com/office/drawing/2014/main" id="{65E4DA18-CEBB-6FA5-ECBC-75A182B56CBC}"/>
              </a:ext>
            </a:extLst>
          </p:cNvPr>
          <p:cNvSpPr/>
          <p:nvPr/>
        </p:nvSpPr>
        <p:spPr>
          <a:xfrm>
            <a:off x="8210549" y="1103500"/>
            <a:ext cx="448213"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F93FBD-6C4B-422E-58C4-F69BA1AC53E1}"/>
              </a:ext>
            </a:extLst>
          </p:cNvPr>
          <p:cNvSpPr/>
          <p:nvPr/>
        </p:nvSpPr>
        <p:spPr>
          <a:xfrm>
            <a:off x="6347439" y="1244470"/>
            <a:ext cx="800101"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016F06-A727-A054-23EE-64F74698932A}"/>
              </a:ext>
            </a:extLst>
          </p:cNvPr>
          <p:cNvSpPr/>
          <p:nvPr/>
        </p:nvSpPr>
        <p:spPr>
          <a:xfrm>
            <a:off x="6353535" y="1974212"/>
            <a:ext cx="800101"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8C1D39-896A-8972-D797-56B3F10EFDEB}"/>
              </a:ext>
            </a:extLst>
          </p:cNvPr>
          <p:cNvSpPr/>
          <p:nvPr/>
        </p:nvSpPr>
        <p:spPr>
          <a:xfrm>
            <a:off x="709319" y="3208020"/>
            <a:ext cx="1744321" cy="1249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C598531-CE0A-2846-D574-A19611F03344}"/>
              </a:ext>
            </a:extLst>
          </p:cNvPr>
          <p:cNvSpPr/>
          <p:nvPr/>
        </p:nvSpPr>
        <p:spPr>
          <a:xfrm>
            <a:off x="8202675" y="1839084"/>
            <a:ext cx="448213" cy="12500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BE7FA4-FCDF-2DCD-B807-1037F2570C1F}"/>
              </a:ext>
            </a:extLst>
          </p:cNvPr>
          <p:cNvSpPr/>
          <p:nvPr/>
        </p:nvSpPr>
        <p:spPr>
          <a:xfrm>
            <a:off x="4786019" y="3182620"/>
            <a:ext cx="1652881" cy="12749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A627DDB-84C1-F376-881F-8CE0173C8090}"/>
              </a:ext>
            </a:extLst>
          </p:cNvPr>
          <p:cNvSpPr/>
          <p:nvPr/>
        </p:nvSpPr>
        <p:spPr>
          <a:xfrm>
            <a:off x="724559" y="3497580"/>
            <a:ext cx="3656941" cy="19812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303D59-B4F2-28FC-B44D-9C79DEA23F86}"/>
              </a:ext>
            </a:extLst>
          </p:cNvPr>
          <p:cNvSpPr/>
          <p:nvPr/>
        </p:nvSpPr>
        <p:spPr>
          <a:xfrm>
            <a:off x="4786019" y="3652520"/>
            <a:ext cx="3552801" cy="10569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64CB90C-15CC-5125-D701-E1D5FB532A45}"/>
              </a:ext>
            </a:extLst>
          </p:cNvPr>
          <p:cNvSpPr/>
          <p:nvPr/>
        </p:nvSpPr>
        <p:spPr>
          <a:xfrm>
            <a:off x="4786018" y="3934305"/>
            <a:ext cx="3644950" cy="18811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61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2119F5F6-B0AE-D04C-6364-3FAF50F41C5C}"/>
              </a:ext>
            </a:extLst>
          </p:cNvPr>
          <p:cNvSpPr/>
          <p:nvPr/>
        </p:nvSpPr>
        <p:spPr>
          <a:xfrm>
            <a:off x="829379" y="2870242"/>
            <a:ext cx="1292805" cy="149202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C63EBCA-2912-ED59-A832-9D398BA705C8}"/>
              </a:ext>
            </a:extLst>
          </p:cNvPr>
          <p:cNvSpPr/>
          <p:nvPr/>
        </p:nvSpPr>
        <p:spPr>
          <a:xfrm>
            <a:off x="7154685" y="2861853"/>
            <a:ext cx="1301194" cy="149062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73BAD-5882-C971-1AED-523625F6080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Virtual Link</a:t>
            </a:r>
          </a:p>
        </p:txBody>
      </p:sp>
      <p:sp>
        <p:nvSpPr>
          <p:cNvPr id="3" name="TextBox 2">
            <a:extLst>
              <a:ext uri="{FF2B5EF4-FFF2-40B4-BE49-F238E27FC236}">
                <a16:creationId xmlns:a16="http://schemas.microsoft.com/office/drawing/2014/main" id="{E97C7F39-4E6C-6B0B-6A72-FA778BFA7F72}"/>
              </a:ext>
            </a:extLst>
          </p:cNvPr>
          <p:cNvSpPr txBox="1"/>
          <p:nvPr/>
        </p:nvSpPr>
        <p:spPr>
          <a:xfrm>
            <a:off x="747420" y="905762"/>
            <a:ext cx="7723500" cy="14487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tx1"/>
                </a:solidFill>
                <a:effectLst/>
                <a:latin typeface="+mj-lt"/>
              </a:rPr>
              <a:t>Virtual links are used to connect a </a:t>
            </a:r>
            <a:r>
              <a:rPr lang="en-US" sz="1000" b="1" i="1" dirty="0">
                <a:solidFill>
                  <a:schemeClr val="tx1"/>
                </a:solidFill>
                <a:effectLst/>
                <a:latin typeface="+mj-lt"/>
              </a:rPr>
              <a:t>dis-contiguous area to area 0</a:t>
            </a:r>
            <a:r>
              <a:rPr lang="en-US" sz="1000" dirty="0">
                <a:solidFill>
                  <a:schemeClr val="tx1"/>
                </a:solidFill>
                <a:effectLst/>
                <a:latin typeface="+mj-lt"/>
              </a:rPr>
              <a:t>.</a:t>
            </a:r>
          </a:p>
          <a:p>
            <a:pPr marL="171450" indent="-171450">
              <a:lnSpc>
                <a:spcPct val="150000"/>
              </a:lnSpc>
              <a:buFont typeface="Arial" panose="020B0604020202020204" pitchFamily="34" charset="0"/>
              <a:buChar char="•"/>
            </a:pPr>
            <a:r>
              <a:rPr lang="en-US" sz="1000" dirty="0">
                <a:solidFill>
                  <a:schemeClr val="tx1"/>
                </a:solidFill>
                <a:latin typeface="+mj-lt"/>
              </a:rPr>
              <a:t>It is a </a:t>
            </a:r>
            <a:r>
              <a:rPr lang="en-US" sz="1000" b="1" i="1" dirty="0">
                <a:solidFill>
                  <a:schemeClr val="tx1"/>
                </a:solidFill>
                <a:latin typeface="+mj-lt"/>
              </a:rPr>
              <a:t>logical connection </a:t>
            </a:r>
            <a:r>
              <a:rPr lang="en-US" sz="1000" dirty="0">
                <a:solidFill>
                  <a:schemeClr val="tx1"/>
                </a:solidFill>
                <a:latin typeface="+mj-lt"/>
              </a:rPr>
              <a:t>built between routers.</a:t>
            </a:r>
          </a:p>
          <a:p>
            <a:pPr marL="171450" indent="-171450">
              <a:lnSpc>
                <a:spcPct val="150000"/>
              </a:lnSpc>
              <a:buFont typeface="Arial" panose="020B0604020202020204" pitchFamily="34" charset="0"/>
              <a:buChar char="•"/>
            </a:pPr>
            <a:r>
              <a:rPr lang="en-US" sz="1000" dirty="0">
                <a:solidFill>
                  <a:schemeClr val="tx1"/>
                </a:solidFill>
                <a:effectLst/>
                <a:latin typeface="+mj-lt"/>
              </a:rPr>
              <a:t>To configure virtual link, firstly,</a:t>
            </a:r>
            <a:r>
              <a:rPr lang="en-US" sz="1000" dirty="0">
                <a:solidFill>
                  <a:schemeClr val="tx1"/>
                </a:solidFill>
                <a:latin typeface="+mj-lt"/>
              </a:rPr>
              <a:t> </a:t>
            </a:r>
            <a:r>
              <a:rPr lang="en-US" sz="1000" b="1" i="1" dirty="0">
                <a:solidFill>
                  <a:schemeClr val="tx1"/>
                </a:solidFill>
                <a:latin typeface="+mj-lt"/>
              </a:rPr>
              <a:t>identify the virtual area </a:t>
            </a:r>
            <a:r>
              <a:rPr lang="en-US" sz="1000" dirty="0">
                <a:solidFill>
                  <a:schemeClr val="tx1"/>
                </a:solidFill>
                <a:latin typeface="+mj-lt"/>
              </a:rPr>
              <a:t>(standard area 1 in the following figure).</a:t>
            </a:r>
            <a:br>
              <a:rPr lang="en-US" sz="1000" dirty="0">
                <a:solidFill>
                  <a:schemeClr val="tx1"/>
                </a:solidFill>
                <a:latin typeface="+mj-lt"/>
              </a:rPr>
            </a:br>
            <a:r>
              <a:rPr lang="en-US" sz="1000" dirty="0">
                <a:solidFill>
                  <a:schemeClr val="tx1"/>
                </a:solidFill>
                <a:latin typeface="+mj-lt"/>
              </a:rPr>
              <a:t>Secondly, </a:t>
            </a:r>
            <a:r>
              <a:rPr lang="en-US" sz="1000" b="1" i="1" dirty="0">
                <a:solidFill>
                  <a:schemeClr val="tx1"/>
                </a:solidFill>
                <a:latin typeface="+mj-lt"/>
              </a:rPr>
              <a:t>Identify the ABRs </a:t>
            </a:r>
            <a:r>
              <a:rPr lang="en-US" sz="1000" dirty="0">
                <a:solidFill>
                  <a:schemeClr val="tx1"/>
                </a:solidFill>
                <a:latin typeface="+mj-lt"/>
              </a:rPr>
              <a:t>of virtual areas (R2 and R1 in the following figure).</a:t>
            </a:r>
            <a:br>
              <a:rPr lang="en-US" sz="1000" dirty="0">
                <a:solidFill>
                  <a:schemeClr val="tx1"/>
                </a:solidFill>
                <a:latin typeface="+mj-lt"/>
              </a:rPr>
            </a:br>
            <a:r>
              <a:rPr lang="en-US" sz="1000" dirty="0">
                <a:solidFill>
                  <a:schemeClr val="tx1"/>
                </a:solidFill>
                <a:latin typeface="+mj-lt"/>
              </a:rPr>
              <a:t>Thirdly, </a:t>
            </a:r>
            <a:r>
              <a:rPr lang="en-US" sz="1000" b="1" i="1" dirty="0">
                <a:solidFill>
                  <a:schemeClr val="tx1"/>
                </a:solidFill>
                <a:latin typeface="+mj-lt"/>
              </a:rPr>
              <a:t>identify the router </a:t>
            </a:r>
            <a:r>
              <a:rPr lang="en-US" sz="1000" dirty="0">
                <a:solidFill>
                  <a:schemeClr val="tx1"/>
                </a:solidFill>
                <a:latin typeface="+mj-lt"/>
              </a:rPr>
              <a:t>IDs of those ABRs.</a:t>
            </a:r>
            <a:br>
              <a:rPr lang="en-US" sz="1000" dirty="0">
                <a:solidFill>
                  <a:schemeClr val="tx1"/>
                </a:solidFill>
                <a:latin typeface="+mj-lt"/>
              </a:rPr>
            </a:br>
            <a:r>
              <a:rPr lang="en-US" sz="1000" b="1" i="1" dirty="0">
                <a:solidFill>
                  <a:schemeClr val="tx1"/>
                </a:solidFill>
                <a:effectLst/>
                <a:latin typeface="+mj-lt"/>
              </a:rPr>
              <a:t>Stub or NSSA </a:t>
            </a:r>
            <a:r>
              <a:rPr lang="en-US" sz="1000" dirty="0">
                <a:solidFill>
                  <a:schemeClr val="tx1"/>
                </a:solidFill>
                <a:effectLst/>
                <a:latin typeface="+mj-lt"/>
              </a:rPr>
              <a:t>area </a:t>
            </a:r>
            <a:r>
              <a:rPr lang="en-US" sz="1000" b="1" i="1" dirty="0">
                <a:solidFill>
                  <a:schemeClr val="tx1"/>
                </a:solidFill>
                <a:effectLst/>
                <a:latin typeface="+mj-lt"/>
              </a:rPr>
              <a:t>doe</a:t>
            </a:r>
            <a:r>
              <a:rPr lang="en-US" sz="1000" b="1" i="1" dirty="0">
                <a:solidFill>
                  <a:schemeClr val="tx1"/>
                </a:solidFill>
                <a:latin typeface="+mj-lt"/>
              </a:rPr>
              <a:t>sn’t allow </a:t>
            </a:r>
            <a:r>
              <a:rPr lang="en-US" sz="1000" dirty="0">
                <a:solidFill>
                  <a:schemeClr val="tx1"/>
                </a:solidFill>
                <a:latin typeface="+mj-lt"/>
              </a:rPr>
              <a:t>virtual link. </a:t>
            </a:r>
            <a:r>
              <a:rPr lang="en-US" sz="1000" b="1" i="1" dirty="0">
                <a:solidFill>
                  <a:schemeClr val="tx1"/>
                </a:solidFill>
                <a:latin typeface="+mj-lt"/>
              </a:rPr>
              <a:t>Why?</a:t>
            </a:r>
            <a:endParaRPr lang="en-US" sz="1000" b="1" i="1" dirty="0">
              <a:solidFill>
                <a:schemeClr val="tx1"/>
              </a:solidFill>
              <a:effectLst/>
              <a:latin typeface="+mj-lt"/>
            </a:endParaRPr>
          </a:p>
        </p:txBody>
      </p:sp>
      <p:sp>
        <p:nvSpPr>
          <p:cNvPr id="133" name="Rectangle: Rounded Corners 132">
            <a:extLst>
              <a:ext uri="{FF2B5EF4-FFF2-40B4-BE49-F238E27FC236}">
                <a16:creationId xmlns:a16="http://schemas.microsoft.com/office/drawing/2014/main" id="{9A1D4B14-91D5-3C91-CB9D-9B23A9D17174}"/>
              </a:ext>
            </a:extLst>
          </p:cNvPr>
          <p:cNvSpPr/>
          <p:nvPr/>
        </p:nvSpPr>
        <p:spPr>
          <a:xfrm>
            <a:off x="2421891" y="2868844"/>
            <a:ext cx="1292805" cy="1492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Rounded Corners 133">
            <a:extLst>
              <a:ext uri="{FF2B5EF4-FFF2-40B4-BE49-F238E27FC236}">
                <a16:creationId xmlns:a16="http://schemas.microsoft.com/office/drawing/2014/main" id="{4DD90B64-D8F6-B87A-65C7-615B45CB0729}"/>
              </a:ext>
            </a:extLst>
          </p:cNvPr>
          <p:cNvSpPr/>
          <p:nvPr/>
        </p:nvSpPr>
        <p:spPr>
          <a:xfrm>
            <a:off x="5550988" y="2868844"/>
            <a:ext cx="1301194" cy="149062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Rounded Corners 134">
            <a:extLst>
              <a:ext uri="{FF2B5EF4-FFF2-40B4-BE49-F238E27FC236}">
                <a16:creationId xmlns:a16="http://schemas.microsoft.com/office/drawing/2014/main" id="{B2853024-B91E-A15C-B484-E783E207F083}"/>
              </a:ext>
            </a:extLst>
          </p:cNvPr>
          <p:cNvSpPr/>
          <p:nvPr/>
        </p:nvSpPr>
        <p:spPr>
          <a:xfrm>
            <a:off x="3980847" y="2867446"/>
            <a:ext cx="1292805" cy="1492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a:extLst>
              <a:ext uri="{FF2B5EF4-FFF2-40B4-BE49-F238E27FC236}">
                <a16:creationId xmlns:a16="http://schemas.microsoft.com/office/drawing/2014/main" id="{481C4ED5-3EF2-6430-5BF2-77C22A013A2F}"/>
              </a:ext>
            </a:extLst>
          </p:cNvPr>
          <p:cNvPicPr>
            <a:picLocks noChangeAspect="1"/>
          </p:cNvPicPr>
          <p:nvPr/>
        </p:nvPicPr>
        <p:blipFill>
          <a:blip r:embed="rId2"/>
          <a:stretch>
            <a:fillRect/>
          </a:stretch>
        </p:blipFill>
        <p:spPr>
          <a:xfrm>
            <a:off x="3389872" y="2750002"/>
            <a:ext cx="913003" cy="913003"/>
          </a:xfrm>
          <a:prstGeom prst="rect">
            <a:avLst/>
          </a:prstGeom>
        </p:spPr>
      </p:pic>
      <p:sp>
        <p:nvSpPr>
          <p:cNvPr id="137" name="TextBox 136">
            <a:extLst>
              <a:ext uri="{FF2B5EF4-FFF2-40B4-BE49-F238E27FC236}">
                <a16:creationId xmlns:a16="http://schemas.microsoft.com/office/drawing/2014/main" id="{33832026-AB16-174E-7E49-CDBEC6C4FFB4}"/>
              </a:ext>
            </a:extLst>
          </p:cNvPr>
          <p:cNvSpPr txBox="1"/>
          <p:nvPr/>
        </p:nvSpPr>
        <p:spPr>
          <a:xfrm>
            <a:off x="3703511" y="3206502"/>
            <a:ext cx="385894" cy="215444"/>
          </a:xfrm>
          <a:prstGeom prst="rect">
            <a:avLst/>
          </a:prstGeom>
          <a:noFill/>
        </p:spPr>
        <p:txBody>
          <a:bodyPr wrap="square" rtlCol="0">
            <a:spAutoFit/>
          </a:bodyPr>
          <a:lstStyle/>
          <a:p>
            <a:r>
              <a:rPr lang="en-US" sz="800" b="1" dirty="0"/>
              <a:t>R1</a:t>
            </a:r>
          </a:p>
        </p:txBody>
      </p:sp>
      <p:pic>
        <p:nvPicPr>
          <p:cNvPr id="138" name="Picture 137">
            <a:extLst>
              <a:ext uri="{FF2B5EF4-FFF2-40B4-BE49-F238E27FC236}">
                <a16:creationId xmlns:a16="http://schemas.microsoft.com/office/drawing/2014/main" id="{580F2D06-A173-9952-6528-742854C11BD8}"/>
              </a:ext>
            </a:extLst>
          </p:cNvPr>
          <p:cNvPicPr>
            <a:picLocks noChangeAspect="1"/>
          </p:cNvPicPr>
          <p:nvPr/>
        </p:nvPicPr>
        <p:blipFill>
          <a:blip r:embed="rId2"/>
          <a:stretch>
            <a:fillRect/>
          </a:stretch>
        </p:blipFill>
        <p:spPr>
          <a:xfrm>
            <a:off x="4960013" y="2751400"/>
            <a:ext cx="913003" cy="913003"/>
          </a:xfrm>
          <a:prstGeom prst="rect">
            <a:avLst/>
          </a:prstGeom>
        </p:spPr>
      </p:pic>
      <p:sp>
        <p:nvSpPr>
          <p:cNvPr id="139" name="TextBox 138">
            <a:extLst>
              <a:ext uri="{FF2B5EF4-FFF2-40B4-BE49-F238E27FC236}">
                <a16:creationId xmlns:a16="http://schemas.microsoft.com/office/drawing/2014/main" id="{780B2A72-46E9-644C-0DA9-92E238F85139}"/>
              </a:ext>
            </a:extLst>
          </p:cNvPr>
          <p:cNvSpPr txBox="1"/>
          <p:nvPr/>
        </p:nvSpPr>
        <p:spPr>
          <a:xfrm>
            <a:off x="5273652" y="3207900"/>
            <a:ext cx="385894" cy="215444"/>
          </a:xfrm>
          <a:prstGeom prst="rect">
            <a:avLst/>
          </a:prstGeom>
          <a:noFill/>
        </p:spPr>
        <p:txBody>
          <a:bodyPr wrap="square" rtlCol="0">
            <a:spAutoFit/>
          </a:bodyPr>
          <a:lstStyle/>
          <a:p>
            <a:r>
              <a:rPr lang="en-US" sz="800" b="1" dirty="0"/>
              <a:t>R2</a:t>
            </a:r>
          </a:p>
        </p:txBody>
      </p:sp>
      <p:pic>
        <p:nvPicPr>
          <p:cNvPr id="140" name="Picture 139">
            <a:extLst>
              <a:ext uri="{FF2B5EF4-FFF2-40B4-BE49-F238E27FC236}">
                <a16:creationId xmlns:a16="http://schemas.microsoft.com/office/drawing/2014/main" id="{2C8332E8-EE81-3F2F-72E8-B84009E19C61}"/>
              </a:ext>
            </a:extLst>
          </p:cNvPr>
          <p:cNvPicPr>
            <a:picLocks noChangeAspect="1"/>
          </p:cNvPicPr>
          <p:nvPr/>
        </p:nvPicPr>
        <p:blipFill>
          <a:blip r:embed="rId2"/>
          <a:stretch>
            <a:fillRect/>
          </a:stretch>
        </p:blipFill>
        <p:spPr>
          <a:xfrm>
            <a:off x="6530154" y="2750000"/>
            <a:ext cx="913003" cy="913003"/>
          </a:xfrm>
          <a:prstGeom prst="rect">
            <a:avLst/>
          </a:prstGeom>
        </p:spPr>
      </p:pic>
      <p:sp>
        <p:nvSpPr>
          <p:cNvPr id="141" name="TextBox 140">
            <a:extLst>
              <a:ext uri="{FF2B5EF4-FFF2-40B4-BE49-F238E27FC236}">
                <a16:creationId xmlns:a16="http://schemas.microsoft.com/office/drawing/2014/main" id="{D1C51890-F3B3-5F66-F825-37C469CC3357}"/>
              </a:ext>
            </a:extLst>
          </p:cNvPr>
          <p:cNvSpPr txBox="1"/>
          <p:nvPr/>
        </p:nvSpPr>
        <p:spPr>
          <a:xfrm>
            <a:off x="6850660" y="3189005"/>
            <a:ext cx="372160" cy="215444"/>
          </a:xfrm>
          <a:prstGeom prst="rect">
            <a:avLst/>
          </a:prstGeom>
          <a:noFill/>
        </p:spPr>
        <p:txBody>
          <a:bodyPr wrap="square" rtlCol="0">
            <a:spAutoFit/>
          </a:bodyPr>
          <a:lstStyle/>
          <a:p>
            <a:r>
              <a:rPr lang="en-US" sz="800" b="1" dirty="0"/>
              <a:t>R3</a:t>
            </a:r>
          </a:p>
        </p:txBody>
      </p:sp>
      <p:cxnSp>
        <p:nvCxnSpPr>
          <p:cNvPr id="142" name="Straight Connector 141">
            <a:extLst>
              <a:ext uri="{FF2B5EF4-FFF2-40B4-BE49-F238E27FC236}">
                <a16:creationId xmlns:a16="http://schemas.microsoft.com/office/drawing/2014/main" id="{656A5C36-7C02-7582-473F-018CFE72DC3A}"/>
              </a:ext>
            </a:extLst>
          </p:cNvPr>
          <p:cNvCxnSpPr>
            <a:cxnSpLocks/>
          </p:cNvCxnSpPr>
          <p:nvPr/>
        </p:nvCxnSpPr>
        <p:spPr>
          <a:xfrm>
            <a:off x="4089405" y="3206500"/>
            <a:ext cx="1067970" cy="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a:extLst>
              <a:ext uri="{FF2B5EF4-FFF2-40B4-BE49-F238E27FC236}">
                <a16:creationId xmlns:a16="http://schemas.microsoft.com/office/drawing/2014/main" id="{15A6269E-84CF-B2DB-4658-A98973F1B7E4}"/>
              </a:ext>
            </a:extLst>
          </p:cNvPr>
          <p:cNvCxnSpPr>
            <a:cxnSpLocks/>
          </p:cNvCxnSpPr>
          <p:nvPr/>
        </p:nvCxnSpPr>
        <p:spPr>
          <a:xfrm>
            <a:off x="5659546" y="3207898"/>
            <a:ext cx="1067970" cy="0"/>
          </a:xfrm>
          <a:prstGeom prst="line">
            <a:avLst/>
          </a:prstGeom>
        </p:spPr>
        <p:style>
          <a:lnRef idx="2">
            <a:schemeClr val="dk1"/>
          </a:lnRef>
          <a:fillRef idx="0">
            <a:schemeClr val="dk1"/>
          </a:fillRef>
          <a:effectRef idx="1">
            <a:schemeClr val="dk1"/>
          </a:effectRef>
          <a:fontRef idx="minor">
            <a:schemeClr val="tx1"/>
          </a:fontRef>
        </p:style>
      </p:cxnSp>
      <p:sp>
        <p:nvSpPr>
          <p:cNvPr id="144" name="TextBox 143">
            <a:extLst>
              <a:ext uri="{FF2B5EF4-FFF2-40B4-BE49-F238E27FC236}">
                <a16:creationId xmlns:a16="http://schemas.microsoft.com/office/drawing/2014/main" id="{67E7B6DB-73AE-77E6-3C1C-4DCECB2E9FA6}"/>
              </a:ext>
            </a:extLst>
          </p:cNvPr>
          <p:cNvSpPr txBox="1"/>
          <p:nvPr/>
        </p:nvSpPr>
        <p:spPr>
          <a:xfrm>
            <a:off x="4307739" y="2593942"/>
            <a:ext cx="660958" cy="276999"/>
          </a:xfrm>
          <a:prstGeom prst="rect">
            <a:avLst/>
          </a:prstGeom>
          <a:noFill/>
        </p:spPr>
        <p:txBody>
          <a:bodyPr wrap="square" rtlCol="0">
            <a:spAutoFit/>
          </a:bodyPr>
          <a:lstStyle/>
          <a:p>
            <a:r>
              <a:rPr lang="en-US" sz="1200" b="1" dirty="0"/>
              <a:t>Area 0</a:t>
            </a:r>
          </a:p>
        </p:txBody>
      </p:sp>
      <p:sp>
        <p:nvSpPr>
          <p:cNvPr id="145" name="TextBox 144">
            <a:extLst>
              <a:ext uri="{FF2B5EF4-FFF2-40B4-BE49-F238E27FC236}">
                <a16:creationId xmlns:a16="http://schemas.microsoft.com/office/drawing/2014/main" id="{AC1E8CDA-92F9-48C0-D7A9-0834EEB26528}"/>
              </a:ext>
            </a:extLst>
          </p:cNvPr>
          <p:cNvSpPr txBox="1"/>
          <p:nvPr/>
        </p:nvSpPr>
        <p:spPr>
          <a:xfrm>
            <a:off x="5525541" y="2595340"/>
            <a:ext cx="1493521" cy="276999"/>
          </a:xfrm>
          <a:prstGeom prst="rect">
            <a:avLst/>
          </a:prstGeom>
          <a:noFill/>
        </p:spPr>
        <p:txBody>
          <a:bodyPr wrap="square" rtlCol="0">
            <a:spAutoFit/>
          </a:bodyPr>
          <a:lstStyle/>
          <a:p>
            <a:r>
              <a:rPr lang="en-US" sz="1200" b="1" dirty="0"/>
              <a:t>Standard Area 1</a:t>
            </a:r>
          </a:p>
        </p:txBody>
      </p:sp>
      <p:sp>
        <p:nvSpPr>
          <p:cNvPr id="146" name="Arrow: Left-Right 145">
            <a:extLst>
              <a:ext uri="{FF2B5EF4-FFF2-40B4-BE49-F238E27FC236}">
                <a16:creationId xmlns:a16="http://schemas.microsoft.com/office/drawing/2014/main" id="{3D020A98-B899-A6F0-882C-B700AF4A61EF}"/>
              </a:ext>
            </a:extLst>
          </p:cNvPr>
          <p:cNvSpPr/>
          <p:nvPr/>
        </p:nvSpPr>
        <p:spPr>
          <a:xfrm>
            <a:off x="4259754" y="3466074"/>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147" name="Arrow: Left-Right 146">
            <a:extLst>
              <a:ext uri="{FF2B5EF4-FFF2-40B4-BE49-F238E27FC236}">
                <a16:creationId xmlns:a16="http://schemas.microsoft.com/office/drawing/2014/main" id="{323B2E8D-6B4E-7D5B-AC60-FAEDCB1F040A}"/>
              </a:ext>
            </a:extLst>
          </p:cNvPr>
          <p:cNvSpPr/>
          <p:nvPr/>
        </p:nvSpPr>
        <p:spPr>
          <a:xfrm>
            <a:off x="5049718" y="3651421"/>
            <a:ext cx="729841" cy="221730"/>
          </a:xfrm>
          <a:prstGeom prst="lef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3</a:t>
            </a:r>
          </a:p>
        </p:txBody>
      </p:sp>
      <p:sp>
        <p:nvSpPr>
          <p:cNvPr id="148" name="Arrow: Left-Right 147">
            <a:extLst>
              <a:ext uri="{FF2B5EF4-FFF2-40B4-BE49-F238E27FC236}">
                <a16:creationId xmlns:a16="http://schemas.microsoft.com/office/drawing/2014/main" id="{BA7F0F76-DBD0-E266-BFD4-CB0009D7C7E0}"/>
              </a:ext>
            </a:extLst>
          </p:cNvPr>
          <p:cNvSpPr/>
          <p:nvPr/>
        </p:nvSpPr>
        <p:spPr>
          <a:xfrm>
            <a:off x="5051116" y="3884091"/>
            <a:ext cx="729841" cy="221730"/>
          </a:xfrm>
          <a:prstGeom prst="left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5</a:t>
            </a:r>
          </a:p>
        </p:txBody>
      </p:sp>
      <p:sp>
        <p:nvSpPr>
          <p:cNvPr id="149" name="Arrow: Left 148">
            <a:extLst>
              <a:ext uri="{FF2B5EF4-FFF2-40B4-BE49-F238E27FC236}">
                <a16:creationId xmlns:a16="http://schemas.microsoft.com/office/drawing/2014/main" id="{61ACE100-89BF-E9EE-8D1A-22A195A83A34}"/>
              </a:ext>
            </a:extLst>
          </p:cNvPr>
          <p:cNvSpPr/>
          <p:nvPr/>
        </p:nvSpPr>
        <p:spPr>
          <a:xfrm>
            <a:off x="4872150" y="4075885"/>
            <a:ext cx="620785" cy="221189"/>
          </a:xfrm>
          <a:prstGeom prst="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4</a:t>
            </a:r>
          </a:p>
        </p:txBody>
      </p:sp>
      <p:sp>
        <p:nvSpPr>
          <p:cNvPr id="150" name="TextBox 149">
            <a:extLst>
              <a:ext uri="{FF2B5EF4-FFF2-40B4-BE49-F238E27FC236}">
                <a16:creationId xmlns:a16="http://schemas.microsoft.com/office/drawing/2014/main" id="{8542440E-88E2-2E31-1571-8E6F09A5675C}"/>
              </a:ext>
            </a:extLst>
          </p:cNvPr>
          <p:cNvSpPr txBox="1"/>
          <p:nvPr/>
        </p:nvSpPr>
        <p:spPr>
          <a:xfrm>
            <a:off x="6779363" y="3361175"/>
            <a:ext cx="575928" cy="246221"/>
          </a:xfrm>
          <a:prstGeom prst="rect">
            <a:avLst/>
          </a:prstGeom>
          <a:noFill/>
        </p:spPr>
        <p:txBody>
          <a:bodyPr wrap="square" rtlCol="0">
            <a:spAutoFit/>
          </a:bodyPr>
          <a:lstStyle/>
          <a:p>
            <a:r>
              <a:rPr lang="en-US" sz="1000" b="1" dirty="0">
                <a:solidFill>
                  <a:srgbClr val="C00000"/>
                </a:solidFill>
              </a:rPr>
              <a:t>ABR</a:t>
            </a:r>
          </a:p>
        </p:txBody>
      </p:sp>
      <p:sp>
        <p:nvSpPr>
          <p:cNvPr id="151" name="TextBox 150">
            <a:extLst>
              <a:ext uri="{FF2B5EF4-FFF2-40B4-BE49-F238E27FC236}">
                <a16:creationId xmlns:a16="http://schemas.microsoft.com/office/drawing/2014/main" id="{9CF57124-8CCA-BC72-B0C8-45B373B24E18}"/>
              </a:ext>
            </a:extLst>
          </p:cNvPr>
          <p:cNvSpPr txBox="1"/>
          <p:nvPr/>
        </p:nvSpPr>
        <p:spPr>
          <a:xfrm>
            <a:off x="5233326" y="3357501"/>
            <a:ext cx="381585" cy="246221"/>
          </a:xfrm>
          <a:prstGeom prst="rect">
            <a:avLst/>
          </a:prstGeom>
          <a:noFill/>
        </p:spPr>
        <p:txBody>
          <a:bodyPr wrap="square" rtlCol="0">
            <a:spAutoFit/>
          </a:bodyPr>
          <a:lstStyle/>
          <a:p>
            <a:r>
              <a:rPr lang="en-US" sz="1000" b="1" dirty="0">
                <a:solidFill>
                  <a:srgbClr val="C00000"/>
                </a:solidFill>
              </a:rPr>
              <a:t>BR</a:t>
            </a:r>
          </a:p>
        </p:txBody>
      </p:sp>
      <p:sp>
        <p:nvSpPr>
          <p:cNvPr id="152" name="TextBox 151">
            <a:extLst>
              <a:ext uri="{FF2B5EF4-FFF2-40B4-BE49-F238E27FC236}">
                <a16:creationId xmlns:a16="http://schemas.microsoft.com/office/drawing/2014/main" id="{A8E3B323-0A82-51DF-94EA-2CBAAE9C2837}"/>
              </a:ext>
            </a:extLst>
          </p:cNvPr>
          <p:cNvSpPr txBox="1"/>
          <p:nvPr/>
        </p:nvSpPr>
        <p:spPr>
          <a:xfrm>
            <a:off x="5186851" y="3488408"/>
            <a:ext cx="533985" cy="246221"/>
          </a:xfrm>
          <a:prstGeom prst="rect">
            <a:avLst/>
          </a:prstGeom>
          <a:noFill/>
        </p:spPr>
        <p:txBody>
          <a:bodyPr wrap="square" rtlCol="0">
            <a:spAutoFit/>
          </a:bodyPr>
          <a:lstStyle/>
          <a:p>
            <a:r>
              <a:rPr lang="en-US" sz="1000" b="1" dirty="0">
                <a:solidFill>
                  <a:srgbClr val="C00000"/>
                </a:solidFill>
              </a:rPr>
              <a:t>ABR</a:t>
            </a:r>
          </a:p>
        </p:txBody>
      </p:sp>
      <p:sp>
        <p:nvSpPr>
          <p:cNvPr id="153" name="TextBox 152">
            <a:extLst>
              <a:ext uri="{FF2B5EF4-FFF2-40B4-BE49-F238E27FC236}">
                <a16:creationId xmlns:a16="http://schemas.microsoft.com/office/drawing/2014/main" id="{7738D4AA-9468-EF13-E5E2-D059A34F7AD7}"/>
              </a:ext>
            </a:extLst>
          </p:cNvPr>
          <p:cNvSpPr txBox="1"/>
          <p:nvPr/>
        </p:nvSpPr>
        <p:spPr>
          <a:xfrm>
            <a:off x="4038776" y="3025528"/>
            <a:ext cx="500621" cy="215444"/>
          </a:xfrm>
          <a:prstGeom prst="rect">
            <a:avLst/>
          </a:prstGeom>
          <a:noFill/>
        </p:spPr>
        <p:txBody>
          <a:bodyPr wrap="square" rtlCol="0">
            <a:spAutoFit/>
          </a:bodyPr>
          <a:lstStyle/>
          <a:p>
            <a:r>
              <a:rPr lang="en-US" sz="800" dirty="0"/>
              <a:t>G0/0/0</a:t>
            </a:r>
          </a:p>
        </p:txBody>
      </p:sp>
      <p:sp>
        <p:nvSpPr>
          <p:cNvPr id="154" name="TextBox 153">
            <a:extLst>
              <a:ext uri="{FF2B5EF4-FFF2-40B4-BE49-F238E27FC236}">
                <a16:creationId xmlns:a16="http://schemas.microsoft.com/office/drawing/2014/main" id="{85A49A18-B81F-65FC-D674-3B38A850FB65}"/>
              </a:ext>
            </a:extLst>
          </p:cNvPr>
          <p:cNvSpPr txBox="1"/>
          <p:nvPr/>
        </p:nvSpPr>
        <p:spPr>
          <a:xfrm>
            <a:off x="4719683" y="3018537"/>
            <a:ext cx="500621" cy="215444"/>
          </a:xfrm>
          <a:prstGeom prst="rect">
            <a:avLst/>
          </a:prstGeom>
          <a:noFill/>
        </p:spPr>
        <p:txBody>
          <a:bodyPr wrap="square" rtlCol="0">
            <a:spAutoFit/>
          </a:bodyPr>
          <a:lstStyle/>
          <a:p>
            <a:r>
              <a:rPr lang="en-US" sz="800" dirty="0"/>
              <a:t>G0/0/0</a:t>
            </a:r>
          </a:p>
        </p:txBody>
      </p:sp>
      <p:sp>
        <p:nvSpPr>
          <p:cNvPr id="155" name="TextBox 154">
            <a:extLst>
              <a:ext uri="{FF2B5EF4-FFF2-40B4-BE49-F238E27FC236}">
                <a16:creationId xmlns:a16="http://schemas.microsoft.com/office/drawing/2014/main" id="{A380D8CA-60C2-D808-D7DC-34E10157247F}"/>
              </a:ext>
            </a:extLst>
          </p:cNvPr>
          <p:cNvSpPr txBox="1"/>
          <p:nvPr/>
        </p:nvSpPr>
        <p:spPr>
          <a:xfrm>
            <a:off x="6298213" y="3019935"/>
            <a:ext cx="500621" cy="215444"/>
          </a:xfrm>
          <a:prstGeom prst="rect">
            <a:avLst/>
          </a:prstGeom>
          <a:noFill/>
        </p:spPr>
        <p:txBody>
          <a:bodyPr wrap="square" rtlCol="0">
            <a:spAutoFit/>
          </a:bodyPr>
          <a:lstStyle/>
          <a:p>
            <a:r>
              <a:rPr lang="en-US" sz="800" dirty="0"/>
              <a:t>G0/0/0</a:t>
            </a:r>
          </a:p>
        </p:txBody>
      </p:sp>
      <p:sp>
        <p:nvSpPr>
          <p:cNvPr id="156" name="TextBox 155">
            <a:extLst>
              <a:ext uri="{FF2B5EF4-FFF2-40B4-BE49-F238E27FC236}">
                <a16:creationId xmlns:a16="http://schemas.microsoft.com/office/drawing/2014/main" id="{25F02ACC-E8E8-6B57-2C83-A9D35D0E4948}"/>
              </a:ext>
            </a:extLst>
          </p:cNvPr>
          <p:cNvSpPr txBox="1"/>
          <p:nvPr/>
        </p:nvSpPr>
        <p:spPr>
          <a:xfrm>
            <a:off x="5620102" y="3021333"/>
            <a:ext cx="500621" cy="215444"/>
          </a:xfrm>
          <a:prstGeom prst="rect">
            <a:avLst/>
          </a:prstGeom>
          <a:noFill/>
        </p:spPr>
        <p:txBody>
          <a:bodyPr wrap="square" rtlCol="0">
            <a:spAutoFit/>
          </a:bodyPr>
          <a:lstStyle/>
          <a:p>
            <a:r>
              <a:rPr lang="en-US" sz="800" dirty="0"/>
              <a:t>G0/0/1</a:t>
            </a:r>
          </a:p>
        </p:txBody>
      </p:sp>
      <p:sp>
        <p:nvSpPr>
          <p:cNvPr id="157" name="Arrow: Left-Right 156">
            <a:extLst>
              <a:ext uri="{FF2B5EF4-FFF2-40B4-BE49-F238E27FC236}">
                <a16:creationId xmlns:a16="http://schemas.microsoft.com/office/drawing/2014/main" id="{B6D9FF49-92B8-343E-4224-7DC62F1DB30F}"/>
              </a:ext>
            </a:extLst>
          </p:cNvPr>
          <p:cNvSpPr/>
          <p:nvPr/>
        </p:nvSpPr>
        <p:spPr>
          <a:xfrm>
            <a:off x="5838284" y="3475861"/>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158" name="TextBox 157">
            <a:extLst>
              <a:ext uri="{FF2B5EF4-FFF2-40B4-BE49-F238E27FC236}">
                <a16:creationId xmlns:a16="http://schemas.microsoft.com/office/drawing/2014/main" id="{A20CDD3F-C60C-056E-046A-78B49AC1E9FD}"/>
              </a:ext>
            </a:extLst>
          </p:cNvPr>
          <p:cNvSpPr txBox="1"/>
          <p:nvPr/>
        </p:nvSpPr>
        <p:spPr>
          <a:xfrm>
            <a:off x="4265625" y="3196292"/>
            <a:ext cx="697475" cy="215444"/>
          </a:xfrm>
          <a:prstGeom prst="rect">
            <a:avLst/>
          </a:prstGeom>
          <a:noFill/>
        </p:spPr>
        <p:txBody>
          <a:bodyPr wrap="square" rtlCol="0">
            <a:spAutoFit/>
          </a:bodyPr>
          <a:lstStyle/>
          <a:p>
            <a:r>
              <a:rPr lang="en-US" sz="800" i="1" dirty="0"/>
              <a:t>10.0.1.0/24</a:t>
            </a:r>
          </a:p>
        </p:txBody>
      </p:sp>
      <p:sp>
        <p:nvSpPr>
          <p:cNvPr id="159" name="TextBox 158">
            <a:extLst>
              <a:ext uri="{FF2B5EF4-FFF2-40B4-BE49-F238E27FC236}">
                <a16:creationId xmlns:a16="http://schemas.microsoft.com/office/drawing/2014/main" id="{74EB69A7-9CC9-966E-3D48-1B48F3122DCB}"/>
              </a:ext>
            </a:extLst>
          </p:cNvPr>
          <p:cNvSpPr txBox="1"/>
          <p:nvPr/>
        </p:nvSpPr>
        <p:spPr>
          <a:xfrm>
            <a:off x="5852544" y="3197690"/>
            <a:ext cx="697475" cy="215444"/>
          </a:xfrm>
          <a:prstGeom prst="rect">
            <a:avLst/>
          </a:prstGeom>
          <a:noFill/>
        </p:spPr>
        <p:txBody>
          <a:bodyPr wrap="square" rtlCol="0">
            <a:spAutoFit/>
          </a:bodyPr>
          <a:lstStyle/>
          <a:p>
            <a:r>
              <a:rPr lang="en-US" sz="800" i="1" dirty="0"/>
              <a:t>10.0.2.0/24</a:t>
            </a:r>
          </a:p>
        </p:txBody>
      </p:sp>
      <p:pic>
        <p:nvPicPr>
          <p:cNvPr id="160" name="Picture 159">
            <a:extLst>
              <a:ext uri="{FF2B5EF4-FFF2-40B4-BE49-F238E27FC236}">
                <a16:creationId xmlns:a16="http://schemas.microsoft.com/office/drawing/2014/main" id="{C7E924E0-504A-1D28-1195-2BBD055840C6}"/>
              </a:ext>
            </a:extLst>
          </p:cNvPr>
          <p:cNvPicPr>
            <a:picLocks noChangeAspect="1"/>
          </p:cNvPicPr>
          <p:nvPr/>
        </p:nvPicPr>
        <p:blipFill>
          <a:blip r:embed="rId2"/>
          <a:stretch>
            <a:fillRect/>
          </a:stretch>
        </p:blipFill>
        <p:spPr>
          <a:xfrm>
            <a:off x="1815263" y="2750000"/>
            <a:ext cx="913003" cy="913003"/>
          </a:xfrm>
          <a:prstGeom prst="rect">
            <a:avLst/>
          </a:prstGeom>
        </p:spPr>
      </p:pic>
      <p:sp>
        <p:nvSpPr>
          <p:cNvPr id="161" name="TextBox 160">
            <a:extLst>
              <a:ext uri="{FF2B5EF4-FFF2-40B4-BE49-F238E27FC236}">
                <a16:creationId xmlns:a16="http://schemas.microsoft.com/office/drawing/2014/main" id="{946FB93D-5CBB-4BF5-CAC9-9E9152E10139}"/>
              </a:ext>
            </a:extLst>
          </p:cNvPr>
          <p:cNvSpPr txBox="1"/>
          <p:nvPr/>
        </p:nvSpPr>
        <p:spPr>
          <a:xfrm>
            <a:off x="2128902" y="3206500"/>
            <a:ext cx="385894" cy="215444"/>
          </a:xfrm>
          <a:prstGeom prst="rect">
            <a:avLst/>
          </a:prstGeom>
          <a:noFill/>
        </p:spPr>
        <p:txBody>
          <a:bodyPr wrap="square" rtlCol="0">
            <a:spAutoFit/>
          </a:bodyPr>
          <a:lstStyle/>
          <a:p>
            <a:r>
              <a:rPr lang="en-US" sz="800" b="1" dirty="0"/>
              <a:t>R7</a:t>
            </a:r>
          </a:p>
        </p:txBody>
      </p:sp>
      <p:sp>
        <p:nvSpPr>
          <p:cNvPr id="162" name="TextBox 161">
            <a:extLst>
              <a:ext uri="{FF2B5EF4-FFF2-40B4-BE49-F238E27FC236}">
                <a16:creationId xmlns:a16="http://schemas.microsoft.com/office/drawing/2014/main" id="{E996475B-401A-6B68-8451-0A2BCF589D3B}"/>
              </a:ext>
            </a:extLst>
          </p:cNvPr>
          <p:cNvSpPr txBox="1"/>
          <p:nvPr/>
        </p:nvSpPr>
        <p:spPr>
          <a:xfrm>
            <a:off x="2544712" y="2595340"/>
            <a:ext cx="1041198" cy="276999"/>
          </a:xfrm>
          <a:prstGeom prst="rect">
            <a:avLst/>
          </a:prstGeom>
          <a:noFill/>
        </p:spPr>
        <p:txBody>
          <a:bodyPr wrap="square" rtlCol="0">
            <a:spAutoFit/>
          </a:bodyPr>
          <a:lstStyle/>
          <a:p>
            <a:r>
              <a:rPr lang="en-US" sz="1200" b="1" dirty="0"/>
              <a:t>Stub Area 2</a:t>
            </a:r>
          </a:p>
        </p:txBody>
      </p:sp>
      <p:sp>
        <p:nvSpPr>
          <p:cNvPr id="164" name="TextBox 163">
            <a:extLst>
              <a:ext uri="{FF2B5EF4-FFF2-40B4-BE49-F238E27FC236}">
                <a16:creationId xmlns:a16="http://schemas.microsoft.com/office/drawing/2014/main" id="{5264F304-4242-0D1B-8C02-D311EE26DCAD}"/>
              </a:ext>
            </a:extLst>
          </p:cNvPr>
          <p:cNvSpPr txBox="1"/>
          <p:nvPr/>
        </p:nvSpPr>
        <p:spPr>
          <a:xfrm>
            <a:off x="2479820" y="3026926"/>
            <a:ext cx="500621" cy="215444"/>
          </a:xfrm>
          <a:prstGeom prst="rect">
            <a:avLst/>
          </a:prstGeom>
          <a:noFill/>
        </p:spPr>
        <p:txBody>
          <a:bodyPr wrap="square" rtlCol="0">
            <a:spAutoFit/>
          </a:bodyPr>
          <a:lstStyle/>
          <a:p>
            <a:r>
              <a:rPr lang="en-US" sz="800" dirty="0"/>
              <a:t>G0/0/0</a:t>
            </a:r>
          </a:p>
        </p:txBody>
      </p:sp>
      <p:sp>
        <p:nvSpPr>
          <p:cNvPr id="165" name="TextBox 164">
            <a:extLst>
              <a:ext uri="{FF2B5EF4-FFF2-40B4-BE49-F238E27FC236}">
                <a16:creationId xmlns:a16="http://schemas.microsoft.com/office/drawing/2014/main" id="{78A9D056-C0FA-6123-0CE9-1CE42A88E56E}"/>
              </a:ext>
            </a:extLst>
          </p:cNvPr>
          <p:cNvSpPr txBox="1"/>
          <p:nvPr/>
        </p:nvSpPr>
        <p:spPr>
          <a:xfrm>
            <a:off x="3160727" y="3019935"/>
            <a:ext cx="500621" cy="215444"/>
          </a:xfrm>
          <a:prstGeom prst="rect">
            <a:avLst/>
          </a:prstGeom>
          <a:noFill/>
        </p:spPr>
        <p:txBody>
          <a:bodyPr wrap="square" rtlCol="0">
            <a:spAutoFit/>
          </a:bodyPr>
          <a:lstStyle/>
          <a:p>
            <a:r>
              <a:rPr lang="en-US" sz="800" dirty="0"/>
              <a:t>G0/0/1</a:t>
            </a:r>
          </a:p>
        </p:txBody>
      </p:sp>
      <p:sp>
        <p:nvSpPr>
          <p:cNvPr id="166" name="TextBox 165">
            <a:extLst>
              <a:ext uri="{FF2B5EF4-FFF2-40B4-BE49-F238E27FC236}">
                <a16:creationId xmlns:a16="http://schemas.microsoft.com/office/drawing/2014/main" id="{E3DFD356-9A46-37DE-3D1F-BE8E1C573E1F}"/>
              </a:ext>
            </a:extLst>
          </p:cNvPr>
          <p:cNvSpPr txBox="1"/>
          <p:nvPr/>
        </p:nvSpPr>
        <p:spPr>
          <a:xfrm>
            <a:off x="2706669" y="3197690"/>
            <a:ext cx="697475" cy="215444"/>
          </a:xfrm>
          <a:prstGeom prst="rect">
            <a:avLst/>
          </a:prstGeom>
          <a:noFill/>
        </p:spPr>
        <p:txBody>
          <a:bodyPr wrap="square" rtlCol="0">
            <a:spAutoFit/>
          </a:bodyPr>
          <a:lstStyle/>
          <a:p>
            <a:r>
              <a:rPr lang="en-US" sz="800" i="1" dirty="0"/>
              <a:t>10.0.3.0/24</a:t>
            </a:r>
          </a:p>
        </p:txBody>
      </p:sp>
      <p:cxnSp>
        <p:nvCxnSpPr>
          <p:cNvPr id="167" name="Straight Connector 166">
            <a:extLst>
              <a:ext uri="{FF2B5EF4-FFF2-40B4-BE49-F238E27FC236}">
                <a16:creationId xmlns:a16="http://schemas.microsoft.com/office/drawing/2014/main" id="{868C9547-62E0-577E-5661-B5F861C6476C}"/>
              </a:ext>
            </a:extLst>
          </p:cNvPr>
          <p:cNvCxnSpPr>
            <a:cxnSpLocks/>
          </p:cNvCxnSpPr>
          <p:nvPr/>
        </p:nvCxnSpPr>
        <p:spPr>
          <a:xfrm>
            <a:off x="2515069" y="3209296"/>
            <a:ext cx="1067970" cy="0"/>
          </a:xfrm>
          <a:prstGeom prst="line">
            <a:avLst/>
          </a:prstGeom>
        </p:spPr>
        <p:style>
          <a:lnRef idx="2">
            <a:schemeClr val="dk1"/>
          </a:lnRef>
          <a:fillRef idx="0">
            <a:schemeClr val="dk1"/>
          </a:fillRef>
          <a:effectRef idx="1">
            <a:schemeClr val="dk1"/>
          </a:effectRef>
          <a:fontRef idx="minor">
            <a:schemeClr val="tx1"/>
          </a:fontRef>
        </p:style>
      </p:cxnSp>
      <p:sp>
        <p:nvSpPr>
          <p:cNvPr id="169" name="TextBox 168">
            <a:extLst>
              <a:ext uri="{FF2B5EF4-FFF2-40B4-BE49-F238E27FC236}">
                <a16:creationId xmlns:a16="http://schemas.microsoft.com/office/drawing/2014/main" id="{D1F0E652-3F6A-5CA7-0981-A0F00EE02A1D}"/>
              </a:ext>
            </a:extLst>
          </p:cNvPr>
          <p:cNvSpPr txBox="1"/>
          <p:nvPr/>
        </p:nvSpPr>
        <p:spPr>
          <a:xfrm>
            <a:off x="3674370" y="3358899"/>
            <a:ext cx="381585" cy="246221"/>
          </a:xfrm>
          <a:prstGeom prst="rect">
            <a:avLst/>
          </a:prstGeom>
          <a:noFill/>
        </p:spPr>
        <p:txBody>
          <a:bodyPr wrap="square" rtlCol="0">
            <a:spAutoFit/>
          </a:bodyPr>
          <a:lstStyle/>
          <a:p>
            <a:r>
              <a:rPr lang="en-US" sz="1000" b="1" dirty="0">
                <a:solidFill>
                  <a:srgbClr val="C00000"/>
                </a:solidFill>
              </a:rPr>
              <a:t>BR</a:t>
            </a:r>
          </a:p>
        </p:txBody>
      </p:sp>
      <p:sp>
        <p:nvSpPr>
          <p:cNvPr id="170" name="TextBox 169">
            <a:extLst>
              <a:ext uri="{FF2B5EF4-FFF2-40B4-BE49-F238E27FC236}">
                <a16:creationId xmlns:a16="http://schemas.microsoft.com/office/drawing/2014/main" id="{909ACC56-1048-E3B8-7F38-1E5D03648659}"/>
              </a:ext>
            </a:extLst>
          </p:cNvPr>
          <p:cNvSpPr txBox="1"/>
          <p:nvPr/>
        </p:nvSpPr>
        <p:spPr>
          <a:xfrm>
            <a:off x="3627895" y="3489806"/>
            <a:ext cx="533985" cy="246221"/>
          </a:xfrm>
          <a:prstGeom prst="rect">
            <a:avLst/>
          </a:prstGeom>
          <a:noFill/>
        </p:spPr>
        <p:txBody>
          <a:bodyPr wrap="square" rtlCol="0">
            <a:spAutoFit/>
          </a:bodyPr>
          <a:lstStyle/>
          <a:p>
            <a:r>
              <a:rPr lang="en-US" sz="1000" b="1" dirty="0">
                <a:solidFill>
                  <a:srgbClr val="C00000"/>
                </a:solidFill>
              </a:rPr>
              <a:t>ABR</a:t>
            </a:r>
          </a:p>
        </p:txBody>
      </p:sp>
      <p:sp>
        <p:nvSpPr>
          <p:cNvPr id="171" name="TextBox 170">
            <a:extLst>
              <a:ext uri="{FF2B5EF4-FFF2-40B4-BE49-F238E27FC236}">
                <a16:creationId xmlns:a16="http://schemas.microsoft.com/office/drawing/2014/main" id="{81B08C7D-2470-F8AC-D3FD-36BDCE2BAAEE}"/>
              </a:ext>
            </a:extLst>
          </p:cNvPr>
          <p:cNvSpPr txBox="1"/>
          <p:nvPr/>
        </p:nvSpPr>
        <p:spPr>
          <a:xfrm>
            <a:off x="2046451" y="3360297"/>
            <a:ext cx="654947" cy="246221"/>
          </a:xfrm>
          <a:prstGeom prst="rect">
            <a:avLst/>
          </a:prstGeom>
          <a:noFill/>
        </p:spPr>
        <p:txBody>
          <a:bodyPr wrap="square" rtlCol="0">
            <a:spAutoFit/>
          </a:bodyPr>
          <a:lstStyle/>
          <a:p>
            <a:r>
              <a:rPr lang="en-US" sz="1000" b="1" dirty="0">
                <a:solidFill>
                  <a:srgbClr val="C00000"/>
                </a:solidFill>
              </a:rPr>
              <a:t>ABR</a:t>
            </a:r>
          </a:p>
        </p:txBody>
      </p:sp>
      <p:sp>
        <p:nvSpPr>
          <p:cNvPr id="8" name="Arrow: Left-Right 7">
            <a:extLst>
              <a:ext uri="{FF2B5EF4-FFF2-40B4-BE49-F238E27FC236}">
                <a16:creationId xmlns:a16="http://schemas.microsoft.com/office/drawing/2014/main" id="{455B9A57-FD9B-E9A9-7839-84E1296BDF1B}"/>
              </a:ext>
            </a:extLst>
          </p:cNvPr>
          <p:cNvSpPr/>
          <p:nvPr/>
        </p:nvSpPr>
        <p:spPr>
          <a:xfrm>
            <a:off x="2700798" y="3467472"/>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9" name="Arrow: Left-Right 8">
            <a:extLst>
              <a:ext uri="{FF2B5EF4-FFF2-40B4-BE49-F238E27FC236}">
                <a16:creationId xmlns:a16="http://schemas.microsoft.com/office/drawing/2014/main" id="{BA1D9B1B-6B54-5E7D-203B-39EA6CF5B14C}"/>
              </a:ext>
            </a:extLst>
          </p:cNvPr>
          <p:cNvSpPr/>
          <p:nvPr/>
        </p:nvSpPr>
        <p:spPr>
          <a:xfrm>
            <a:off x="3490762" y="3652819"/>
            <a:ext cx="729841" cy="221730"/>
          </a:xfrm>
          <a:prstGeom prst="lef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3</a:t>
            </a:r>
          </a:p>
        </p:txBody>
      </p:sp>
      <p:sp>
        <p:nvSpPr>
          <p:cNvPr id="10" name="Arrow: Left 9">
            <a:extLst>
              <a:ext uri="{FF2B5EF4-FFF2-40B4-BE49-F238E27FC236}">
                <a16:creationId xmlns:a16="http://schemas.microsoft.com/office/drawing/2014/main" id="{3D882598-8E56-A4E4-A6EA-17B1751B3995}"/>
              </a:ext>
            </a:extLst>
          </p:cNvPr>
          <p:cNvSpPr/>
          <p:nvPr/>
        </p:nvSpPr>
        <p:spPr>
          <a:xfrm>
            <a:off x="3296416" y="4068894"/>
            <a:ext cx="620785" cy="221189"/>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Default</a:t>
            </a:r>
          </a:p>
        </p:txBody>
      </p:sp>
      <p:pic>
        <p:nvPicPr>
          <p:cNvPr id="5" name="Picture 4">
            <a:extLst>
              <a:ext uri="{FF2B5EF4-FFF2-40B4-BE49-F238E27FC236}">
                <a16:creationId xmlns:a16="http://schemas.microsoft.com/office/drawing/2014/main" id="{A940E23E-47FE-2535-EDB7-2C086D2D6FEC}"/>
              </a:ext>
            </a:extLst>
          </p:cNvPr>
          <p:cNvPicPr>
            <a:picLocks noChangeAspect="1"/>
          </p:cNvPicPr>
          <p:nvPr/>
        </p:nvPicPr>
        <p:blipFill>
          <a:blip r:embed="rId2"/>
          <a:stretch>
            <a:fillRect/>
          </a:stretch>
        </p:blipFill>
        <p:spPr>
          <a:xfrm>
            <a:off x="8133851" y="2743009"/>
            <a:ext cx="913003" cy="913003"/>
          </a:xfrm>
          <a:prstGeom prst="rect">
            <a:avLst/>
          </a:prstGeom>
        </p:spPr>
      </p:pic>
      <p:sp>
        <p:nvSpPr>
          <p:cNvPr id="6" name="TextBox 5">
            <a:extLst>
              <a:ext uri="{FF2B5EF4-FFF2-40B4-BE49-F238E27FC236}">
                <a16:creationId xmlns:a16="http://schemas.microsoft.com/office/drawing/2014/main" id="{6DFB15F5-A5A0-571D-3C98-B1AD45A770B5}"/>
              </a:ext>
            </a:extLst>
          </p:cNvPr>
          <p:cNvSpPr txBox="1"/>
          <p:nvPr/>
        </p:nvSpPr>
        <p:spPr>
          <a:xfrm>
            <a:off x="8454357" y="3182014"/>
            <a:ext cx="372160" cy="215444"/>
          </a:xfrm>
          <a:prstGeom prst="rect">
            <a:avLst/>
          </a:prstGeom>
          <a:noFill/>
        </p:spPr>
        <p:txBody>
          <a:bodyPr wrap="square" rtlCol="0">
            <a:spAutoFit/>
          </a:bodyPr>
          <a:lstStyle/>
          <a:p>
            <a:r>
              <a:rPr lang="en-US" sz="800" b="1" dirty="0"/>
              <a:t>R8</a:t>
            </a:r>
          </a:p>
        </p:txBody>
      </p:sp>
      <p:sp>
        <p:nvSpPr>
          <p:cNvPr id="7" name="TextBox 6">
            <a:extLst>
              <a:ext uri="{FF2B5EF4-FFF2-40B4-BE49-F238E27FC236}">
                <a16:creationId xmlns:a16="http://schemas.microsoft.com/office/drawing/2014/main" id="{F84AC238-F48B-E7B9-54E0-9DE44F7C77F5}"/>
              </a:ext>
            </a:extLst>
          </p:cNvPr>
          <p:cNvSpPr txBox="1"/>
          <p:nvPr/>
        </p:nvSpPr>
        <p:spPr>
          <a:xfrm>
            <a:off x="8466950" y="3354184"/>
            <a:ext cx="575928" cy="246221"/>
          </a:xfrm>
          <a:prstGeom prst="rect">
            <a:avLst/>
          </a:prstGeom>
          <a:noFill/>
        </p:spPr>
        <p:txBody>
          <a:bodyPr wrap="square" rtlCol="0">
            <a:spAutoFit/>
          </a:bodyPr>
          <a:lstStyle/>
          <a:p>
            <a:r>
              <a:rPr lang="en-US" sz="1000" b="1" dirty="0">
                <a:solidFill>
                  <a:srgbClr val="C00000"/>
                </a:solidFill>
              </a:rPr>
              <a:t>IR</a:t>
            </a:r>
          </a:p>
        </p:txBody>
      </p:sp>
      <p:sp>
        <p:nvSpPr>
          <p:cNvPr id="11" name="TextBox 10">
            <a:extLst>
              <a:ext uri="{FF2B5EF4-FFF2-40B4-BE49-F238E27FC236}">
                <a16:creationId xmlns:a16="http://schemas.microsoft.com/office/drawing/2014/main" id="{93FD98FF-A6E9-4B87-C386-9D322EBA0C4B}"/>
              </a:ext>
            </a:extLst>
          </p:cNvPr>
          <p:cNvSpPr txBox="1"/>
          <p:nvPr/>
        </p:nvSpPr>
        <p:spPr>
          <a:xfrm>
            <a:off x="7901910" y="3012944"/>
            <a:ext cx="500621" cy="215444"/>
          </a:xfrm>
          <a:prstGeom prst="rect">
            <a:avLst/>
          </a:prstGeom>
          <a:noFill/>
        </p:spPr>
        <p:txBody>
          <a:bodyPr wrap="square" rtlCol="0">
            <a:spAutoFit/>
          </a:bodyPr>
          <a:lstStyle/>
          <a:p>
            <a:r>
              <a:rPr lang="en-US" sz="800" dirty="0"/>
              <a:t>G0/0/0</a:t>
            </a:r>
          </a:p>
        </p:txBody>
      </p:sp>
      <p:sp>
        <p:nvSpPr>
          <p:cNvPr id="12" name="TextBox 11">
            <a:extLst>
              <a:ext uri="{FF2B5EF4-FFF2-40B4-BE49-F238E27FC236}">
                <a16:creationId xmlns:a16="http://schemas.microsoft.com/office/drawing/2014/main" id="{E5666B44-901D-209D-67AA-7A5D53572C34}"/>
              </a:ext>
            </a:extLst>
          </p:cNvPr>
          <p:cNvSpPr txBox="1"/>
          <p:nvPr/>
        </p:nvSpPr>
        <p:spPr>
          <a:xfrm>
            <a:off x="7223799" y="3014342"/>
            <a:ext cx="500621" cy="215444"/>
          </a:xfrm>
          <a:prstGeom prst="rect">
            <a:avLst/>
          </a:prstGeom>
          <a:noFill/>
        </p:spPr>
        <p:txBody>
          <a:bodyPr wrap="square" rtlCol="0">
            <a:spAutoFit/>
          </a:bodyPr>
          <a:lstStyle/>
          <a:p>
            <a:r>
              <a:rPr lang="en-US" sz="800" dirty="0"/>
              <a:t>G0/0/1</a:t>
            </a:r>
          </a:p>
        </p:txBody>
      </p:sp>
      <p:sp>
        <p:nvSpPr>
          <p:cNvPr id="13" name="Arrow: Left-Right 12">
            <a:extLst>
              <a:ext uri="{FF2B5EF4-FFF2-40B4-BE49-F238E27FC236}">
                <a16:creationId xmlns:a16="http://schemas.microsoft.com/office/drawing/2014/main" id="{4BC1D5A4-FAE1-EA90-3E15-9880C1326572}"/>
              </a:ext>
            </a:extLst>
          </p:cNvPr>
          <p:cNvSpPr/>
          <p:nvPr/>
        </p:nvSpPr>
        <p:spPr>
          <a:xfrm>
            <a:off x="7441981" y="3468870"/>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14" name="TextBox 13">
            <a:extLst>
              <a:ext uri="{FF2B5EF4-FFF2-40B4-BE49-F238E27FC236}">
                <a16:creationId xmlns:a16="http://schemas.microsoft.com/office/drawing/2014/main" id="{026153D5-146C-7B53-1606-6116A05EB4EB}"/>
              </a:ext>
            </a:extLst>
          </p:cNvPr>
          <p:cNvSpPr txBox="1"/>
          <p:nvPr/>
        </p:nvSpPr>
        <p:spPr>
          <a:xfrm>
            <a:off x="7456241" y="3190699"/>
            <a:ext cx="697475" cy="215444"/>
          </a:xfrm>
          <a:prstGeom prst="rect">
            <a:avLst/>
          </a:prstGeom>
          <a:noFill/>
        </p:spPr>
        <p:txBody>
          <a:bodyPr wrap="square" rtlCol="0">
            <a:spAutoFit/>
          </a:bodyPr>
          <a:lstStyle/>
          <a:p>
            <a:r>
              <a:rPr lang="en-US" sz="800" i="1" dirty="0"/>
              <a:t>10.0.5.0/24</a:t>
            </a:r>
          </a:p>
        </p:txBody>
      </p:sp>
      <p:cxnSp>
        <p:nvCxnSpPr>
          <p:cNvPr id="15" name="Straight Connector 14">
            <a:extLst>
              <a:ext uri="{FF2B5EF4-FFF2-40B4-BE49-F238E27FC236}">
                <a16:creationId xmlns:a16="http://schemas.microsoft.com/office/drawing/2014/main" id="{D5ADF5C4-DDA8-3C10-8D5A-B9C1D684C77D}"/>
              </a:ext>
            </a:extLst>
          </p:cNvPr>
          <p:cNvCxnSpPr>
            <a:cxnSpLocks/>
          </p:cNvCxnSpPr>
          <p:nvPr/>
        </p:nvCxnSpPr>
        <p:spPr>
          <a:xfrm>
            <a:off x="7247863" y="3210694"/>
            <a:ext cx="1067970" cy="0"/>
          </a:xfrm>
          <a:prstGeom prst="line">
            <a:avLst/>
          </a:prstGeom>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A0351BF7-8484-2533-CF4E-AA6CC4C786A3}"/>
              </a:ext>
            </a:extLst>
          </p:cNvPr>
          <p:cNvPicPr>
            <a:picLocks noChangeAspect="1"/>
          </p:cNvPicPr>
          <p:nvPr/>
        </p:nvPicPr>
        <p:blipFill>
          <a:blip r:embed="rId2"/>
          <a:stretch>
            <a:fillRect/>
          </a:stretch>
        </p:blipFill>
        <p:spPr>
          <a:xfrm>
            <a:off x="222751" y="2751398"/>
            <a:ext cx="913003" cy="913003"/>
          </a:xfrm>
          <a:prstGeom prst="rect">
            <a:avLst/>
          </a:prstGeom>
        </p:spPr>
      </p:pic>
      <p:sp>
        <p:nvSpPr>
          <p:cNvPr id="20" name="TextBox 19">
            <a:extLst>
              <a:ext uri="{FF2B5EF4-FFF2-40B4-BE49-F238E27FC236}">
                <a16:creationId xmlns:a16="http://schemas.microsoft.com/office/drawing/2014/main" id="{065DF686-873B-5A66-84BE-47101FF64C5E}"/>
              </a:ext>
            </a:extLst>
          </p:cNvPr>
          <p:cNvSpPr txBox="1"/>
          <p:nvPr/>
        </p:nvSpPr>
        <p:spPr>
          <a:xfrm>
            <a:off x="536390" y="3207898"/>
            <a:ext cx="385894" cy="215444"/>
          </a:xfrm>
          <a:prstGeom prst="rect">
            <a:avLst/>
          </a:prstGeom>
          <a:noFill/>
        </p:spPr>
        <p:txBody>
          <a:bodyPr wrap="square" rtlCol="0">
            <a:spAutoFit/>
          </a:bodyPr>
          <a:lstStyle/>
          <a:p>
            <a:r>
              <a:rPr lang="en-US" sz="800" b="1" dirty="0"/>
              <a:t>R9</a:t>
            </a:r>
          </a:p>
        </p:txBody>
      </p:sp>
      <p:sp>
        <p:nvSpPr>
          <p:cNvPr id="21" name="TextBox 20">
            <a:extLst>
              <a:ext uri="{FF2B5EF4-FFF2-40B4-BE49-F238E27FC236}">
                <a16:creationId xmlns:a16="http://schemas.microsoft.com/office/drawing/2014/main" id="{2B2EC878-7486-0F93-3186-594281CE4BBD}"/>
              </a:ext>
            </a:extLst>
          </p:cNvPr>
          <p:cNvSpPr txBox="1"/>
          <p:nvPr/>
        </p:nvSpPr>
        <p:spPr>
          <a:xfrm>
            <a:off x="792809" y="2596738"/>
            <a:ext cx="1363030" cy="276999"/>
          </a:xfrm>
          <a:prstGeom prst="rect">
            <a:avLst/>
          </a:prstGeom>
          <a:noFill/>
        </p:spPr>
        <p:txBody>
          <a:bodyPr wrap="square" rtlCol="0">
            <a:spAutoFit/>
          </a:bodyPr>
          <a:lstStyle/>
          <a:p>
            <a:r>
              <a:rPr lang="en-US" sz="1200" b="1" dirty="0"/>
              <a:t>Standard Area 5</a:t>
            </a:r>
          </a:p>
        </p:txBody>
      </p:sp>
      <p:sp>
        <p:nvSpPr>
          <p:cNvPr id="22" name="TextBox 21">
            <a:extLst>
              <a:ext uri="{FF2B5EF4-FFF2-40B4-BE49-F238E27FC236}">
                <a16:creationId xmlns:a16="http://schemas.microsoft.com/office/drawing/2014/main" id="{36337EDB-C83A-EC5F-5614-632333C3FAE5}"/>
              </a:ext>
            </a:extLst>
          </p:cNvPr>
          <p:cNvSpPr txBox="1"/>
          <p:nvPr/>
        </p:nvSpPr>
        <p:spPr>
          <a:xfrm>
            <a:off x="887308" y="3028324"/>
            <a:ext cx="500621" cy="215444"/>
          </a:xfrm>
          <a:prstGeom prst="rect">
            <a:avLst/>
          </a:prstGeom>
          <a:noFill/>
        </p:spPr>
        <p:txBody>
          <a:bodyPr wrap="square" rtlCol="0">
            <a:spAutoFit/>
          </a:bodyPr>
          <a:lstStyle/>
          <a:p>
            <a:r>
              <a:rPr lang="en-US" sz="800" dirty="0"/>
              <a:t>G0/0/0</a:t>
            </a:r>
          </a:p>
        </p:txBody>
      </p:sp>
      <p:sp>
        <p:nvSpPr>
          <p:cNvPr id="23" name="TextBox 22">
            <a:extLst>
              <a:ext uri="{FF2B5EF4-FFF2-40B4-BE49-F238E27FC236}">
                <a16:creationId xmlns:a16="http://schemas.microsoft.com/office/drawing/2014/main" id="{335E6BD8-0100-A1FC-E41F-88D4AFE0DD3E}"/>
              </a:ext>
            </a:extLst>
          </p:cNvPr>
          <p:cNvSpPr txBox="1"/>
          <p:nvPr/>
        </p:nvSpPr>
        <p:spPr>
          <a:xfrm>
            <a:off x="1568215" y="3021333"/>
            <a:ext cx="500621" cy="215444"/>
          </a:xfrm>
          <a:prstGeom prst="rect">
            <a:avLst/>
          </a:prstGeom>
          <a:noFill/>
        </p:spPr>
        <p:txBody>
          <a:bodyPr wrap="square" rtlCol="0">
            <a:spAutoFit/>
          </a:bodyPr>
          <a:lstStyle/>
          <a:p>
            <a:r>
              <a:rPr lang="en-US" sz="800" dirty="0"/>
              <a:t>G0/0/1</a:t>
            </a:r>
          </a:p>
        </p:txBody>
      </p:sp>
      <p:sp>
        <p:nvSpPr>
          <p:cNvPr id="24" name="TextBox 23">
            <a:extLst>
              <a:ext uri="{FF2B5EF4-FFF2-40B4-BE49-F238E27FC236}">
                <a16:creationId xmlns:a16="http://schemas.microsoft.com/office/drawing/2014/main" id="{2D87C95B-DDB3-17FB-9748-5572861B0025}"/>
              </a:ext>
            </a:extLst>
          </p:cNvPr>
          <p:cNvSpPr txBox="1"/>
          <p:nvPr/>
        </p:nvSpPr>
        <p:spPr>
          <a:xfrm>
            <a:off x="1114157" y="3199088"/>
            <a:ext cx="697475" cy="215444"/>
          </a:xfrm>
          <a:prstGeom prst="rect">
            <a:avLst/>
          </a:prstGeom>
          <a:noFill/>
        </p:spPr>
        <p:txBody>
          <a:bodyPr wrap="square" rtlCol="0">
            <a:spAutoFit/>
          </a:bodyPr>
          <a:lstStyle/>
          <a:p>
            <a:r>
              <a:rPr lang="en-US" sz="800" i="1" dirty="0"/>
              <a:t>10.0.6.0/24</a:t>
            </a:r>
          </a:p>
        </p:txBody>
      </p:sp>
      <p:cxnSp>
        <p:nvCxnSpPr>
          <p:cNvPr id="25" name="Straight Connector 24">
            <a:extLst>
              <a:ext uri="{FF2B5EF4-FFF2-40B4-BE49-F238E27FC236}">
                <a16:creationId xmlns:a16="http://schemas.microsoft.com/office/drawing/2014/main" id="{6DF06036-6874-721D-1E7C-AF8F81549E3A}"/>
              </a:ext>
            </a:extLst>
          </p:cNvPr>
          <p:cNvCxnSpPr>
            <a:cxnSpLocks/>
          </p:cNvCxnSpPr>
          <p:nvPr/>
        </p:nvCxnSpPr>
        <p:spPr>
          <a:xfrm>
            <a:off x="939335" y="3210694"/>
            <a:ext cx="1067970" cy="0"/>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603E8D31-0913-08E4-3793-AC45B69ED0CE}"/>
              </a:ext>
            </a:extLst>
          </p:cNvPr>
          <p:cNvSpPr txBox="1"/>
          <p:nvPr/>
        </p:nvSpPr>
        <p:spPr>
          <a:xfrm>
            <a:off x="537829" y="3392472"/>
            <a:ext cx="389991" cy="246221"/>
          </a:xfrm>
          <a:prstGeom prst="rect">
            <a:avLst/>
          </a:prstGeom>
          <a:noFill/>
        </p:spPr>
        <p:txBody>
          <a:bodyPr wrap="square" rtlCol="0">
            <a:spAutoFit/>
          </a:bodyPr>
          <a:lstStyle/>
          <a:p>
            <a:r>
              <a:rPr lang="en-US" sz="1000" b="1" dirty="0">
                <a:solidFill>
                  <a:srgbClr val="C00000"/>
                </a:solidFill>
              </a:rPr>
              <a:t>IR</a:t>
            </a:r>
          </a:p>
        </p:txBody>
      </p:sp>
      <p:sp>
        <p:nvSpPr>
          <p:cNvPr id="27" name="Arrow: Left-Right 26">
            <a:extLst>
              <a:ext uri="{FF2B5EF4-FFF2-40B4-BE49-F238E27FC236}">
                <a16:creationId xmlns:a16="http://schemas.microsoft.com/office/drawing/2014/main" id="{D377C5C3-3D46-B519-B2F4-3FC31E97FC75}"/>
              </a:ext>
            </a:extLst>
          </p:cNvPr>
          <p:cNvSpPr/>
          <p:nvPr/>
        </p:nvSpPr>
        <p:spPr>
          <a:xfrm>
            <a:off x="1108286" y="3468870"/>
            <a:ext cx="725542" cy="246287"/>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Type 1/2</a:t>
            </a:r>
          </a:p>
        </p:txBody>
      </p:sp>
      <p:sp>
        <p:nvSpPr>
          <p:cNvPr id="28" name="TextBox 27">
            <a:extLst>
              <a:ext uri="{FF2B5EF4-FFF2-40B4-BE49-F238E27FC236}">
                <a16:creationId xmlns:a16="http://schemas.microsoft.com/office/drawing/2014/main" id="{F1F0F9DF-4605-48E5-DEB0-136F4F8632AC}"/>
              </a:ext>
            </a:extLst>
          </p:cNvPr>
          <p:cNvSpPr txBox="1"/>
          <p:nvPr/>
        </p:nvSpPr>
        <p:spPr>
          <a:xfrm>
            <a:off x="5523251" y="2593942"/>
            <a:ext cx="1493521" cy="276999"/>
          </a:xfrm>
          <a:prstGeom prst="rect">
            <a:avLst/>
          </a:prstGeom>
          <a:noFill/>
        </p:spPr>
        <p:txBody>
          <a:bodyPr wrap="square" rtlCol="0">
            <a:spAutoFit/>
          </a:bodyPr>
          <a:lstStyle/>
          <a:p>
            <a:r>
              <a:rPr lang="en-US" sz="1200" b="1" dirty="0"/>
              <a:t>Standard Area 1</a:t>
            </a:r>
          </a:p>
        </p:txBody>
      </p:sp>
      <p:sp>
        <p:nvSpPr>
          <p:cNvPr id="29" name="TextBox 28">
            <a:extLst>
              <a:ext uri="{FF2B5EF4-FFF2-40B4-BE49-F238E27FC236}">
                <a16:creationId xmlns:a16="http://schemas.microsoft.com/office/drawing/2014/main" id="{67C8AA2D-6BB3-07CA-D653-601F574DFE5D}"/>
              </a:ext>
            </a:extLst>
          </p:cNvPr>
          <p:cNvSpPr txBox="1"/>
          <p:nvPr/>
        </p:nvSpPr>
        <p:spPr>
          <a:xfrm>
            <a:off x="7085003" y="2595340"/>
            <a:ext cx="1493521" cy="276999"/>
          </a:xfrm>
          <a:prstGeom prst="rect">
            <a:avLst/>
          </a:prstGeom>
          <a:noFill/>
        </p:spPr>
        <p:txBody>
          <a:bodyPr wrap="square" rtlCol="0">
            <a:spAutoFit/>
          </a:bodyPr>
          <a:lstStyle/>
          <a:p>
            <a:r>
              <a:rPr lang="en-US" sz="1200" b="1" dirty="0"/>
              <a:t>Standard Area 4</a:t>
            </a:r>
          </a:p>
        </p:txBody>
      </p:sp>
      <p:sp>
        <p:nvSpPr>
          <p:cNvPr id="30" name="Rectangle 29">
            <a:extLst>
              <a:ext uri="{FF2B5EF4-FFF2-40B4-BE49-F238E27FC236}">
                <a16:creationId xmlns:a16="http://schemas.microsoft.com/office/drawing/2014/main" id="{CC651C6A-E3C3-B841-F01A-0855A425DB03}"/>
              </a:ext>
            </a:extLst>
          </p:cNvPr>
          <p:cNvSpPr/>
          <p:nvPr/>
        </p:nvSpPr>
        <p:spPr>
          <a:xfrm>
            <a:off x="4985296" y="2181138"/>
            <a:ext cx="2739124" cy="9603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1" name="Arrow: Down 30">
            <a:extLst>
              <a:ext uri="{FF2B5EF4-FFF2-40B4-BE49-F238E27FC236}">
                <a16:creationId xmlns:a16="http://schemas.microsoft.com/office/drawing/2014/main" id="{8691E202-AA13-C751-2B01-DAB2B43978CA}"/>
              </a:ext>
            </a:extLst>
          </p:cNvPr>
          <p:cNvSpPr/>
          <p:nvPr/>
        </p:nvSpPr>
        <p:spPr>
          <a:xfrm>
            <a:off x="7631689" y="2183858"/>
            <a:ext cx="123994" cy="43891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row: Down 127">
            <a:extLst>
              <a:ext uri="{FF2B5EF4-FFF2-40B4-BE49-F238E27FC236}">
                <a16:creationId xmlns:a16="http://schemas.microsoft.com/office/drawing/2014/main" id="{E7B60597-26A2-74E1-F019-7C52ADEC2188}"/>
              </a:ext>
            </a:extLst>
          </p:cNvPr>
          <p:cNvSpPr/>
          <p:nvPr/>
        </p:nvSpPr>
        <p:spPr>
          <a:xfrm>
            <a:off x="4947156" y="2183858"/>
            <a:ext cx="123994" cy="43891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6A736F8F-2D0B-2039-40C7-C0B812A7A053}"/>
              </a:ext>
            </a:extLst>
          </p:cNvPr>
          <p:cNvCxnSpPr/>
          <p:nvPr/>
        </p:nvCxnSpPr>
        <p:spPr>
          <a:xfrm flipH="1">
            <a:off x="829379" y="2861853"/>
            <a:ext cx="1292805" cy="1497614"/>
          </a:xfrm>
          <a:prstGeom prst="line">
            <a:avLst/>
          </a:prstGeom>
        </p:spPr>
        <p:style>
          <a:lnRef idx="3">
            <a:schemeClr val="accent6"/>
          </a:lnRef>
          <a:fillRef idx="0">
            <a:schemeClr val="accent6"/>
          </a:fillRef>
          <a:effectRef idx="2">
            <a:schemeClr val="accent6"/>
          </a:effectRef>
          <a:fontRef idx="minor">
            <a:schemeClr val="tx1"/>
          </a:fontRef>
        </p:style>
      </p:cxnSp>
      <p:cxnSp>
        <p:nvCxnSpPr>
          <p:cNvPr id="132" name="Straight Connector 131">
            <a:extLst>
              <a:ext uri="{FF2B5EF4-FFF2-40B4-BE49-F238E27FC236}">
                <a16:creationId xmlns:a16="http://schemas.microsoft.com/office/drawing/2014/main" id="{3A0544CE-2DEA-5D4C-18A4-4EF946144E78}"/>
              </a:ext>
            </a:extLst>
          </p:cNvPr>
          <p:cNvCxnSpPr>
            <a:cxnSpLocks/>
          </p:cNvCxnSpPr>
          <p:nvPr/>
        </p:nvCxnSpPr>
        <p:spPr>
          <a:xfrm>
            <a:off x="806864" y="2882126"/>
            <a:ext cx="1348662" cy="1470350"/>
          </a:xfrm>
          <a:prstGeom prst="line">
            <a:avLst/>
          </a:prstGeom>
        </p:spPr>
        <p:style>
          <a:lnRef idx="3">
            <a:schemeClr val="accent6"/>
          </a:lnRef>
          <a:fillRef idx="0">
            <a:schemeClr val="accent6"/>
          </a:fillRef>
          <a:effectRef idx="2">
            <a:schemeClr val="accent6"/>
          </a:effectRef>
          <a:fontRef idx="minor">
            <a:schemeClr val="tx1"/>
          </a:fontRef>
        </p:style>
      </p:cxnSp>
      <p:sp>
        <p:nvSpPr>
          <p:cNvPr id="172" name="TextBox 171">
            <a:extLst>
              <a:ext uri="{FF2B5EF4-FFF2-40B4-BE49-F238E27FC236}">
                <a16:creationId xmlns:a16="http://schemas.microsoft.com/office/drawing/2014/main" id="{E192A294-F721-A1E5-CADD-97FCBE4BBB6E}"/>
              </a:ext>
            </a:extLst>
          </p:cNvPr>
          <p:cNvSpPr txBox="1"/>
          <p:nvPr/>
        </p:nvSpPr>
        <p:spPr>
          <a:xfrm>
            <a:off x="5059723" y="2400333"/>
            <a:ext cx="980685" cy="215444"/>
          </a:xfrm>
          <a:prstGeom prst="rect">
            <a:avLst/>
          </a:prstGeom>
          <a:noFill/>
        </p:spPr>
        <p:txBody>
          <a:bodyPr wrap="square" rtlCol="0">
            <a:spAutoFit/>
          </a:bodyPr>
          <a:lstStyle/>
          <a:p>
            <a:r>
              <a:rPr lang="en-US" sz="800" b="1" dirty="0">
                <a:solidFill>
                  <a:srgbClr val="C00000"/>
                </a:solidFill>
              </a:rPr>
              <a:t>R2-ID: 2.2.2.2</a:t>
            </a:r>
          </a:p>
        </p:txBody>
      </p:sp>
      <p:sp>
        <p:nvSpPr>
          <p:cNvPr id="173" name="TextBox 172">
            <a:extLst>
              <a:ext uri="{FF2B5EF4-FFF2-40B4-BE49-F238E27FC236}">
                <a16:creationId xmlns:a16="http://schemas.microsoft.com/office/drawing/2014/main" id="{5508B23D-38DD-0D89-9F8A-DC471167E681}"/>
              </a:ext>
            </a:extLst>
          </p:cNvPr>
          <p:cNvSpPr txBox="1"/>
          <p:nvPr/>
        </p:nvSpPr>
        <p:spPr>
          <a:xfrm>
            <a:off x="6843372" y="2400334"/>
            <a:ext cx="1028830" cy="215444"/>
          </a:xfrm>
          <a:prstGeom prst="rect">
            <a:avLst/>
          </a:prstGeom>
          <a:noFill/>
        </p:spPr>
        <p:txBody>
          <a:bodyPr wrap="square" rtlCol="0">
            <a:spAutoFit/>
          </a:bodyPr>
          <a:lstStyle/>
          <a:p>
            <a:r>
              <a:rPr lang="en-US" sz="800" b="1" dirty="0">
                <a:solidFill>
                  <a:srgbClr val="C00000"/>
                </a:solidFill>
              </a:rPr>
              <a:t>R3-ID: 3.3.3.3</a:t>
            </a:r>
          </a:p>
        </p:txBody>
      </p:sp>
    </p:spTree>
    <p:extLst>
      <p:ext uri="{BB962C8B-B14F-4D97-AF65-F5344CB8AC3E}">
        <p14:creationId xmlns:p14="http://schemas.microsoft.com/office/powerpoint/2010/main" val="3479915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3BAD-5882-C971-1AED-523625F6080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Virtual Link</a:t>
            </a:r>
          </a:p>
        </p:txBody>
      </p:sp>
      <p:sp>
        <p:nvSpPr>
          <p:cNvPr id="3" name="TextBox 2">
            <a:extLst>
              <a:ext uri="{FF2B5EF4-FFF2-40B4-BE49-F238E27FC236}">
                <a16:creationId xmlns:a16="http://schemas.microsoft.com/office/drawing/2014/main" id="{E97C7F39-4E6C-6B0B-6A72-FA778BFA7F72}"/>
              </a:ext>
            </a:extLst>
          </p:cNvPr>
          <p:cNvSpPr txBox="1"/>
          <p:nvPr/>
        </p:nvSpPr>
        <p:spPr>
          <a:xfrm>
            <a:off x="747420" y="905762"/>
            <a:ext cx="7723500" cy="756297"/>
          </a:xfrm>
          <a:prstGeom prst="rect">
            <a:avLst/>
          </a:prstGeom>
          <a:noFill/>
        </p:spPr>
        <p:txBody>
          <a:bodyPr wrap="square" rtlCol="0">
            <a:spAutoFit/>
          </a:bodyPr>
          <a:lstStyle/>
          <a:p>
            <a:pPr>
              <a:lnSpc>
                <a:spcPct val="150000"/>
              </a:lnSpc>
            </a:pPr>
            <a:r>
              <a:rPr lang="en-US" sz="1000" dirty="0">
                <a:solidFill>
                  <a:schemeClr val="tx1"/>
                </a:solidFill>
                <a:latin typeface="+mj-lt"/>
              </a:rPr>
              <a:t>Commands of virtual link on the ABRs-</a:t>
            </a:r>
            <a:br>
              <a:rPr lang="en-US" sz="1000" dirty="0">
                <a:solidFill>
                  <a:schemeClr val="tx1"/>
                </a:solidFill>
                <a:latin typeface="+mj-lt"/>
              </a:rPr>
            </a:br>
            <a:r>
              <a:rPr lang="en-US" sz="1000" b="1" i="1" dirty="0">
                <a:solidFill>
                  <a:schemeClr val="tx1"/>
                </a:solidFill>
                <a:latin typeface="+mj-lt"/>
              </a:rPr>
              <a:t>‘Router(config)# router </a:t>
            </a:r>
            <a:r>
              <a:rPr lang="en-US" sz="1000" b="1" i="1" dirty="0" err="1">
                <a:solidFill>
                  <a:schemeClr val="tx1"/>
                </a:solidFill>
                <a:latin typeface="+mj-lt"/>
              </a:rPr>
              <a:t>ospf</a:t>
            </a:r>
            <a:r>
              <a:rPr lang="en-US" sz="1000" b="1" i="1" dirty="0">
                <a:solidFill>
                  <a:schemeClr val="tx1"/>
                </a:solidFill>
                <a:latin typeface="+mj-lt"/>
              </a:rPr>
              <a:t> </a:t>
            </a:r>
            <a:r>
              <a:rPr lang="en-US" sz="1000" b="1" i="1" dirty="0">
                <a:solidFill>
                  <a:srgbClr val="7030A0"/>
                </a:solidFill>
                <a:latin typeface="+mj-lt"/>
              </a:rPr>
              <a:t>&lt;process ID&gt;</a:t>
            </a:r>
            <a:r>
              <a:rPr lang="en-US" sz="1000" b="1" i="1" dirty="0">
                <a:solidFill>
                  <a:schemeClr val="tx1"/>
                </a:solidFill>
                <a:latin typeface="+mj-lt"/>
              </a:rPr>
              <a:t>’</a:t>
            </a:r>
          </a:p>
          <a:p>
            <a:pPr>
              <a:lnSpc>
                <a:spcPct val="150000"/>
              </a:lnSpc>
            </a:pPr>
            <a:r>
              <a:rPr lang="en-US" sz="1000" b="1" i="1" dirty="0">
                <a:solidFill>
                  <a:schemeClr val="tx1"/>
                </a:solidFill>
                <a:effectLst/>
                <a:latin typeface="+mj-lt"/>
              </a:rPr>
              <a:t>‘Router(config-router)# area </a:t>
            </a:r>
            <a:r>
              <a:rPr lang="en-US" sz="1000" b="1" i="1" dirty="0">
                <a:solidFill>
                  <a:srgbClr val="C00000"/>
                </a:solidFill>
                <a:effectLst/>
                <a:latin typeface="+mj-lt"/>
              </a:rPr>
              <a:t>&lt;virtual area ID&gt; </a:t>
            </a:r>
            <a:r>
              <a:rPr lang="en-US" sz="1000" b="1" i="1" dirty="0">
                <a:solidFill>
                  <a:schemeClr val="tx1"/>
                </a:solidFill>
                <a:effectLst/>
                <a:latin typeface="+mj-lt"/>
              </a:rPr>
              <a:t>virtual-link </a:t>
            </a:r>
            <a:r>
              <a:rPr lang="en-US" sz="1000" b="1" i="1" dirty="0">
                <a:solidFill>
                  <a:srgbClr val="C00000"/>
                </a:solidFill>
                <a:effectLst/>
                <a:latin typeface="+mj-lt"/>
              </a:rPr>
              <a:t>&lt;ABR ID&gt;</a:t>
            </a:r>
            <a:r>
              <a:rPr lang="en-US" sz="1000" b="1" i="1" dirty="0">
                <a:solidFill>
                  <a:schemeClr val="tx1"/>
                </a:solidFill>
                <a:effectLst/>
                <a:latin typeface="+mj-lt"/>
              </a:rPr>
              <a:t>’</a:t>
            </a:r>
          </a:p>
        </p:txBody>
      </p:sp>
      <p:pic>
        <p:nvPicPr>
          <p:cNvPr id="174" name="Picture 173">
            <a:extLst>
              <a:ext uri="{FF2B5EF4-FFF2-40B4-BE49-F238E27FC236}">
                <a16:creationId xmlns:a16="http://schemas.microsoft.com/office/drawing/2014/main" id="{DD856E3B-90C6-E738-4391-0011FDA917D2}"/>
              </a:ext>
            </a:extLst>
          </p:cNvPr>
          <p:cNvPicPr>
            <a:picLocks noChangeAspect="1"/>
          </p:cNvPicPr>
          <p:nvPr/>
        </p:nvPicPr>
        <p:blipFill>
          <a:blip r:embed="rId2"/>
          <a:srcRect/>
          <a:stretch/>
        </p:blipFill>
        <p:spPr>
          <a:xfrm>
            <a:off x="747419" y="1711354"/>
            <a:ext cx="5468823" cy="399789"/>
          </a:xfrm>
          <a:prstGeom prst="rect">
            <a:avLst/>
          </a:prstGeom>
          <a:ln w="28575">
            <a:solidFill>
              <a:schemeClr val="tx1"/>
            </a:solidFill>
          </a:ln>
        </p:spPr>
      </p:pic>
      <p:pic>
        <p:nvPicPr>
          <p:cNvPr id="16" name="Picture 15">
            <a:extLst>
              <a:ext uri="{FF2B5EF4-FFF2-40B4-BE49-F238E27FC236}">
                <a16:creationId xmlns:a16="http://schemas.microsoft.com/office/drawing/2014/main" id="{74A1E0D2-C0D8-7125-FE01-E16B702210C4}"/>
              </a:ext>
            </a:extLst>
          </p:cNvPr>
          <p:cNvPicPr>
            <a:picLocks noChangeAspect="1"/>
          </p:cNvPicPr>
          <p:nvPr/>
        </p:nvPicPr>
        <p:blipFill>
          <a:blip r:embed="rId3"/>
          <a:srcRect/>
          <a:stretch/>
        </p:blipFill>
        <p:spPr>
          <a:xfrm>
            <a:off x="747421" y="2184782"/>
            <a:ext cx="5468822" cy="283568"/>
          </a:xfrm>
          <a:prstGeom prst="rect">
            <a:avLst/>
          </a:prstGeom>
          <a:ln w="28575">
            <a:solidFill>
              <a:schemeClr val="tx1"/>
            </a:solidFill>
          </a:ln>
        </p:spPr>
      </p:pic>
      <p:pic>
        <p:nvPicPr>
          <p:cNvPr id="17" name="Picture 16">
            <a:extLst>
              <a:ext uri="{FF2B5EF4-FFF2-40B4-BE49-F238E27FC236}">
                <a16:creationId xmlns:a16="http://schemas.microsoft.com/office/drawing/2014/main" id="{0B60991C-FECC-15F0-69D4-B043E8E34A88}"/>
              </a:ext>
            </a:extLst>
          </p:cNvPr>
          <p:cNvPicPr>
            <a:picLocks noChangeAspect="1"/>
          </p:cNvPicPr>
          <p:nvPr/>
        </p:nvPicPr>
        <p:blipFill>
          <a:blip r:embed="rId4"/>
          <a:srcRect/>
          <a:stretch/>
        </p:blipFill>
        <p:spPr>
          <a:xfrm>
            <a:off x="747419" y="2541862"/>
            <a:ext cx="5468823" cy="1228859"/>
          </a:xfrm>
          <a:prstGeom prst="rect">
            <a:avLst/>
          </a:prstGeom>
          <a:ln w="28575">
            <a:solidFill>
              <a:schemeClr val="tx1"/>
            </a:solidFill>
          </a:ln>
        </p:spPr>
      </p:pic>
      <p:pic>
        <p:nvPicPr>
          <p:cNvPr id="168" name="Picture 167">
            <a:extLst>
              <a:ext uri="{FF2B5EF4-FFF2-40B4-BE49-F238E27FC236}">
                <a16:creationId xmlns:a16="http://schemas.microsoft.com/office/drawing/2014/main" id="{2A8EF644-8644-97BD-6066-7D7452F993DF}"/>
              </a:ext>
            </a:extLst>
          </p:cNvPr>
          <p:cNvPicPr>
            <a:picLocks noChangeAspect="1"/>
          </p:cNvPicPr>
          <p:nvPr/>
        </p:nvPicPr>
        <p:blipFill>
          <a:blip r:embed="rId5"/>
          <a:srcRect/>
          <a:stretch/>
        </p:blipFill>
        <p:spPr>
          <a:xfrm>
            <a:off x="747419" y="3844728"/>
            <a:ext cx="5468823" cy="682622"/>
          </a:xfrm>
          <a:prstGeom prst="rect">
            <a:avLst/>
          </a:prstGeom>
          <a:ln w="28575">
            <a:solidFill>
              <a:schemeClr val="tx1"/>
            </a:solidFill>
          </a:ln>
        </p:spPr>
      </p:pic>
      <p:sp>
        <p:nvSpPr>
          <p:cNvPr id="4" name="Rectangle 3">
            <a:extLst>
              <a:ext uri="{FF2B5EF4-FFF2-40B4-BE49-F238E27FC236}">
                <a16:creationId xmlns:a16="http://schemas.microsoft.com/office/drawing/2014/main" id="{85F34BA8-B3DD-FDDA-B353-D033228D28F1}"/>
              </a:ext>
            </a:extLst>
          </p:cNvPr>
          <p:cNvSpPr/>
          <p:nvPr/>
        </p:nvSpPr>
        <p:spPr>
          <a:xfrm>
            <a:off x="1965095" y="1975713"/>
            <a:ext cx="4210153" cy="13542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C1ED79-9343-D8EB-1C98-EB21CC7E21B5}"/>
              </a:ext>
            </a:extLst>
          </p:cNvPr>
          <p:cNvSpPr/>
          <p:nvPr/>
        </p:nvSpPr>
        <p:spPr>
          <a:xfrm>
            <a:off x="758087" y="2695041"/>
            <a:ext cx="5411065" cy="2467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774CDC9-9116-A9AC-DF66-5A722E4A18FF}"/>
              </a:ext>
            </a:extLst>
          </p:cNvPr>
          <p:cNvSpPr/>
          <p:nvPr/>
        </p:nvSpPr>
        <p:spPr>
          <a:xfrm>
            <a:off x="758087" y="4015416"/>
            <a:ext cx="5411065" cy="14815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E8E847-A055-8F14-FF3F-60D4AD6124B5}"/>
              </a:ext>
            </a:extLst>
          </p:cNvPr>
          <p:cNvSpPr/>
          <p:nvPr/>
        </p:nvSpPr>
        <p:spPr>
          <a:xfrm>
            <a:off x="764183" y="3475329"/>
            <a:ext cx="5411065" cy="24670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95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B7489-97D9-C056-38B4-835C69DD3528}"/>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Becoming Neighbors</a:t>
            </a:r>
          </a:p>
        </p:txBody>
      </p:sp>
      <p:sp>
        <p:nvSpPr>
          <p:cNvPr id="7" name="TextBox 6">
            <a:extLst>
              <a:ext uri="{FF2B5EF4-FFF2-40B4-BE49-F238E27FC236}">
                <a16:creationId xmlns:a16="http://schemas.microsoft.com/office/drawing/2014/main" id="{F8D5FBD0-C643-9F72-25E8-3A8AB95B9F05}"/>
              </a:ext>
            </a:extLst>
          </p:cNvPr>
          <p:cNvSpPr txBox="1"/>
          <p:nvPr/>
        </p:nvSpPr>
        <p:spPr>
          <a:xfrm>
            <a:off x="747421" y="947707"/>
            <a:ext cx="7871793" cy="3064622"/>
          </a:xfrm>
          <a:prstGeom prst="rect">
            <a:avLst/>
          </a:prstGeom>
          <a:noFill/>
        </p:spPr>
        <p:txBody>
          <a:bodyPr wrap="square" rtlCol="0">
            <a:spAutoFit/>
          </a:bodyPr>
          <a:lstStyle/>
          <a:p>
            <a:pPr>
              <a:lnSpc>
                <a:spcPct val="150000"/>
              </a:lnSpc>
            </a:pPr>
            <a:r>
              <a:rPr lang="en-US" sz="1000" b="1" dirty="0">
                <a:solidFill>
                  <a:srgbClr val="374151"/>
                </a:solidFill>
                <a:latin typeface="+mj-lt"/>
              </a:rPr>
              <a:t>Router ID: </a:t>
            </a:r>
            <a:r>
              <a:rPr lang="en-US" sz="1000" dirty="0">
                <a:solidFill>
                  <a:srgbClr val="374151"/>
                </a:solidFill>
                <a:latin typeface="+mj-lt"/>
              </a:rPr>
              <a:t>A 32 bit unique number. OSPF router is identified using same ID in all directions. It is selected in following cascading selection:</a:t>
            </a:r>
          </a:p>
          <a:p>
            <a:pPr marL="228600" indent="-228600">
              <a:lnSpc>
                <a:spcPct val="150000"/>
              </a:lnSpc>
              <a:buFont typeface="+mj-lt"/>
              <a:buAutoNum type="arabicPeriod"/>
            </a:pPr>
            <a:r>
              <a:rPr lang="en-US" sz="1000" dirty="0">
                <a:solidFill>
                  <a:srgbClr val="374151"/>
                </a:solidFill>
                <a:latin typeface="+mj-lt"/>
              </a:rPr>
              <a:t>Manually assigned.</a:t>
            </a:r>
            <a:br>
              <a:rPr lang="en-US" sz="1000" dirty="0">
                <a:solidFill>
                  <a:srgbClr val="374151"/>
                </a:solidFill>
                <a:latin typeface="+mj-lt"/>
              </a:rPr>
            </a:br>
            <a:r>
              <a:rPr lang="en-US" sz="1000" b="1" i="1" dirty="0">
                <a:solidFill>
                  <a:srgbClr val="374151"/>
                </a:solidFill>
                <a:latin typeface="+mj-lt"/>
              </a:rPr>
              <a:t>‘</a:t>
            </a:r>
            <a:r>
              <a:rPr lang="en-US" sz="1000" b="1" i="1" dirty="0">
                <a:solidFill>
                  <a:schemeClr val="tx1"/>
                </a:solidFill>
                <a:latin typeface="+mj-lt"/>
              </a:rPr>
              <a:t>Router(config)# router </a:t>
            </a:r>
            <a:r>
              <a:rPr lang="en-US" sz="1000" b="1" i="1" dirty="0" err="1">
                <a:solidFill>
                  <a:schemeClr val="tx1"/>
                </a:solidFill>
                <a:latin typeface="+mj-lt"/>
              </a:rPr>
              <a:t>ospf</a:t>
            </a:r>
            <a:r>
              <a:rPr lang="en-US" sz="1000" b="1" i="1" dirty="0">
                <a:solidFill>
                  <a:schemeClr val="tx1"/>
                </a:solidFill>
                <a:latin typeface="+mj-lt"/>
              </a:rPr>
              <a:t> 1’</a:t>
            </a:r>
            <a:br>
              <a:rPr lang="en-US" sz="1000" b="1" i="1" dirty="0">
                <a:solidFill>
                  <a:schemeClr val="tx1"/>
                </a:solidFill>
                <a:latin typeface="+mj-lt"/>
              </a:rPr>
            </a:br>
            <a:r>
              <a:rPr lang="en-US" sz="1000" b="1" i="1" dirty="0">
                <a:solidFill>
                  <a:schemeClr val="tx1"/>
                </a:solidFill>
                <a:latin typeface="+mj-lt"/>
              </a:rPr>
              <a:t>‘Router(config-router)# router-id 1.1.1.1’</a:t>
            </a:r>
            <a:endParaRPr lang="en-US" sz="1000" dirty="0">
              <a:solidFill>
                <a:srgbClr val="374151"/>
              </a:solidFill>
              <a:latin typeface="+mj-lt"/>
            </a:endParaRPr>
          </a:p>
          <a:p>
            <a:pPr marL="228600" indent="-228600">
              <a:lnSpc>
                <a:spcPct val="150000"/>
              </a:lnSpc>
              <a:buFont typeface="+mj-lt"/>
              <a:buAutoNum type="arabicPeriod"/>
            </a:pPr>
            <a:r>
              <a:rPr lang="en-US" sz="1000" dirty="0">
                <a:solidFill>
                  <a:srgbClr val="374151"/>
                </a:solidFill>
                <a:latin typeface="+mj-lt"/>
              </a:rPr>
              <a:t>Highest ‘up’ status loopback interface IP address.</a:t>
            </a:r>
          </a:p>
          <a:p>
            <a:pPr marL="228600" indent="-228600">
              <a:lnSpc>
                <a:spcPct val="150000"/>
              </a:lnSpc>
              <a:buFont typeface="+mj-lt"/>
              <a:buAutoNum type="arabicPeriod"/>
            </a:pPr>
            <a:r>
              <a:rPr lang="en-US" sz="1000" dirty="0">
                <a:solidFill>
                  <a:srgbClr val="374151"/>
                </a:solidFill>
                <a:latin typeface="+mj-lt"/>
              </a:rPr>
              <a:t>Highest ‘up’ </a:t>
            </a:r>
            <a:r>
              <a:rPr lang="en-US" sz="1000" b="1" dirty="0">
                <a:solidFill>
                  <a:srgbClr val="374151"/>
                </a:solidFill>
                <a:latin typeface="+mj-lt"/>
              </a:rPr>
              <a:t> </a:t>
            </a:r>
            <a:r>
              <a:rPr lang="en-US" sz="1000" dirty="0">
                <a:solidFill>
                  <a:srgbClr val="374151"/>
                </a:solidFill>
                <a:latin typeface="+mj-lt"/>
              </a:rPr>
              <a:t>status physical interface IP address.</a:t>
            </a:r>
          </a:p>
          <a:p>
            <a:pPr>
              <a:lnSpc>
                <a:spcPct val="150000"/>
              </a:lnSpc>
            </a:pPr>
            <a:endParaRPr lang="en-US" sz="1000" b="1" dirty="0">
              <a:solidFill>
                <a:srgbClr val="374151"/>
              </a:solidFill>
              <a:latin typeface="+mj-lt"/>
            </a:endParaRPr>
          </a:p>
          <a:p>
            <a:pPr>
              <a:lnSpc>
                <a:spcPct val="150000"/>
              </a:lnSpc>
            </a:pPr>
            <a:r>
              <a:rPr lang="en-US" sz="1000" b="1" dirty="0">
                <a:solidFill>
                  <a:srgbClr val="374151"/>
                </a:solidFill>
                <a:latin typeface="+mj-lt"/>
              </a:rPr>
              <a:t>Conditions: </a:t>
            </a:r>
            <a:r>
              <a:rPr lang="en-US" sz="1000" dirty="0">
                <a:solidFill>
                  <a:srgbClr val="374151"/>
                </a:solidFill>
                <a:latin typeface="+mj-lt"/>
              </a:rPr>
              <a:t>There are some requirements to match to become neighbors:</a:t>
            </a:r>
          </a:p>
          <a:p>
            <a:pPr>
              <a:lnSpc>
                <a:spcPct val="150000"/>
              </a:lnSpc>
            </a:pPr>
            <a:r>
              <a:rPr lang="en-US" sz="1000" b="1" dirty="0">
                <a:solidFill>
                  <a:srgbClr val="374151"/>
                </a:solidFill>
                <a:latin typeface="+mj-lt"/>
              </a:rPr>
              <a:t>	</a:t>
            </a:r>
            <a:r>
              <a:rPr lang="en-US" sz="1000" dirty="0">
                <a:solidFill>
                  <a:srgbClr val="374151"/>
                </a:solidFill>
                <a:latin typeface="+mj-lt"/>
              </a:rPr>
              <a:t>1. Hello interval	 	5. Subnet mask</a:t>
            </a:r>
          </a:p>
          <a:p>
            <a:pPr>
              <a:lnSpc>
                <a:spcPct val="150000"/>
              </a:lnSpc>
            </a:pPr>
            <a:r>
              <a:rPr lang="en-US" sz="1000" b="1" dirty="0">
                <a:solidFill>
                  <a:srgbClr val="374151"/>
                </a:solidFill>
                <a:latin typeface="+mj-lt"/>
              </a:rPr>
              <a:t>	</a:t>
            </a:r>
            <a:r>
              <a:rPr lang="en-US" sz="1000" dirty="0">
                <a:solidFill>
                  <a:srgbClr val="374151"/>
                </a:solidFill>
                <a:latin typeface="+mj-lt"/>
              </a:rPr>
              <a:t>2. Dead interval	 	6. Authentication</a:t>
            </a:r>
          </a:p>
          <a:p>
            <a:pPr>
              <a:lnSpc>
                <a:spcPct val="150000"/>
              </a:lnSpc>
            </a:pPr>
            <a:r>
              <a:rPr lang="en-US" sz="1000" b="1" dirty="0">
                <a:solidFill>
                  <a:srgbClr val="374151"/>
                </a:solidFill>
                <a:latin typeface="+mj-lt"/>
              </a:rPr>
              <a:t>	</a:t>
            </a:r>
            <a:r>
              <a:rPr lang="en-US" sz="1000" dirty="0">
                <a:solidFill>
                  <a:srgbClr val="374151"/>
                </a:solidFill>
                <a:latin typeface="+mj-lt"/>
              </a:rPr>
              <a:t>3. OSPF area ID	7. Stub area flag</a:t>
            </a:r>
          </a:p>
          <a:p>
            <a:pPr>
              <a:lnSpc>
                <a:spcPct val="150000"/>
              </a:lnSpc>
            </a:pPr>
            <a:r>
              <a:rPr lang="en-US" sz="1000" b="1" dirty="0">
                <a:solidFill>
                  <a:srgbClr val="374151"/>
                </a:solidFill>
                <a:latin typeface="+mj-lt"/>
              </a:rPr>
              <a:t>	</a:t>
            </a:r>
            <a:r>
              <a:rPr lang="en-US" sz="1000" dirty="0">
                <a:solidFill>
                  <a:srgbClr val="374151"/>
                </a:solidFill>
                <a:latin typeface="+mj-lt"/>
              </a:rPr>
              <a:t>4. Subnet number	8. Unique router ID</a:t>
            </a:r>
            <a:r>
              <a:rPr lang="en-US" sz="1000" b="1" dirty="0">
                <a:solidFill>
                  <a:srgbClr val="374151"/>
                </a:solidFill>
                <a:latin typeface="+mj-lt"/>
              </a:rPr>
              <a:t>	</a:t>
            </a:r>
          </a:p>
        </p:txBody>
      </p:sp>
      <p:sp>
        <p:nvSpPr>
          <p:cNvPr id="9" name="Rectangle 8">
            <a:extLst>
              <a:ext uri="{FF2B5EF4-FFF2-40B4-BE49-F238E27FC236}">
                <a16:creationId xmlns:a16="http://schemas.microsoft.com/office/drawing/2014/main" id="{9164A3E7-BD30-97C1-8065-0B2D1D929A94}"/>
              </a:ext>
            </a:extLst>
          </p:cNvPr>
          <p:cNvSpPr/>
          <p:nvPr/>
        </p:nvSpPr>
        <p:spPr>
          <a:xfrm>
            <a:off x="5550011" y="1439187"/>
            <a:ext cx="2268528" cy="80906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000" dirty="0">
                <a:solidFill>
                  <a:schemeClr val="tx1"/>
                </a:solidFill>
              </a:rPr>
              <a:t>To reset the Router ID, use following command in privileged EXEC mode:</a:t>
            </a:r>
          </a:p>
          <a:p>
            <a:pPr>
              <a:lnSpc>
                <a:spcPct val="150000"/>
              </a:lnSpc>
            </a:pPr>
            <a:r>
              <a:rPr lang="en-US" sz="1000" b="1" i="1" dirty="0">
                <a:solidFill>
                  <a:schemeClr val="tx1"/>
                </a:solidFill>
              </a:rPr>
              <a:t>‘Router# clear </a:t>
            </a:r>
            <a:r>
              <a:rPr lang="en-US" sz="1000" b="1" i="1" dirty="0" err="1">
                <a:solidFill>
                  <a:schemeClr val="tx1"/>
                </a:solidFill>
              </a:rPr>
              <a:t>ip</a:t>
            </a:r>
            <a:r>
              <a:rPr lang="en-US" sz="1000" b="1" i="1" dirty="0">
                <a:solidFill>
                  <a:schemeClr val="tx1"/>
                </a:solidFill>
              </a:rPr>
              <a:t> </a:t>
            </a:r>
            <a:r>
              <a:rPr lang="en-US" sz="1000" b="1" i="1" dirty="0" err="1">
                <a:solidFill>
                  <a:schemeClr val="tx1"/>
                </a:solidFill>
              </a:rPr>
              <a:t>ospf</a:t>
            </a:r>
            <a:r>
              <a:rPr lang="en-US" sz="1000" b="1" i="1" dirty="0">
                <a:solidFill>
                  <a:schemeClr val="tx1"/>
                </a:solidFill>
              </a:rPr>
              <a:t> process’</a:t>
            </a:r>
          </a:p>
        </p:txBody>
      </p:sp>
    </p:spTree>
    <p:extLst>
      <p:ext uri="{BB962C8B-B14F-4D97-AF65-F5344CB8AC3E}">
        <p14:creationId xmlns:p14="http://schemas.microsoft.com/office/powerpoint/2010/main" val="1239322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3BAD-5882-C971-1AED-523625F6080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(Network Engineer Pro)</a:t>
            </a:r>
          </a:p>
        </p:txBody>
      </p:sp>
      <p:pic>
        <p:nvPicPr>
          <p:cNvPr id="12" name="Picture 11">
            <a:extLst>
              <a:ext uri="{FF2B5EF4-FFF2-40B4-BE49-F238E27FC236}">
                <a16:creationId xmlns:a16="http://schemas.microsoft.com/office/drawing/2014/main" id="{FB6A4643-562C-DF2B-71A8-E938D78ABFBC}"/>
              </a:ext>
            </a:extLst>
          </p:cNvPr>
          <p:cNvPicPr>
            <a:picLocks noChangeAspect="1"/>
          </p:cNvPicPr>
          <p:nvPr/>
        </p:nvPicPr>
        <p:blipFill>
          <a:blip r:embed="rId2"/>
          <a:srcRect/>
          <a:stretch/>
        </p:blipFill>
        <p:spPr>
          <a:xfrm>
            <a:off x="745044" y="1037660"/>
            <a:ext cx="6015360" cy="3387339"/>
          </a:xfrm>
          <a:prstGeom prst="rect">
            <a:avLst/>
          </a:prstGeom>
          <a:ln w="28575">
            <a:solidFill>
              <a:schemeClr val="tx1"/>
            </a:solidFill>
          </a:ln>
        </p:spPr>
      </p:pic>
    </p:spTree>
    <p:extLst>
      <p:ext uri="{BB962C8B-B14F-4D97-AF65-F5344CB8AC3E}">
        <p14:creationId xmlns:p14="http://schemas.microsoft.com/office/powerpoint/2010/main" val="2162242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3BAD-5882-C971-1AED-523625F6080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Area (Network Engineer Pro)</a:t>
            </a:r>
          </a:p>
        </p:txBody>
      </p:sp>
      <p:pic>
        <p:nvPicPr>
          <p:cNvPr id="3" name="Picture 2">
            <a:extLst>
              <a:ext uri="{FF2B5EF4-FFF2-40B4-BE49-F238E27FC236}">
                <a16:creationId xmlns:a16="http://schemas.microsoft.com/office/drawing/2014/main" id="{1D96F6B0-830C-4222-A5D1-CF19A1C9066F}"/>
              </a:ext>
            </a:extLst>
          </p:cNvPr>
          <p:cNvPicPr>
            <a:picLocks noChangeAspect="1"/>
          </p:cNvPicPr>
          <p:nvPr/>
        </p:nvPicPr>
        <p:blipFill>
          <a:blip r:embed="rId2"/>
          <a:srcRect/>
          <a:stretch/>
        </p:blipFill>
        <p:spPr>
          <a:xfrm>
            <a:off x="745044" y="1037660"/>
            <a:ext cx="6015361" cy="3368818"/>
          </a:xfrm>
          <a:prstGeom prst="rect">
            <a:avLst/>
          </a:prstGeom>
          <a:ln w="28575">
            <a:solidFill>
              <a:schemeClr val="tx1"/>
            </a:solidFill>
          </a:ln>
        </p:spPr>
      </p:pic>
    </p:spTree>
    <p:extLst>
      <p:ext uri="{BB962C8B-B14F-4D97-AF65-F5344CB8AC3E}">
        <p14:creationId xmlns:p14="http://schemas.microsoft.com/office/powerpoint/2010/main" val="2002140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90AD-F2D5-4F47-F241-55470D0E231E}"/>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LSDB Table</a:t>
            </a:r>
          </a:p>
        </p:txBody>
      </p:sp>
      <p:pic>
        <p:nvPicPr>
          <p:cNvPr id="3" name="Picture 2">
            <a:extLst>
              <a:ext uri="{FF2B5EF4-FFF2-40B4-BE49-F238E27FC236}">
                <a16:creationId xmlns:a16="http://schemas.microsoft.com/office/drawing/2014/main" id="{0B4C9ABD-705B-909A-884D-3CCE816A4F1F}"/>
              </a:ext>
            </a:extLst>
          </p:cNvPr>
          <p:cNvPicPr>
            <a:picLocks noChangeAspect="1"/>
          </p:cNvPicPr>
          <p:nvPr/>
        </p:nvPicPr>
        <p:blipFill>
          <a:blip r:embed="rId2"/>
          <a:srcRect/>
          <a:stretch/>
        </p:blipFill>
        <p:spPr>
          <a:xfrm>
            <a:off x="744140" y="1047110"/>
            <a:ext cx="4054363" cy="2361828"/>
          </a:xfrm>
          <a:prstGeom prst="rect">
            <a:avLst/>
          </a:prstGeom>
          <a:ln w="28575">
            <a:solidFill>
              <a:schemeClr val="tx1"/>
            </a:solidFill>
          </a:ln>
        </p:spPr>
      </p:pic>
      <p:pic>
        <p:nvPicPr>
          <p:cNvPr id="4" name="Picture 3">
            <a:extLst>
              <a:ext uri="{FF2B5EF4-FFF2-40B4-BE49-F238E27FC236}">
                <a16:creationId xmlns:a16="http://schemas.microsoft.com/office/drawing/2014/main" id="{14C61A2C-833A-77AF-7784-39F40DA60E09}"/>
              </a:ext>
            </a:extLst>
          </p:cNvPr>
          <p:cNvPicPr>
            <a:picLocks noChangeAspect="1"/>
          </p:cNvPicPr>
          <p:nvPr/>
        </p:nvPicPr>
        <p:blipFill>
          <a:blip r:embed="rId3"/>
          <a:srcRect/>
          <a:stretch/>
        </p:blipFill>
        <p:spPr>
          <a:xfrm>
            <a:off x="4832497" y="1047110"/>
            <a:ext cx="3911402" cy="2004189"/>
          </a:xfrm>
          <a:prstGeom prst="rect">
            <a:avLst/>
          </a:prstGeom>
          <a:ln w="28575">
            <a:solidFill>
              <a:schemeClr val="tx1"/>
            </a:solidFill>
          </a:ln>
        </p:spPr>
      </p:pic>
      <p:pic>
        <p:nvPicPr>
          <p:cNvPr id="5" name="Picture 4">
            <a:extLst>
              <a:ext uri="{FF2B5EF4-FFF2-40B4-BE49-F238E27FC236}">
                <a16:creationId xmlns:a16="http://schemas.microsoft.com/office/drawing/2014/main" id="{9EB84749-3298-A4EA-7EEB-4504EA6B81F0}"/>
              </a:ext>
            </a:extLst>
          </p:cNvPr>
          <p:cNvPicPr>
            <a:picLocks noChangeAspect="1"/>
          </p:cNvPicPr>
          <p:nvPr/>
        </p:nvPicPr>
        <p:blipFill>
          <a:blip r:embed="rId4"/>
          <a:srcRect/>
          <a:stretch/>
        </p:blipFill>
        <p:spPr>
          <a:xfrm>
            <a:off x="744139" y="3581405"/>
            <a:ext cx="5094925" cy="514985"/>
          </a:xfrm>
          <a:prstGeom prst="rect">
            <a:avLst/>
          </a:prstGeom>
          <a:ln w="28575">
            <a:solidFill>
              <a:schemeClr val="tx1"/>
            </a:solidFill>
          </a:ln>
        </p:spPr>
      </p:pic>
    </p:spTree>
    <p:extLst>
      <p:ext uri="{BB962C8B-B14F-4D97-AF65-F5344CB8AC3E}">
        <p14:creationId xmlns:p14="http://schemas.microsoft.com/office/powerpoint/2010/main" val="436200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864690-B978-DB97-412C-F116925CEE7C}"/>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Network Types</a:t>
            </a:r>
          </a:p>
        </p:txBody>
      </p:sp>
      <p:sp>
        <p:nvSpPr>
          <p:cNvPr id="24" name="TextBox 23">
            <a:extLst>
              <a:ext uri="{FF2B5EF4-FFF2-40B4-BE49-F238E27FC236}">
                <a16:creationId xmlns:a16="http://schemas.microsoft.com/office/drawing/2014/main" id="{EB225E79-DF6E-62AC-E05F-E07A44F94A93}"/>
              </a:ext>
            </a:extLst>
          </p:cNvPr>
          <p:cNvSpPr txBox="1"/>
          <p:nvPr/>
        </p:nvSpPr>
        <p:spPr>
          <a:xfrm>
            <a:off x="747421" y="905762"/>
            <a:ext cx="2855936" cy="525465"/>
          </a:xfrm>
          <a:prstGeom prst="rect">
            <a:avLst/>
          </a:prstGeom>
          <a:noFill/>
        </p:spPr>
        <p:txBody>
          <a:bodyPr wrap="square" rtlCol="0">
            <a:spAutoFit/>
          </a:bodyPr>
          <a:lstStyle/>
          <a:p>
            <a:pPr>
              <a:lnSpc>
                <a:spcPct val="150000"/>
              </a:lnSpc>
            </a:pPr>
            <a:r>
              <a:rPr lang="en-US" sz="1000" dirty="0">
                <a:latin typeface="+mj-lt"/>
              </a:rPr>
              <a:t>There are </a:t>
            </a:r>
            <a:r>
              <a:rPr lang="en-US" sz="1000" b="1" i="1" dirty="0">
                <a:latin typeface="+mj-lt"/>
              </a:rPr>
              <a:t>two </a:t>
            </a:r>
            <a:r>
              <a:rPr lang="en-US" sz="1000" dirty="0">
                <a:latin typeface="+mj-lt"/>
              </a:rPr>
              <a:t>more types of OSPF network-</a:t>
            </a:r>
            <a:br>
              <a:rPr lang="en-US" sz="1000" b="1" i="1" dirty="0">
                <a:latin typeface="+mj-lt"/>
              </a:rPr>
            </a:br>
            <a:endParaRPr lang="en-US" sz="1000" b="1" i="1" dirty="0">
              <a:latin typeface="+mj-lt"/>
            </a:endParaRPr>
          </a:p>
        </p:txBody>
      </p:sp>
      <p:sp>
        <p:nvSpPr>
          <p:cNvPr id="25" name="Rectangle 24">
            <a:extLst>
              <a:ext uri="{FF2B5EF4-FFF2-40B4-BE49-F238E27FC236}">
                <a16:creationId xmlns:a16="http://schemas.microsoft.com/office/drawing/2014/main" id="{59771E75-6536-7FBC-83C8-9D5A320E9FFC}"/>
              </a:ext>
            </a:extLst>
          </p:cNvPr>
          <p:cNvSpPr/>
          <p:nvPr/>
        </p:nvSpPr>
        <p:spPr>
          <a:xfrm>
            <a:off x="4096500" y="1206502"/>
            <a:ext cx="951000" cy="2247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OSPF</a:t>
            </a:r>
          </a:p>
        </p:txBody>
      </p:sp>
      <p:sp>
        <p:nvSpPr>
          <p:cNvPr id="26" name="Rectangle 25">
            <a:extLst>
              <a:ext uri="{FF2B5EF4-FFF2-40B4-BE49-F238E27FC236}">
                <a16:creationId xmlns:a16="http://schemas.microsoft.com/office/drawing/2014/main" id="{0AB65EC5-2174-98CD-7590-9A2E015B2EE0}"/>
              </a:ext>
            </a:extLst>
          </p:cNvPr>
          <p:cNvSpPr/>
          <p:nvPr/>
        </p:nvSpPr>
        <p:spPr>
          <a:xfrm>
            <a:off x="1297764" y="1951711"/>
            <a:ext cx="2298855" cy="22338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4. P2MP (Point to Multipoint)</a:t>
            </a:r>
          </a:p>
        </p:txBody>
      </p:sp>
      <p:sp>
        <p:nvSpPr>
          <p:cNvPr id="27" name="Rectangle 26">
            <a:extLst>
              <a:ext uri="{FF2B5EF4-FFF2-40B4-BE49-F238E27FC236}">
                <a16:creationId xmlns:a16="http://schemas.microsoft.com/office/drawing/2014/main" id="{82CBEDE3-EE1C-E8E4-42FA-2DF88D5CEFE7}"/>
              </a:ext>
            </a:extLst>
          </p:cNvPr>
          <p:cNvSpPr/>
          <p:nvPr/>
        </p:nvSpPr>
        <p:spPr>
          <a:xfrm>
            <a:off x="5584693" y="1944393"/>
            <a:ext cx="2013291" cy="22213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5. P2MP Non Broadcast</a:t>
            </a:r>
          </a:p>
        </p:txBody>
      </p:sp>
      <p:cxnSp>
        <p:nvCxnSpPr>
          <p:cNvPr id="28" name="Straight Connector 27">
            <a:extLst>
              <a:ext uri="{FF2B5EF4-FFF2-40B4-BE49-F238E27FC236}">
                <a16:creationId xmlns:a16="http://schemas.microsoft.com/office/drawing/2014/main" id="{63D7358A-3A95-6A2B-E118-275E54655F8D}"/>
              </a:ext>
            </a:extLst>
          </p:cNvPr>
          <p:cNvCxnSpPr>
            <a:cxnSpLocks/>
          </p:cNvCxnSpPr>
          <p:nvPr/>
        </p:nvCxnSpPr>
        <p:spPr>
          <a:xfrm flipH="1">
            <a:off x="2447200" y="1688738"/>
            <a:ext cx="4142852" cy="14093"/>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6EF31816-12C6-B015-2008-0A31EAB6E7A0}"/>
              </a:ext>
            </a:extLst>
          </p:cNvPr>
          <p:cNvCxnSpPr>
            <a:cxnSpLocks/>
          </p:cNvCxnSpPr>
          <p:nvPr/>
        </p:nvCxnSpPr>
        <p:spPr>
          <a:xfrm>
            <a:off x="2448045" y="1704169"/>
            <a:ext cx="0" cy="247543"/>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54E4565-E4EB-6549-571A-B6DE0A416411}"/>
              </a:ext>
            </a:extLst>
          </p:cNvPr>
          <p:cNvCxnSpPr>
            <a:cxnSpLocks/>
          </p:cNvCxnSpPr>
          <p:nvPr/>
        </p:nvCxnSpPr>
        <p:spPr>
          <a:xfrm>
            <a:off x="4572000" y="1431227"/>
            <a:ext cx="0" cy="272942"/>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790A6456-60B0-6B78-A605-08F21B818815}"/>
              </a:ext>
            </a:extLst>
          </p:cNvPr>
          <p:cNvCxnSpPr>
            <a:cxnSpLocks/>
          </p:cNvCxnSpPr>
          <p:nvPr/>
        </p:nvCxnSpPr>
        <p:spPr>
          <a:xfrm>
            <a:off x="6590138" y="1696420"/>
            <a:ext cx="0" cy="247543"/>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A2DC3D30-2A2E-FEC2-BC5E-9A78123BC79A}"/>
              </a:ext>
            </a:extLst>
          </p:cNvPr>
          <p:cNvCxnSpPr>
            <a:cxnSpLocks/>
          </p:cNvCxnSpPr>
          <p:nvPr/>
        </p:nvCxnSpPr>
        <p:spPr>
          <a:xfrm>
            <a:off x="2448363" y="2184612"/>
            <a:ext cx="1" cy="2475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18F26FA8-2076-7867-E334-0999D353EE15}"/>
              </a:ext>
            </a:extLst>
          </p:cNvPr>
          <p:cNvCxnSpPr/>
          <p:nvPr/>
        </p:nvCxnSpPr>
        <p:spPr>
          <a:xfrm>
            <a:off x="6590052" y="2179851"/>
            <a:ext cx="1" cy="2475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F463A6C6-AC01-80D8-C888-D82CAF8EEAC1}"/>
              </a:ext>
            </a:extLst>
          </p:cNvPr>
          <p:cNvSpPr/>
          <p:nvPr/>
        </p:nvSpPr>
        <p:spPr>
          <a:xfrm>
            <a:off x="1459111" y="2438071"/>
            <a:ext cx="1976183" cy="173636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000" b="0" i="0" dirty="0">
                <a:solidFill>
                  <a:schemeClr val="tx1"/>
                </a:solidFill>
                <a:effectLst/>
                <a:latin typeface="+mj-lt"/>
              </a:rPr>
              <a:t>A point-to-multipoint (P2MP) OSPF network is a network where one router is connected to multiple other routers. This type of network is typically used for Frame Relay and ATM networks.</a:t>
            </a:r>
            <a:endParaRPr lang="en-US" sz="1000" b="1" dirty="0">
              <a:solidFill>
                <a:schemeClr val="tx1"/>
              </a:solidFill>
              <a:latin typeface="+mj-lt"/>
            </a:endParaRPr>
          </a:p>
        </p:txBody>
      </p:sp>
      <p:sp>
        <p:nvSpPr>
          <p:cNvPr id="35" name="Rectangle 34">
            <a:extLst>
              <a:ext uri="{FF2B5EF4-FFF2-40B4-BE49-F238E27FC236}">
                <a16:creationId xmlns:a16="http://schemas.microsoft.com/office/drawing/2014/main" id="{6CF1A540-89AD-6CC6-5937-C5BC72566675}"/>
              </a:ext>
            </a:extLst>
          </p:cNvPr>
          <p:cNvSpPr/>
          <p:nvPr/>
        </p:nvSpPr>
        <p:spPr>
          <a:xfrm>
            <a:off x="5561652" y="2440721"/>
            <a:ext cx="2091429" cy="173636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000" b="0" i="0" dirty="0">
                <a:solidFill>
                  <a:schemeClr val="tx1"/>
                </a:solidFill>
                <a:effectLst/>
                <a:latin typeface="+mj-lt"/>
              </a:rPr>
              <a:t>P2MP NBMA OSPF network type is used where OSPF routers are connected via NBMA networks, such as Frame Relay or X.25, and need to communicate with multiple neighbors over the same network segment. </a:t>
            </a:r>
            <a:endParaRPr lang="en-US" sz="1000" b="1" dirty="0">
              <a:solidFill>
                <a:schemeClr val="tx1"/>
              </a:solidFill>
              <a:latin typeface="+mj-lt"/>
            </a:endParaRPr>
          </a:p>
        </p:txBody>
      </p:sp>
    </p:spTree>
    <p:extLst>
      <p:ext uri="{BB962C8B-B14F-4D97-AF65-F5344CB8AC3E}">
        <p14:creationId xmlns:p14="http://schemas.microsoft.com/office/powerpoint/2010/main" val="2920983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DC96-DEBA-6B0F-81B4-A757B65A1A9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Point-to-Multipoint Network</a:t>
            </a:r>
          </a:p>
        </p:txBody>
      </p:sp>
      <p:sp>
        <p:nvSpPr>
          <p:cNvPr id="3" name="TextBox 2">
            <a:extLst>
              <a:ext uri="{FF2B5EF4-FFF2-40B4-BE49-F238E27FC236}">
                <a16:creationId xmlns:a16="http://schemas.microsoft.com/office/drawing/2014/main" id="{445146B7-0758-7AFA-30DB-BD6C2A87CDAE}"/>
              </a:ext>
            </a:extLst>
          </p:cNvPr>
          <p:cNvSpPr txBox="1"/>
          <p:nvPr/>
        </p:nvSpPr>
        <p:spPr>
          <a:xfrm>
            <a:off x="747420" y="905762"/>
            <a:ext cx="3713261" cy="3987951"/>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Ø"/>
            </a:pPr>
            <a:r>
              <a:rPr lang="en-US" sz="1000" b="0" i="0" dirty="0">
                <a:solidFill>
                  <a:schemeClr val="tx1"/>
                </a:solidFill>
                <a:effectLst/>
                <a:latin typeface="+mj-lt"/>
              </a:rPr>
              <a:t>P2MP networks are similar to P2P networks, but they support multiple remote routers connecting to a central router. </a:t>
            </a:r>
            <a:r>
              <a:rPr lang="en-US" sz="1000" dirty="0">
                <a:solidFill>
                  <a:schemeClr val="tx1"/>
                </a:solidFill>
                <a:latin typeface="+mj-lt"/>
              </a:rPr>
              <a:t>T</a:t>
            </a:r>
            <a:r>
              <a:rPr lang="en-US" sz="1000" b="0" i="0" dirty="0">
                <a:solidFill>
                  <a:schemeClr val="tx1"/>
                </a:solidFill>
                <a:effectLst/>
                <a:latin typeface="+mj-lt"/>
              </a:rPr>
              <a:t>he remote routers are not directly connected to each other.</a:t>
            </a:r>
          </a:p>
          <a:p>
            <a:pPr marL="171450" indent="-171450" algn="just">
              <a:lnSpc>
                <a:spcPct val="150000"/>
              </a:lnSpc>
              <a:buFont typeface="Wingdings" panose="05000000000000000000" pitchFamily="2" charset="2"/>
              <a:buChar char="Ø"/>
            </a:pPr>
            <a:r>
              <a:rPr lang="en-US" sz="1000" dirty="0">
                <a:solidFill>
                  <a:schemeClr val="tx1"/>
                </a:solidFill>
                <a:latin typeface="+mj-lt"/>
              </a:rPr>
              <a:t>T</a:t>
            </a:r>
            <a:r>
              <a:rPr lang="en-US" sz="1000" b="0" i="0" dirty="0">
                <a:solidFill>
                  <a:schemeClr val="tx1"/>
                </a:solidFill>
                <a:effectLst/>
                <a:latin typeface="+mj-lt"/>
              </a:rPr>
              <a:t>ypically used in wireless or hub-and-spoke topologies.</a:t>
            </a:r>
          </a:p>
          <a:p>
            <a:pPr marL="171450" indent="-171450" algn="just">
              <a:lnSpc>
                <a:spcPct val="150000"/>
              </a:lnSpc>
              <a:buFont typeface="Wingdings" panose="05000000000000000000" pitchFamily="2" charset="2"/>
              <a:buChar char="Ø"/>
            </a:pPr>
            <a:r>
              <a:rPr lang="en-US" sz="1000" b="0" i="0" dirty="0">
                <a:solidFill>
                  <a:schemeClr val="tx1"/>
                </a:solidFill>
                <a:effectLst/>
                <a:latin typeface="+mj-lt"/>
              </a:rPr>
              <a:t>The hub router maintains a separate OSPF adjacency with each of the remote routers.</a:t>
            </a:r>
            <a:endParaRPr lang="en-US" sz="1000" dirty="0">
              <a:solidFill>
                <a:schemeClr val="tx1"/>
              </a:solidFill>
              <a:latin typeface="+mj-lt"/>
            </a:endParaRPr>
          </a:p>
          <a:p>
            <a:pPr marL="171450" indent="-171450" algn="just">
              <a:lnSpc>
                <a:spcPct val="150000"/>
              </a:lnSpc>
              <a:buFont typeface="Wingdings" panose="05000000000000000000" pitchFamily="2" charset="2"/>
              <a:buChar char="Ø"/>
            </a:pPr>
            <a:r>
              <a:rPr lang="en-US" sz="1000" b="0" i="0" dirty="0">
                <a:solidFill>
                  <a:schemeClr val="tx1"/>
                </a:solidFill>
                <a:effectLst/>
                <a:latin typeface="+mj-lt"/>
              </a:rPr>
              <a:t>Spoke routers establish OSPF adjacencies with the hub router but do not establish adjacencies with each other.</a:t>
            </a:r>
          </a:p>
          <a:p>
            <a:pPr marL="171450" indent="-171450" algn="just">
              <a:lnSpc>
                <a:spcPct val="150000"/>
              </a:lnSpc>
              <a:buFont typeface="Wingdings" panose="05000000000000000000" pitchFamily="2" charset="2"/>
              <a:buChar char="Ø"/>
            </a:pPr>
            <a:r>
              <a:rPr lang="en-US" sz="1000" b="0" i="0" dirty="0">
                <a:solidFill>
                  <a:schemeClr val="tx1"/>
                </a:solidFill>
                <a:effectLst/>
                <a:latin typeface="+mj-lt"/>
              </a:rPr>
              <a:t>Adjacencies are established between all neighboring routers. There is no DR/BDR concept.</a:t>
            </a:r>
          </a:p>
          <a:p>
            <a:pPr marL="171450" indent="-171450" algn="just">
              <a:lnSpc>
                <a:spcPct val="150000"/>
              </a:lnSpc>
              <a:buFont typeface="Wingdings" panose="05000000000000000000" pitchFamily="2" charset="2"/>
              <a:buChar char="Ø"/>
            </a:pPr>
            <a:r>
              <a:rPr lang="en-US" sz="1000" b="0" i="0" dirty="0">
                <a:solidFill>
                  <a:schemeClr val="tx1"/>
                </a:solidFill>
                <a:effectLst/>
                <a:latin typeface="+mj-lt"/>
              </a:rPr>
              <a:t>These type of network are not seen </a:t>
            </a:r>
            <a:r>
              <a:rPr lang="en-US" sz="1000" dirty="0">
                <a:solidFill>
                  <a:schemeClr val="tx1"/>
                </a:solidFill>
                <a:latin typeface="+mj-lt"/>
              </a:rPr>
              <a:t>in LAN networks. They</a:t>
            </a:r>
            <a:r>
              <a:rPr lang="en-US" sz="1000" b="0" i="0" dirty="0">
                <a:solidFill>
                  <a:schemeClr val="tx1"/>
                </a:solidFill>
                <a:effectLst/>
                <a:latin typeface="+mj-lt"/>
              </a:rPr>
              <a:t> are commonly used in WAN scenarios such as: Remote site connectivity, branch office connectivity, wireless mesh networks and many more.</a:t>
            </a:r>
          </a:p>
          <a:p>
            <a:pPr algn="just">
              <a:lnSpc>
                <a:spcPct val="150000"/>
              </a:lnSpc>
            </a:pPr>
            <a:br>
              <a:rPr lang="en-US" sz="1000" b="1" i="1" dirty="0">
                <a:solidFill>
                  <a:schemeClr val="tx1"/>
                </a:solidFill>
                <a:latin typeface="+mj-lt"/>
              </a:rPr>
            </a:br>
            <a:endParaRPr lang="en-US" sz="1000" b="1" i="1" dirty="0">
              <a:solidFill>
                <a:schemeClr val="tx1"/>
              </a:solidFill>
              <a:latin typeface="+mj-lt"/>
            </a:endParaRPr>
          </a:p>
        </p:txBody>
      </p:sp>
      <p:pic>
        <p:nvPicPr>
          <p:cNvPr id="4" name="Picture 3">
            <a:extLst>
              <a:ext uri="{FF2B5EF4-FFF2-40B4-BE49-F238E27FC236}">
                <a16:creationId xmlns:a16="http://schemas.microsoft.com/office/drawing/2014/main" id="{DE32002C-D8AC-4BB4-3CDC-4BBC37FCA1D7}"/>
              </a:ext>
            </a:extLst>
          </p:cNvPr>
          <p:cNvPicPr>
            <a:picLocks noChangeAspect="1"/>
          </p:cNvPicPr>
          <p:nvPr/>
        </p:nvPicPr>
        <p:blipFill>
          <a:blip r:embed="rId2"/>
          <a:stretch>
            <a:fillRect/>
          </a:stretch>
        </p:blipFill>
        <p:spPr>
          <a:xfrm>
            <a:off x="4621689" y="1490408"/>
            <a:ext cx="913003" cy="913003"/>
          </a:xfrm>
          <a:prstGeom prst="rect">
            <a:avLst/>
          </a:prstGeom>
        </p:spPr>
      </p:pic>
      <p:pic>
        <p:nvPicPr>
          <p:cNvPr id="5" name="Picture 4">
            <a:extLst>
              <a:ext uri="{FF2B5EF4-FFF2-40B4-BE49-F238E27FC236}">
                <a16:creationId xmlns:a16="http://schemas.microsoft.com/office/drawing/2014/main" id="{8AAE8835-8B6A-6EB4-A91C-3FC4288AC70F}"/>
              </a:ext>
            </a:extLst>
          </p:cNvPr>
          <p:cNvPicPr>
            <a:picLocks noChangeAspect="1"/>
          </p:cNvPicPr>
          <p:nvPr/>
        </p:nvPicPr>
        <p:blipFill>
          <a:blip r:embed="rId2"/>
          <a:stretch>
            <a:fillRect/>
          </a:stretch>
        </p:blipFill>
        <p:spPr>
          <a:xfrm>
            <a:off x="7791609" y="1490408"/>
            <a:ext cx="913003" cy="913003"/>
          </a:xfrm>
          <a:prstGeom prst="rect">
            <a:avLst/>
          </a:prstGeom>
        </p:spPr>
      </p:pic>
      <p:pic>
        <p:nvPicPr>
          <p:cNvPr id="6" name="Picture 5">
            <a:extLst>
              <a:ext uri="{FF2B5EF4-FFF2-40B4-BE49-F238E27FC236}">
                <a16:creationId xmlns:a16="http://schemas.microsoft.com/office/drawing/2014/main" id="{50612483-F461-EB8A-6767-4CCF816F7DA8}"/>
              </a:ext>
            </a:extLst>
          </p:cNvPr>
          <p:cNvPicPr>
            <a:picLocks noChangeAspect="1"/>
          </p:cNvPicPr>
          <p:nvPr/>
        </p:nvPicPr>
        <p:blipFill>
          <a:blip r:embed="rId2"/>
          <a:stretch>
            <a:fillRect/>
          </a:stretch>
        </p:blipFill>
        <p:spPr>
          <a:xfrm>
            <a:off x="7791609" y="728408"/>
            <a:ext cx="913003" cy="913003"/>
          </a:xfrm>
          <a:prstGeom prst="rect">
            <a:avLst/>
          </a:prstGeom>
        </p:spPr>
      </p:pic>
      <p:pic>
        <p:nvPicPr>
          <p:cNvPr id="7" name="Picture 6">
            <a:extLst>
              <a:ext uri="{FF2B5EF4-FFF2-40B4-BE49-F238E27FC236}">
                <a16:creationId xmlns:a16="http://schemas.microsoft.com/office/drawing/2014/main" id="{98420528-60A9-ACFE-C9F3-78E1082AFDAE}"/>
              </a:ext>
            </a:extLst>
          </p:cNvPr>
          <p:cNvPicPr>
            <a:picLocks noChangeAspect="1"/>
          </p:cNvPicPr>
          <p:nvPr/>
        </p:nvPicPr>
        <p:blipFill>
          <a:blip r:embed="rId2"/>
          <a:stretch>
            <a:fillRect/>
          </a:stretch>
        </p:blipFill>
        <p:spPr>
          <a:xfrm>
            <a:off x="7791609" y="2252408"/>
            <a:ext cx="913003" cy="913003"/>
          </a:xfrm>
          <a:prstGeom prst="rect">
            <a:avLst/>
          </a:prstGeom>
        </p:spPr>
      </p:pic>
      <p:cxnSp>
        <p:nvCxnSpPr>
          <p:cNvPr id="8" name="Straight Connector 7">
            <a:extLst>
              <a:ext uri="{FF2B5EF4-FFF2-40B4-BE49-F238E27FC236}">
                <a16:creationId xmlns:a16="http://schemas.microsoft.com/office/drawing/2014/main" id="{B0FFE088-2985-6101-F00D-6FDF5D5C2689}"/>
              </a:ext>
            </a:extLst>
          </p:cNvPr>
          <p:cNvCxnSpPr>
            <a:cxnSpLocks/>
          </p:cNvCxnSpPr>
          <p:nvPr/>
        </p:nvCxnSpPr>
        <p:spPr>
          <a:xfrm flipH="1">
            <a:off x="5334000" y="1946909"/>
            <a:ext cx="2665752"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8A54D54-9A8C-49F0-4C61-94D18F50DE18}"/>
              </a:ext>
            </a:extLst>
          </p:cNvPr>
          <p:cNvCxnSpPr>
            <a:cxnSpLocks/>
          </p:cNvCxnSpPr>
          <p:nvPr/>
        </p:nvCxnSpPr>
        <p:spPr>
          <a:xfrm flipH="1">
            <a:off x="6598920" y="1184909"/>
            <a:ext cx="1400832" cy="7620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9A29EBBA-8F34-28FB-6A8C-4B0C87497973}"/>
              </a:ext>
            </a:extLst>
          </p:cNvPr>
          <p:cNvCxnSpPr>
            <a:cxnSpLocks/>
          </p:cNvCxnSpPr>
          <p:nvPr/>
        </p:nvCxnSpPr>
        <p:spPr>
          <a:xfrm flipH="1" flipV="1">
            <a:off x="6598920" y="1946909"/>
            <a:ext cx="1400832" cy="793181"/>
          </a:xfrm>
          <a:prstGeom prst="line">
            <a:avLst/>
          </a:prstGeom>
        </p:spPr>
        <p:style>
          <a:lnRef idx="2">
            <a:schemeClr val="dk1"/>
          </a:lnRef>
          <a:fillRef idx="0">
            <a:schemeClr val="dk1"/>
          </a:fillRef>
          <a:effectRef idx="1">
            <a:schemeClr val="dk1"/>
          </a:effectRef>
          <a:fontRef idx="minor">
            <a:schemeClr val="tx1"/>
          </a:fontRef>
        </p:style>
      </p:cxnSp>
      <p:sp>
        <p:nvSpPr>
          <p:cNvPr id="17" name="Cloud 16">
            <a:extLst>
              <a:ext uri="{FF2B5EF4-FFF2-40B4-BE49-F238E27FC236}">
                <a16:creationId xmlns:a16="http://schemas.microsoft.com/office/drawing/2014/main" id="{1122448E-8619-B296-290E-C866869E5F2D}"/>
              </a:ext>
            </a:extLst>
          </p:cNvPr>
          <p:cNvSpPr/>
          <p:nvPr/>
        </p:nvSpPr>
        <p:spPr>
          <a:xfrm>
            <a:off x="6324599" y="1691640"/>
            <a:ext cx="762149" cy="530288"/>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WAN</a:t>
            </a:r>
          </a:p>
        </p:txBody>
      </p:sp>
      <p:sp>
        <p:nvSpPr>
          <p:cNvPr id="18" name="TextBox 17">
            <a:extLst>
              <a:ext uri="{FF2B5EF4-FFF2-40B4-BE49-F238E27FC236}">
                <a16:creationId xmlns:a16="http://schemas.microsoft.com/office/drawing/2014/main" id="{CBE94249-9F47-3A78-8FD1-1D79ECBA9295}"/>
              </a:ext>
            </a:extLst>
          </p:cNvPr>
          <p:cNvSpPr txBox="1"/>
          <p:nvPr/>
        </p:nvSpPr>
        <p:spPr>
          <a:xfrm>
            <a:off x="4844099" y="1557127"/>
            <a:ext cx="534803" cy="246221"/>
          </a:xfrm>
          <a:prstGeom prst="rect">
            <a:avLst/>
          </a:prstGeom>
          <a:noFill/>
        </p:spPr>
        <p:txBody>
          <a:bodyPr wrap="square" rtlCol="0">
            <a:spAutoFit/>
          </a:bodyPr>
          <a:lstStyle/>
          <a:p>
            <a:r>
              <a:rPr lang="en-US" sz="1000" b="1" dirty="0">
                <a:solidFill>
                  <a:srgbClr val="C00000"/>
                </a:solidFill>
              </a:rPr>
              <a:t>Hub</a:t>
            </a:r>
          </a:p>
        </p:txBody>
      </p:sp>
      <p:sp>
        <p:nvSpPr>
          <p:cNvPr id="19" name="TextBox 18">
            <a:extLst>
              <a:ext uri="{FF2B5EF4-FFF2-40B4-BE49-F238E27FC236}">
                <a16:creationId xmlns:a16="http://schemas.microsoft.com/office/drawing/2014/main" id="{13B138A5-83E6-49F4-7D1D-1EAE552C8A55}"/>
              </a:ext>
            </a:extLst>
          </p:cNvPr>
          <p:cNvSpPr txBox="1"/>
          <p:nvPr/>
        </p:nvSpPr>
        <p:spPr>
          <a:xfrm>
            <a:off x="7944684" y="787942"/>
            <a:ext cx="606852" cy="246221"/>
          </a:xfrm>
          <a:prstGeom prst="rect">
            <a:avLst/>
          </a:prstGeom>
          <a:noFill/>
        </p:spPr>
        <p:txBody>
          <a:bodyPr wrap="square" rtlCol="0">
            <a:spAutoFit/>
          </a:bodyPr>
          <a:lstStyle/>
          <a:p>
            <a:r>
              <a:rPr lang="en-US" sz="1000" b="1" dirty="0">
                <a:solidFill>
                  <a:srgbClr val="C00000"/>
                </a:solidFill>
              </a:rPr>
              <a:t>Spoke</a:t>
            </a:r>
          </a:p>
        </p:txBody>
      </p:sp>
      <p:sp>
        <p:nvSpPr>
          <p:cNvPr id="20" name="TextBox 19">
            <a:extLst>
              <a:ext uri="{FF2B5EF4-FFF2-40B4-BE49-F238E27FC236}">
                <a16:creationId xmlns:a16="http://schemas.microsoft.com/office/drawing/2014/main" id="{5607D2AC-67A5-571C-329E-4A1949CB03DE}"/>
              </a:ext>
            </a:extLst>
          </p:cNvPr>
          <p:cNvSpPr txBox="1"/>
          <p:nvPr/>
        </p:nvSpPr>
        <p:spPr>
          <a:xfrm>
            <a:off x="7944684" y="1542588"/>
            <a:ext cx="606852" cy="246221"/>
          </a:xfrm>
          <a:prstGeom prst="rect">
            <a:avLst/>
          </a:prstGeom>
          <a:noFill/>
        </p:spPr>
        <p:txBody>
          <a:bodyPr wrap="square" rtlCol="0">
            <a:spAutoFit/>
          </a:bodyPr>
          <a:lstStyle/>
          <a:p>
            <a:r>
              <a:rPr lang="en-US" sz="1000" b="1" dirty="0">
                <a:solidFill>
                  <a:srgbClr val="C00000"/>
                </a:solidFill>
              </a:rPr>
              <a:t>Spoke</a:t>
            </a:r>
          </a:p>
        </p:txBody>
      </p:sp>
      <p:sp>
        <p:nvSpPr>
          <p:cNvPr id="21" name="TextBox 20">
            <a:extLst>
              <a:ext uri="{FF2B5EF4-FFF2-40B4-BE49-F238E27FC236}">
                <a16:creationId xmlns:a16="http://schemas.microsoft.com/office/drawing/2014/main" id="{23BBD922-E3AF-F89F-11FF-300BA3D04C5B}"/>
              </a:ext>
            </a:extLst>
          </p:cNvPr>
          <p:cNvSpPr txBox="1"/>
          <p:nvPr/>
        </p:nvSpPr>
        <p:spPr>
          <a:xfrm>
            <a:off x="7944684" y="2319305"/>
            <a:ext cx="606852" cy="246221"/>
          </a:xfrm>
          <a:prstGeom prst="rect">
            <a:avLst/>
          </a:prstGeom>
          <a:noFill/>
        </p:spPr>
        <p:txBody>
          <a:bodyPr wrap="square" rtlCol="0">
            <a:spAutoFit/>
          </a:bodyPr>
          <a:lstStyle/>
          <a:p>
            <a:r>
              <a:rPr lang="en-US" sz="1000" b="1" dirty="0">
                <a:solidFill>
                  <a:srgbClr val="C00000"/>
                </a:solidFill>
              </a:rPr>
              <a:t>Spoke</a:t>
            </a:r>
          </a:p>
        </p:txBody>
      </p:sp>
      <p:sp>
        <p:nvSpPr>
          <p:cNvPr id="22" name="TextBox 21">
            <a:extLst>
              <a:ext uri="{FF2B5EF4-FFF2-40B4-BE49-F238E27FC236}">
                <a16:creationId xmlns:a16="http://schemas.microsoft.com/office/drawing/2014/main" id="{D633FEF8-B60B-EB34-4D88-FC41F4EF0104}"/>
              </a:ext>
            </a:extLst>
          </p:cNvPr>
          <p:cNvSpPr txBox="1"/>
          <p:nvPr/>
        </p:nvSpPr>
        <p:spPr>
          <a:xfrm>
            <a:off x="4648200" y="2964181"/>
            <a:ext cx="4017636" cy="987130"/>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Ø"/>
            </a:pPr>
            <a:r>
              <a:rPr lang="en-US" sz="1000" dirty="0">
                <a:latin typeface="+mj-lt"/>
              </a:rPr>
              <a:t>Full mesh WAN deployment are rare and generally not recommended.</a:t>
            </a:r>
          </a:p>
          <a:p>
            <a:pPr marL="171450" indent="-171450" algn="just">
              <a:lnSpc>
                <a:spcPct val="150000"/>
              </a:lnSpc>
              <a:buFont typeface="Wingdings" panose="05000000000000000000" pitchFamily="2" charset="2"/>
              <a:buChar char="Ø"/>
            </a:pPr>
            <a:r>
              <a:rPr lang="en-US" sz="1000" dirty="0">
                <a:latin typeface="+mj-lt"/>
              </a:rPr>
              <a:t>Interfaces connecting Hub and Spoke will be in same subnet just like a OSPF broadcast network connected with a switch.</a:t>
            </a:r>
          </a:p>
        </p:txBody>
      </p:sp>
    </p:spTree>
    <p:extLst>
      <p:ext uri="{BB962C8B-B14F-4D97-AF65-F5344CB8AC3E}">
        <p14:creationId xmlns:p14="http://schemas.microsoft.com/office/powerpoint/2010/main" val="508364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FD1D-FE2A-07C7-0D7A-5E769B113EF8}"/>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 Network Type Differences</a:t>
            </a:r>
          </a:p>
        </p:txBody>
      </p:sp>
      <p:graphicFrame>
        <p:nvGraphicFramePr>
          <p:cNvPr id="4" name="Table 3">
            <a:extLst>
              <a:ext uri="{FF2B5EF4-FFF2-40B4-BE49-F238E27FC236}">
                <a16:creationId xmlns:a16="http://schemas.microsoft.com/office/drawing/2014/main" id="{A114AAB8-3138-24F7-1B67-80338AC63D5E}"/>
              </a:ext>
            </a:extLst>
          </p:cNvPr>
          <p:cNvGraphicFramePr>
            <a:graphicFrameLocks noGrp="1"/>
          </p:cNvGraphicFramePr>
          <p:nvPr>
            <p:extLst>
              <p:ext uri="{D42A27DB-BD31-4B8C-83A1-F6EECF244321}">
                <p14:modId xmlns:p14="http://schemas.microsoft.com/office/powerpoint/2010/main" val="2954176916"/>
              </p:ext>
            </p:extLst>
          </p:nvPr>
        </p:nvGraphicFramePr>
        <p:xfrm>
          <a:off x="829056" y="923411"/>
          <a:ext cx="7700638" cy="3502290"/>
        </p:xfrm>
        <a:graphic>
          <a:graphicData uri="http://schemas.openxmlformats.org/drawingml/2006/table">
            <a:tbl>
              <a:tblPr firstRow="1" bandRow="1">
                <a:tableStyleId>{69012ECD-51FC-41F1-AA8D-1B2483CD663E}</a:tableStyleId>
              </a:tblPr>
              <a:tblGrid>
                <a:gridCol w="2276792">
                  <a:extLst>
                    <a:ext uri="{9D8B030D-6E8A-4147-A177-3AD203B41FA5}">
                      <a16:colId xmlns:a16="http://schemas.microsoft.com/office/drawing/2014/main" val="2922379647"/>
                    </a:ext>
                  </a:extLst>
                </a:gridCol>
                <a:gridCol w="998112">
                  <a:extLst>
                    <a:ext uri="{9D8B030D-6E8A-4147-A177-3AD203B41FA5}">
                      <a16:colId xmlns:a16="http://schemas.microsoft.com/office/drawing/2014/main" val="859409096"/>
                    </a:ext>
                  </a:extLst>
                </a:gridCol>
                <a:gridCol w="1214755">
                  <a:extLst>
                    <a:ext uri="{9D8B030D-6E8A-4147-A177-3AD203B41FA5}">
                      <a16:colId xmlns:a16="http://schemas.microsoft.com/office/drawing/2014/main" val="1556668696"/>
                    </a:ext>
                  </a:extLst>
                </a:gridCol>
                <a:gridCol w="1214755">
                  <a:extLst>
                    <a:ext uri="{9D8B030D-6E8A-4147-A177-3AD203B41FA5}">
                      <a16:colId xmlns:a16="http://schemas.microsoft.com/office/drawing/2014/main" val="3893536300"/>
                    </a:ext>
                  </a:extLst>
                </a:gridCol>
                <a:gridCol w="998112">
                  <a:extLst>
                    <a:ext uri="{9D8B030D-6E8A-4147-A177-3AD203B41FA5}">
                      <a16:colId xmlns:a16="http://schemas.microsoft.com/office/drawing/2014/main" val="132079865"/>
                    </a:ext>
                  </a:extLst>
                </a:gridCol>
                <a:gridCol w="998112">
                  <a:extLst>
                    <a:ext uri="{9D8B030D-6E8A-4147-A177-3AD203B41FA5}">
                      <a16:colId xmlns:a16="http://schemas.microsoft.com/office/drawing/2014/main" val="371411546"/>
                    </a:ext>
                  </a:extLst>
                </a:gridCol>
              </a:tblGrid>
              <a:tr h="350229">
                <a:tc>
                  <a:txBody>
                    <a:bodyPr/>
                    <a:lstStyle/>
                    <a:p>
                      <a:pPr algn="ctr"/>
                      <a:r>
                        <a:rPr lang="en-US" sz="1000" b="1" dirty="0">
                          <a:solidFill>
                            <a:schemeClr val="tx1"/>
                          </a:solidFill>
                        </a:rPr>
                        <a:t>Network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P2P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Broadcast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NBMA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P2MP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P2MP NB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688852"/>
                  </a:ext>
                </a:extLst>
              </a:tr>
              <a:tr h="350229">
                <a:tc>
                  <a:txBody>
                    <a:bodyPr/>
                    <a:lstStyle/>
                    <a:p>
                      <a:pPr algn="ctr"/>
                      <a:r>
                        <a:rPr lang="en-US" sz="1000" b="1" dirty="0">
                          <a:solidFill>
                            <a:schemeClr val="tx1"/>
                          </a:solidFill>
                        </a:rPr>
                        <a:t>Max Routers per Link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65308"/>
                  </a:ext>
                </a:extLst>
              </a:tr>
              <a:tr h="350229">
                <a:tc>
                  <a:txBody>
                    <a:bodyPr/>
                    <a:lstStyle/>
                    <a:p>
                      <a:pPr algn="ctr"/>
                      <a:r>
                        <a:rPr lang="en-US" sz="1000" b="1" dirty="0">
                          <a:solidFill>
                            <a:schemeClr val="tx1"/>
                          </a:solidFill>
                        </a:rPr>
                        <a:t>Full Mesh Connectivity Assumed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9871597"/>
                  </a:ext>
                </a:extLst>
              </a:tr>
              <a:tr h="350229">
                <a:tc>
                  <a:txBody>
                    <a:bodyPr/>
                    <a:lstStyle/>
                    <a:p>
                      <a:pPr algn="ctr"/>
                      <a:r>
                        <a:rPr lang="en-US" sz="1000" b="1" dirty="0">
                          <a:solidFill>
                            <a:schemeClr val="tx1"/>
                          </a:solidFill>
                        </a:rPr>
                        <a:t>DR/BDR 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668700"/>
                  </a:ext>
                </a:extLst>
              </a:tr>
              <a:tr h="350229">
                <a:tc>
                  <a:txBody>
                    <a:bodyPr/>
                    <a:lstStyle/>
                    <a:p>
                      <a:pPr algn="ctr"/>
                      <a:r>
                        <a:rPr lang="en-US" sz="1000" b="1" dirty="0">
                          <a:solidFill>
                            <a:schemeClr val="tx1"/>
                          </a:solidFill>
                        </a:rPr>
                        <a:t>Hello/Dead Timer (Cisco Default)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10 /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10 /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30 / 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30 / 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30 / 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4031448"/>
                  </a:ext>
                </a:extLst>
              </a:tr>
              <a:tr h="350229">
                <a:tc>
                  <a:txBody>
                    <a:bodyPr/>
                    <a:lstStyle/>
                    <a:p>
                      <a:pPr algn="ctr"/>
                      <a:r>
                        <a:rPr lang="en-US" sz="1000" b="1" dirty="0">
                          <a:solidFill>
                            <a:schemeClr val="tx1"/>
                          </a:solidFill>
                        </a:rPr>
                        <a:t>Automatic Neighbor Discovery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814542"/>
                  </a:ext>
                </a:extLst>
              </a:tr>
              <a:tr h="350229">
                <a:tc>
                  <a:txBody>
                    <a:bodyPr/>
                    <a:lstStyle/>
                    <a:p>
                      <a:pPr algn="ctr"/>
                      <a:r>
                        <a:rPr lang="en-US" sz="1000" b="1" dirty="0">
                          <a:solidFill>
                            <a:schemeClr val="tx1"/>
                          </a:solidFill>
                        </a:rPr>
                        <a:t>Discovery &amp; Periodic Hello sent 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224.0.0.5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224.0.0.5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Neighbor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224.0.0.5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Neighbor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744254"/>
                  </a:ext>
                </a:extLst>
              </a:tr>
              <a:tr h="350229">
                <a:tc>
                  <a:txBody>
                    <a:bodyPr/>
                    <a:lstStyle/>
                    <a:p>
                      <a:pPr algn="ctr"/>
                      <a:r>
                        <a:rPr lang="en-US" sz="1000" b="1" dirty="0">
                          <a:solidFill>
                            <a:schemeClr val="tx1"/>
                          </a:solidFill>
                        </a:rPr>
                        <a:t>Neighbor Communication sent 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224.0.0.5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Unicast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Unicast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Unicast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Unicast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4594356"/>
                  </a:ext>
                </a:extLst>
              </a:tr>
              <a:tr h="350229">
                <a:tc>
                  <a:txBody>
                    <a:bodyPr/>
                    <a:lstStyle/>
                    <a:p>
                      <a:pPr algn="ctr"/>
                      <a:r>
                        <a:rPr lang="en-US" sz="1000" b="1" dirty="0">
                          <a:solidFill>
                            <a:schemeClr val="tx1"/>
                          </a:solidFill>
                        </a:rPr>
                        <a:t>LSA(s) sent 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224.0.0.5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Multicast DR/BDR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1"/>
                          </a:solidFill>
                        </a:rPr>
                        <a:t>Unicast DR/BDR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Unicast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Unicast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901644"/>
                  </a:ext>
                </a:extLst>
              </a:tr>
              <a:tr h="350229">
                <a:tc>
                  <a:txBody>
                    <a:bodyPr/>
                    <a:lstStyle/>
                    <a:p>
                      <a:pPr algn="ctr"/>
                      <a:r>
                        <a:rPr lang="en-US" sz="1000" b="1" dirty="0">
                          <a:solidFill>
                            <a:schemeClr val="tx1"/>
                          </a:solidFill>
                        </a:rPr>
                        <a:t>Next-Hot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Peer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Originated Router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Originated Router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Hub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Hub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1355201"/>
                  </a:ext>
                </a:extLst>
              </a:tr>
            </a:tbl>
          </a:graphicData>
        </a:graphic>
      </p:graphicFrame>
    </p:spTree>
    <p:extLst>
      <p:ext uri="{BB962C8B-B14F-4D97-AF65-F5344CB8AC3E}">
        <p14:creationId xmlns:p14="http://schemas.microsoft.com/office/powerpoint/2010/main" val="3298545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FD1D-FE2A-07C7-0D7A-5E769B113EF8}"/>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OSPFv2 Authentication</a:t>
            </a:r>
          </a:p>
        </p:txBody>
      </p:sp>
      <p:sp>
        <p:nvSpPr>
          <p:cNvPr id="3" name="TextBox 2">
            <a:extLst>
              <a:ext uri="{FF2B5EF4-FFF2-40B4-BE49-F238E27FC236}">
                <a16:creationId xmlns:a16="http://schemas.microsoft.com/office/drawing/2014/main" id="{04690547-4608-E3BD-F596-96660431D4A1}"/>
              </a:ext>
            </a:extLst>
          </p:cNvPr>
          <p:cNvSpPr txBox="1"/>
          <p:nvPr/>
        </p:nvSpPr>
        <p:spPr>
          <a:xfrm>
            <a:off x="747420" y="905762"/>
            <a:ext cx="8221320" cy="3757119"/>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Ø"/>
            </a:pPr>
            <a:r>
              <a:rPr lang="en-US" sz="1000" dirty="0">
                <a:solidFill>
                  <a:schemeClr val="tx1"/>
                </a:solidFill>
                <a:latin typeface="+mj-lt"/>
              </a:rPr>
              <a:t>Authentication is used to prevent unauthorized or invalid routing updates in the network.</a:t>
            </a:r>
          </a:p>
          <a:p>
            <a:pPr marL="171450" indent="-171450" algn="just">
              <a:lnSpc>
                <a:spcPct val="150000"/>
              </a:lnSpc>
              <a:buFont typeface="Wingdings" panose="05000000000000000000" pitchFamily="2" charset="2"/>
              <a:buChar char="Ø"/>
            </a:pPr>
            <a:r>
              <a:rPr lang="en-US" sz="1000" dirty="0">
                <a:solidFill>
                  <a:schemeClr val="tx1"/>
                </a:solidFill>
                <a:latin typeface="+mj-lt"/>
              </a:rPr>
              <a:t>According to </a:t>
            </a:r>
            <a:r>
              <a:rPr lang="en-US" sz="1000" b="1" i="1" dirty="0">
                <a:solidFill>
                  <a:schemeClr val="tx1"/>
                </a:solidFill>
                <a:latin typeface="+mj-lt"/>
              </a:rPr>
              <a:t>RFC 2328 </a:t>
            </a:r>
            <a:r>
              <a:rPr lang="en-US" sz="1000" dirty="0">
                <a:solidFill>
                  <a:schemeClr val="tx1"/>
                </a:solidFill>
                <a:latin typeface="+mj-lt"/>
              </a:rPr>
              <a:t>(</a:t>
            </a:r>
            <a:r>
              <a:rPr lang="en-US" sz="1000" dirty="0" err="1">
                <a:solidFill>
                  <a:schemeClr val="tx1"/>
                </a:solidFill>
                <a:latin typeface="+mj-lt"/>
              </a:rPr>
              <a:t>Arpril</a:t>
            </a:r>
            <a:r>
              <a:rPr lang="en-US" sz="1000" dirty="0">
                <a:solidFill>
                  <a:schemeClr val="tx1"/>
                </a:solidFill>
                <a:latin typeface="+mj-lt"/>
              </a:rPr>
              <a:t>, 1998), there</a:t>
            </a:r>
            <a:r>
              <a:rPr lang="en-US" sz="1000" b="0" i="0" dirty="0">
                <a:solidFill>
                  <a:schemeClr val="tx1"/>
                </a:solidFill>
                <a:effectLst/>
                <a:latin typeface="+mj-lt"/>
              </a:rPr>
              <a:t> are </a:t>
            </a:r>
            <a:r>
              <a:rPr lang="en-US" sz="1000" b="1" i="1" dirty="0">
                <a:solidFill>
                  <a:schemeClr val="tx1"/>
                </a:solidFill>
                <a:effectLst/>
                <a:latin typeface="+mj-lt"/>
              </a:rPr>
              <a:t>three</a:t>
            </a:r>
            <a:r>
              <a:rPr lang="en-US" sz="1000" b="0" i="0" dirty="0">
                <a:solidFill>
                  <a:schemeClr val="tx1"/>
                </a:solidFill>
                <a:effectLst/>
                <a:latin typeface="+mj-lt"/>
              </a:rPr>
              <a:t> different types of authentication available for OSPF version 2:</a:t>
            </a:r>
            <a:br>
              <a:rPr lang="en-US" sz="1000" dirty="0">
                <a:solidFill>
                  <a:schemeClr val="tx1"/>
                </a:solidFill>
                <a:latin typeface="+mj-lt"/>
              </a:rPr>
            </a:br>
            <a:r>
              <a:rPr lang="en-US" sz="1000" b="1" i="0" u="sng" dirty="0">
                <a:solidFill>
                  <a:schemeClr val="tx1"/>
                </a:solidFill>
                <a:effectLst/>
                <a:latin typeface="+mj-lt"/>
              </a:rPr>
              <a:t>Type 0 - Null authentication</a:t>
            </a:r>
            <a:r>
              <a:rPr lang="en-US" sz="1000" b="0" i="0" dirty="0">
                <a:solidFill>
                  <a:schemeClr val="tx1"/>
                </a:solidFill>
                <a:effectLst/>
                <a:latin typeface="+mj-lt"/>
              </a:rPr>
              <a:t>: Null authentication means that there is </a:t>
            </a:r>
            <a:r>
              <a:rPr lang="en-US" sz="1000" b="1" i="1" dirty="0">
                <a:solidFill>
                  <a:schemeClr val="tx1"/>
                </a:solidFill>
                <a:effectLst/>
                <a:latin typeface="+mj-lt"/>
              </a:rPr>
              <a:t>no authentication</a:t>
            </a:r>
            <a:r>
              <a:rPr lang="en-US" sz="1000" b="0" i="0" dirty="0">
                <a:solidFill>
                  <a:schemeClr val="tx1"/>
                </a:solidFill>
                <a:effectLst/>
                <a:latin typeface="+mj-lt"/>
              </a:rPr>
              <a:t>, which is the default on Cisco routers.</a:t>
            </a:r>
            <a:br>
              <a:rPr lang="en-US" sz="1000" dirty="0">
                <a:solidFill>
                  <a:schemeClr val="tx1"/>
                </a:solidFill>
                <a:latin typeface="+mj-lt"/>
              </a:rPr>
            </a:br>
            <a:r>
              <a:rPr lang="en-US" sz="1000" b="1" u="sng" dirty="0">
                <a:solidFill>
                  <a:schemeClr val="tx1"/>
                </a:solidFill>
                <a:latin typeface="+mj-lt"/>
              </a:rPr>
              <a:t>Type 1 -</a:t>
            </a:r>
            <a:r>
              <a:rPr lang="en-US" sz="1000" b="1" i="0" u="sng" dirty="0">
                <a:solidFill>
                  <a:schemeClr val="tx1"/>
                </a:solidFill>
                <a:effectLst/>
                <a:latin typeface="+mj-lt"/>
              </a:rPr>
              <a:t> Clear text authentication</a:t>
            </a:r>
            <a:r>
              <a:rPr lang="en-US" sz="1000" b="0" i="0" dirty="0">
                <a:solidFill>
                  <a:schemeClr val="tx1"/>
                </a:solidFill>
                <a:effectLst/>
                <a:latin typeface="+mj-lt"/>
              </a:rPr>
              <a:t>: In this method of authentication, </a:t>
            </a:r>
            <a:r>
              <a:rPr lang="en-US" sz="1000" b="1" i="1" dirty="0">
                <a:solidFill>
                  <a:schemeClr val="tx1"/>
                </a:solidFill>
                <a:effectLst/>
                <a:latin typeface="+mj-lt"/>
              </a:rPr>
              <a:t>passwords</a:t>
            </a:r>
            <a:r>
              <a:rPr lang="en-US" sz="1000" b="0" i="0" dirty="0">
                <a:solidFill>
                  <a:schemeClr val="tx1"/>
                </a:solidFill>
                <a:effectLst/>
                <a:latin typeface="+mj-lt"/>
              </a:rPr>
              <a:t> are exchanged in </a:t>
            </a:r>
            <a:r>
              <a:rPr lang="en-US" sz="1000" b="1" i="1" dirty="0">
                <a:solidFill>
                  <a:schemeClr val="tx1"/>
                </a:solidFill>
                <a:effectLst/>
                <a:latin typeface="+mj-lt"/>
              </a:rPr>
              <a:t>clear text </a:t>
            </a:r>
            <a:r>
              <a:rPr lang="en-US" sz="1000" b="0" i="0" dirty="0">
                <a:solidFill>
                  <a:schemeClr val="tx1"/>
                </a:solidFill>
                <a:effectLst/>
                <a:latin typeface="+mj-lt"/>
              </a:rPr>
              <a:t>on the network</a:t>
            </a:r>
            <a:br>
              <a:rPr lang="en-US" sz="1000" dirty="0">
                <a:solidFill>
                  <a:schemeClr val="tx1"/>
                </a:solidFill>
                <a:latin typeface="+mj-lt"/>
              </a:rPr>
            </a:br>
            <a:r>
              <a:rPr lang="en-US" sz="1000" b="1" u="sng" dirty="0">
                <a:solidFill>
                  <a:schemeClr val="tx1"/>
                </a:solidFill>
                <a:latin typeface="+mj-lt"/>
              </a:rPr>
              <a:t>Type 2 - </a:t>
            </a:r>
            <a:r>
              <a:rPr lang="en-US" sz="1000" b="1" i="0" u="sng" dirty="0">
                <a:solidFill>
                  <a:schemeClr val="tx1"/>
                </a:solidFill>
                <a:effectLst/>
                <a:latin typeface="+mj-lt"/>
              </a:rPr>
              <a:t> Cryptographic authentication</a:t>
            </a:r>
            <a:r>
              <a:rPr lang="en-US" sz="1000" b="0" i="0" dirty="0">
                <a:solidFill>
                  <a:schemeClr val="tx1"/>
                </a:solidFill>
                <a:effectLst/>
                <a:latin typeface="+mj-lt"/>
              </a:rPr>
              <a:t>: The cryptographic method uses the open standard </a:t>
            </a:r>
            <a:r>
              <a:rPr lang="en-US" sz="1000" b="1" i="1" dirty="0">
                <a:solidFill>
                  <a:schemeClr val="tx1"/>
                </a:solidFill>
                <a:effectLst/>
                <a:latin typeface="+mj-lt"/>
              </a:rPr>
              <a:t>MD5</a:t>
            </a:r>
            <a:r>
              <a:rPr lang="en-US" sz="1000" b="0" i="0" dirty="0">
                <a:solidFill>
                  <a:schemeClr val="tx1"/>
                </a:solidFill>
                <a:effectLst/>
                <a:latin typeface="+mj-lt"/>
              </a:rPr>
              <a:t> (Message Digest type 5) encryption.</a:t>
            </a:r>
          </a:p>
          <a:p>
            <a:pPr marL="171450" indent="-171450" algn="just">
              <a:lnSpc>
                <a:spcPct val="150000"/>
              </a:lnSpc>
              <a:buFont typeface="Wingdings" panose="05000000000000000000" pitchFamily="2" charset="2"/>
              <a:buChar char="Ø"/>
            </a:pPr>
            <a:r>
              <a:rPr lang="en-US" sz="1000" dirty="0">
                <a:solidFill>
                  <a:schemeClr val="tx1"/>
                </a:solidFill>
                <a:latin typeface="+mj-lt"/>
              </a:rPr>
              <a:t>The authentication type can be configured </a:t>
            </a:r>
            <a:r>
              <a:rPr lang="en-US" sz="1000" b="1" i="1" dirty="0">
                <a:solidFill>
                  <a:schemeClr val="tx1"/>
                </a:solidFill>
                <a:latin typeface="+mj-lt"/>
              </a:rPr>
              <a:t>at the area level </a:t>
            </a:r>
            <a:r>
              <a:rPr lang="en-US" sz="1000" dirty="0">
                <a:solidFill>
                  <a:schemeClr val="tx1"/>
                </a:solidFill>
                <a:latin typeface="+mj-lt"/>
              </a:rPr>
              <a:t>or </a:t>
            </a:r>
            <a:r>
              <a:rPr lang="en-US" sz="1000" b="1" i="1" dirty="0">
                <a:solidFill>
                  <a:schemeClr val="tx1"/>
                </a:solidFill>
                <a:latin typeface="+mj-lt"/>
              </a:rPr>
              <a:t>at the interface level</a:t>
            </a:r>
            <a:r>
              <a:rPr lang="en-US" sz="1000" dirty="0">
                <a:solidFill>
                  <a:schemeClr val="tx1"/>
                </a:solidFill>
                <a:latin typeface="+mj-lt"/>
              </a:rPr>
              <a:t>.</a:t>
            </a:r>
          </a:p>
          <a:p>
            <a:pPr marL="171450" indent="-171450" algn="just">
              <a:lnSpc>
                <a:spcPct val="150000"/>
              </a:lnSpc>
              <a:buFont typeface="Wingdings" panose="05000000000000000000" pitchFamily="2" charset="2"/>
              <a:buChar char="Ø"/>
            </a:pPr>
            <a:r>
              <a:rPr lang="en-US" sz="1000" b="0" i="0" dirty="0">
                <a:solidFill>
                  <a:schemeClr val="tx1"/>
                </a:solidFill>
                <a:effectLst/>
                <a:latin typeface="+mj-lt"/>
              </a:rPr>
              <a:t>In either case, the </a:t>
            </a:r>
            <a:r>
              <a:rPr lang="en-US" sz="1000" b="1" i="1" dirty="0">
                <a:solidFill>
                  <a:schemeClr val="tx1"/>
                </a:solidFill>
                <a:latin typeface="+mj-lt"/>
              </a:rPr>
              <a:t>password must </a:t>
            </a:r>
            <a:r>
              <a:rPr lang="en-US" sz="1000" dirty="0">
                <a:solidFill>
                  <a:schemeClr val="tx1"/>
                </a:solidFill>
                <a:latin typeface="+mj-lt"/>
              </a:rPr>
              <a:t>still be configured </a:t>
            </a:r>
            <a:r>
              <a:rPr lang="en-US" sz="1000" b="1" i="1" dirty="0">
                <a:solidFill>
                  <a:schemeClr val="tx1"/>
                </a:solidFill>
                <a:latin typeface="+mj-lt"/>
              </a:rPr>
              <a:t>at the interface level</a:t>
            </a:r>
            <a:r>
              <a:rPr lang="en-US" sz="1000" dirty="0">
                <a:solidFill>
                  <a:schemeClr val="tx1"/>
                </a:solidFill>
                <a:latin typeface="+mj-lt"/>
              </a:rPr>
              <a:t>.</a:t>
            </a:r>
          </a:p>
          <a:p>
            <a:pPr marL="171450" indent="-171450" algn="just">
              <a:lnSpc>
                <a:spcPct val="150000"/>
              </a:lnSpc>
              <a:buFont typeface="Wingdings" panose="05000000000000000000" pitchFamily="2" charset="2"/>
              <a:buChar char="Ø"/>
            </a:pPr>
            <a:r>
              <a:rPr lang="en-US" sz="1000" b="0" i="0" dirty="0">
                <a:solidFill>
                  <a:schemeClr val="tx1"/>
                </a:solidFill>
                <a:effectLst/>
                <a:latin typeface="+mj-lt"/>
              </a:rPr>
              <a:t>If both are configured, interface level configuration </a:t>
            </a:r>
            <a:r>
              <a:rPr lang="en-US" sz="1000" b="1" i="1" dirty="0">
                <a:solidFill>
                  <a:schemeClr val="tx1"/>
                </a:solidFill>
                <a:effectLst/>
                <a:latin typeface="+mj-lt"/>
              </a:rPr>
              <a:t>overrides </a:t>
            </a:r>
            <a:r>
              <a:rPr lang="en-US" sz="1000" b="0" i="0" dirty="0">
                <a:solidFill>
                  <a:schemeClr val="tx1"/>
                </a:solidFill>
                <a:effectLst/>
                <a:latin typeface="+mj-lt"/>
              </a:rPr>
              <a:t>area level configuration.</a:t>
            </a:r>
          </a:p>
          <a:p>
            <a:pPr marL="171450" indent="-171450" algn="just">
              <a:lnSpc>
                <a:spcPct val="150000"/>
              </a:lnSpc>
              <a:buFont typeface="Wingdings" panose="05000000000000000000" pitchFamily="2" charset="2"/>
              <a:buChar char="Ø"/>
            </a:pPr>
            <a:r>
              <a:rPr lang="en-US" sz="1000" b="0" i="0" dirty="0">
                <a:solidFill>
                  <a:schemeClr val="tx1"/>
                </a:solidFill>
                <a:effectLst/>
                <a:latin typeface="+mj-lt"/>
              </a:rPr>
              <a:t>Clear Text (</a:t>
            </a:r>
            <a:r>
              <a:rPr lang="en-US" sz="1000" b="1" i="1" dirty="0">
                <a:solidFill>
                  <a:schemeClr val="tx1"/>
                </a:solidFill>
                <a:effectLst/>
                <a:latin typeface="+mj-lt"/>
              </a:rPr>
              <a:t>maximum 8 characters</a:t>
            </a:r>
            <a:r>
              <a:rPr lang="en-US" sz="1000" b="0" i="0" dirty="0">
                <a:solidFill>
                  <a:schemeClr val="tx1"/>
                </a:solidFill>
                <a:effectLst/>
                <a:latin typeface="+mj-lt"/>
              </a:rPr>
              <a:t>) Authentication is configured when devices within an area cannot support MD5 Authentication. It leaves the internetwork vulnerable to a "</a:t>
            </a:r>
            <a:r>
              <a:rPr lang="en-US" sz="1000" b="1" i="1" dirty="0">
                <a:solidFill>
                  <a:schemeClr val="tx1"/>
                </a:solidFill>
                <a:effectLst/>
                <a:latin typeface="+mj-lt"/>
              </a:rPr>
              <a:t>sniffer attack</a:t>
            </a:r>
            <a:r>
              <a:rPr lang="en-US" sz="1000" b="0" i="0" dirty="0">
                <a:solidFill>
                  <a:schemeClr val="tx1"/>
                </a:solidFill>
                <a:effectLst/>
                <a:latin typeface="+mj-lt"/>
              </a:rPr>
              <a:t>" — where packets are captured by a protocol analyzer and the </a:t>
            </a:r>
            <a:r>
              <a:rPr lang="en-US" sz="1000" dirty="0">
                <a:solidFill>
                  <a:schemeClr val="tx1"/>
                </a:solidFill>
                <a:effectLst/>
                <a:latin typeface="+mj-lt"/>
              </a:rPr>
              <a:t>passwords can be identified.</a:t>
            </a:r>
          </a:p>
          <a:p>
            <a:pPr marL="171450" indent="-171450" algn="just">
              <a:lnSpc>
                <a:spcPct val="150000"/>
              </a:lnSpc>
              <a:buFont typeface="Wingdings" panose="05000000000000000000" pitchFamily="2" charset="2"/>
              <a:buChar char="Ø"/>
            </a:pPr>
            <a:r>
              <a:rPr lang="en-US" sz="1000" dirty="0">
                <a:solidFill>
                  <a:schemeClr val="tx1"/>
                </a:solidFill>
                <a:effectLst/>
                <a:latin typeface="+mj-lt"/>
              </a:rPr>
              <a:t>MD5 authentication provides higher security. This method uses the MD5 algorithm to </a:t>
            </a:r>
            <a:r>
              <a:rPr lang="en-US" sz="1000" b="1" i="1" dirty="0">
                <a:solidFill>
                  <a:schemeClr val="tx1"/>
                </a:solidFill>
                <a:effectLst/>
                <a:latin typeface="+mj-lt"/>
              </a:rPr>
              <a:t>compute a hash value </a:t>
            </a:r>
            <a:r>
              <a:rPr lang="en-US" sz="1000" b="0" i="0" dirty="0">
                <a:solidFill>
                  <a:schemeClr val="tx1"/>
                </a:solidFill>
                <a:effectLst/>
                <a:latin typeface="+mj-lt"/>
              </a:rPr>
              <a:t>from the contents of the OSPF packet and </a:t>
            </a:r>
            <a:r>
              <a:rPr lang="en-US" sz="1000" b="1" i="1" dirty="0">
                <a:solidFill>
                  <a:schemeClr val="tx1"/>
                </a:solidFill>
                <a:effectLst/>
                <a:latin typeface="+mj-lt"/>
              </a:rPr>
              <a:t>a password (or key)</a:t>
            </a:r>
            <a:r>
              <a:rPr lang="en-US" sz="1000" b="0" i="0" dirty="0">
                <a:solidFill>
                  <a:schemeClr val="tx1"/>
                </a:solidFill>
                <a:effectLst/>
                <a:latin typeface="+mj-lt"/>
              </a:rPr>
              <a:t>. The hash value is transmitted in the packet, along with </a:t>
            </a:r>
            <a:r>
              <a:rPr lang="en-US" sz="1000" b="1" i="1" dirty="0">
                <a:solidFill>
                  <a:schemeClr val="tx1"/>
                </a:solidFill>
                <a:effectLst/>
                <a:latin typeface="+mj-lt"/>
              </a:rPr>
              <a:t>a key ID and a non-decreasing sequence number</a:t>
            </a:r>
            <a:r>
              <a:rPr lang="en-US" sz="1000" b="0" i="0" dirty="0">
                <a:solidFill>
                  <a:schemeClr val="tx1"/>
                </a:solidFill>
                <a:effectLst/>
                <a:latin typeface="+mj-lt"/>
              </a:rPr>
              <a:t>. The receiver, which knows the same password, calculates its own hash value. If nothing in the message changes, the hash value of the </a:t>
            </a:r>
            <a:r>
              <a:rPr lang="en-US" sz="1000" b="1" i="1" dirty="0">
                <a:solidFill>
                  <a:schemeClr val="tx1"/>
                </a:solidFill>
                <a:effectLst/>
                <a:latin typeface="+mj-lt"/>
              </a:rPr>
              <a:t>receiver should match the hash value </a:t>
            </a:r>
            <a:r>
              <a:rPr lang="en-US" sz="1000" b="0" i="0" dirty="0">
                <a:solidFill>
                  <a:schemeClr val="tx1"/>
                </a:solidFill>
                <a:effectLst/>
                <a:latin typeface="+mj-lt"/>
              </a:rPr>
              <a:t>of the sender which is transmitted with the message. The key ID allows the routers to reference multiple passwords. This makes password migration easier and more secure.</a:t>
            </a:r>
          </a:p>
          <a:p>
            <a:pPr marL="171450" indent="-171450" algn="just">
              <a:lnSpc>
                <a:spcPct val="150000"/>
              </a:lnSpc>
              <a:buFont typeface="Wingdings" panose="05000000000000000000" pitchFamily="2" charset="2"/>
              <a:buChar char="Ø"/>
            </a:pPr>
            <a:endParaRPr lang="en-US" sz="1000" dirty="0">
              <a:solidFill>
                <a:schemeClr val="tx1"/>
              </a:solidFill>
              <a:latin typeface="+mj-lt"/>
            </a:endParaRPr>
          </a:p>
        </p:txBody>
      </p:sp>
    </p:spTree>
    <p:extLst>
      <p:ext uri="{BB962C8B-B14F-4D97-AF65-F5344CB8AC3E}">
        <p14:creationId xmlns:p14="http://schemas.microsoft.com/office/powerpoint/2010/main" val="3493845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00669E-B1E7-1D85-EB81-603013495CB5}"/>
              </a:ext>
            </a:extLst>
          </p:cNvPr>
          <p:cNvPicPr>
            <a:picLocks noChangeAspect="1"/>
          </p:cNvPicPr>
          <p:nvPr/>
        </p:nvPicPr>
        <p:blipFill>
          <a:blip r:embed="rId2"/>
          <a:srcRect/>
          <a:stretch/>
        </p:blipFill>
        <p:spPr>
          <a:xfrm>
            <a:off x="4718040" y="943748"/>
            <a:ext cx="3965890" cy="3567043"/>
          </a:xfrm>
          <a:prstGeom prst="rect">
            <a:avLst/>
          </a:prstGeom>
          <a:ln w="28575">
            <a:solidFill>
              <a:schemeClr val="tx1"/>
            </a:solidFill>
          </a:ln>
        </p:spPr>
      </p:pic>
      <p:sp>
        <p:nvSpPr>
          <p:cNvPr id="2" name="Title 1">
            <a:extLst>
              <a:ext uri="{FF2B5EF4-FFF2-40B4-BE49-F238E27FC236}">
                <a16:creationId xmlns:a16="http://schemas.microsoft.com/office/drawing/2014/main" id="{976FFD1D-FE2A-07C7-0D7A-5E769B113EF8}"/>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OSPFv2 Authentication Type 1 (Clear Text)</a:t>
            </a:r>
          </a:p>
        </p:txBody>
      </p:sp>
      <p:sp>
        <p:nvSpPr>
          <p:cNvPr id="3" name="TextBox 2">
            <a:extLst>
              <a:ext uri="{FF2B5EF4-FFF2-40B4-BE49-F238E27FC236}">
                <a16:creationId xmlns:a16="http://schemas.microsoft.com/office/drawing/2014/main" id="{04690547-4608-E3BD-F596-96660431D4A1}"/>
              </a:ext>
            </a:extLst>
          </p:cNvPr>
          <p:cNvSpPr txBox="1"/>
          <p:nvPr/>
        </p:nvSpPr>
        <p:spPr>
          <a:xfrm>
            <a:off x="747421" y="905762"/>
            <a:ext cx="3965890" cy="283378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000" dirty="0">
                <a:solidFill>
                  <a:schemeClr val="tx1"/>
                </a:solidFill>
                <a:latin typeface="+mj-lt"/>
              </a:rPr>
              <a:t>Area based clear text authentication commands-</a:t>
            </a:r>
            <a:br>
              <a:rPr lang="en-US" sz="1000" dirty="0">
                <a:solidFill>
                  <a:schemeClr val="tx1"/>
                </a:solidFill>
                <a:latin typeface="+mj-lt"/>
              </a:rPr>
            </a:br>
            <a:r>
              <a:rPr lang="en-US" sz="1000" b="1" i="1" dirty="0">
                <a:solidFill>
                  <a:schemeClr val="tx1"/>
                </a:solidFill>
                <a:latin typeface="+mj-lt"/>
              </a:rPr>
              <a:t>‘Router(config)# interface </a:t>
            </a:r>
            <a:r>
              <a:rPr lang="en-US" sz="1000" b="1" i="1" dirty="0">
                <a:solidFill>
                  <a:srgbClr val="C00000"/>
                </a:solidFill>
                <a:latin typeface="+mj-lt"/>
              </a:rPr>
              <a:t>&lt;interface name&gt;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a:t>
            </a:r>
            <a:r>
              <a:rPr lang="en-US" sz="1000" b="1" i="1" dirty="0" err="1">
                <a:solidFill>
                  <a:schemeClr val="tx1"/>
                </a:solidFill>
                <a:latin typeface="+mj-lt"/>
              </a:rPr>
              <a:t>ip</a:t>
            </a:r>
            <a:r>
              <a:rPr lang="en-US" sz="1000" b="1" i="1" dirty="0">
                <a:solidFill>
                  <a:schemeClr val="tx1"/>
                </a:solidFill>
                <a:latin typeface="+mj-lt"/>
              </a:rPr>
              <a:t> </a:t>
            </a:r>
            <a:r>
              <a:rPr lang="en-US" sz="1000" b="1" i="1" dirty="0" err="1">
                <a:solidFill>
                  <a:schemeClr val="tx1"/>
                </a:solidFill>
                <a:latin typeface="+mj-lt"/>
              </a:rPr>
              <a:t>ospf</a:t>
            </a:r>
            <a:r>
              <a:rPr lang="en-US" sz="1000" b="1" i="1" dirty="0">
                <a:solidFill>
                  <a:schemeClr val="tx1"/>
                </a:solidFill>
                <a:latin typeface="+mj-lt"/>
              </a:rPr>
              <a:t> authentication-key </a:t>
            </a:r>
            <a:r>
              <a:rPr lang="en-US" sz="1000" b="1" i="1" dirty="0">
                <a:solidFill>
                  <a:srgbClr val="C00000"/>
                </a:solidFill>
                <a:latin typeface="+mj-lt"/>
              </a:rPr>
              <a:t>&lt;key value&gt;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exit’</a:t>
            </a:r>
            <a:br>
              <a:rPr lang="en-US" sz="1000" b="1" i="1" dirty="0">
                <a:solidFill>
                  <a:schemeClr val="tx1"/>
                </a:solidFill>
                <a:latin typeface="+mj-lt"/>
              </a:rPr>
            </a:br>
            <a:r>
              <a:rPr lang="en-US" sz="1000" b="1" i="1" dirty="0">
                <a:solidFill>
                  <a:schemeClr val="tx1"/>
                </a:solidFill>
                <a:latin typeface="+mj-lt"/>
              </a:rPr>
              <a:t>‘Router(config)# router </a:t>
            </a:r>
            <a:r>
              <a:rPr lang="en-US" sz="1000" b="1" i="1" dirty="0" err="1">
                <a:solidFill>
                  <a:schemeClr val="tx1"/>
                </a:solidFill>
                <a:latin typeface="+mj-lt"/>
              </a:rPr>
              <a:t>ospf</a:t>
            </a:r>
            <a:r>
              <a:rPr lang="en-US" sz="1000" b="1" i="1" dirty="0">
                <a:solidFill>
                  <a:schemeClr val="tx1"/>
                </a:solidFill>
                <a:latin typeface="+mj-lt"/>
              </a:rPr>
              <a:t> </a:t>
            </a:r>
            <a:r>
              <a:rPr lang="en-US" sz="1000" b="1" i="1" dirty="0">
                <a:solidFill>
                  <a:srgbClr val="C00000"/>
                </a:solidFill>
                <a:latin typeface="+mj-lt"/>
              </a:rPr>
              <a:t>&lt;process ID&gt;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‘Router(config-router)# area </a:t>
            </a:r>
            <a:r>
              <a:rPr lang="en-US" sz="1000" b="1" i="1" dirty="0">
                <a:solidFill>
                  <a:srgbClr val="C00000"/>
                </a:solidFill>
                <a:latin typeface="+mj-lt"/>
              </a:rPr>
              <a:t>&lt;area ID&gt; </a:t>
            </a:r>
            <a:r>
              <a:rPr lang="en-US" sz="1000" b="1" i="1" dirty="0">
                <a:solidFill>
                  <a:schemeClr val="tx1"/>
                </a:solidFill>
                <a:latin typeface="+mj-lt"/>
              </a:rPr>
              <a:t>authentication’</a:t>
            </a:r>
            <a:br>
              <a:rPr lang="en-US" sz="1000" b="1" i="1" dirty="0">
                <a:solidFill>
                  <a:schemeClr val="tx1"/>
                </a:solidFill>
                <a:latin typeface="+mj-lt"/>
              </a:rPr>
            </a:br>
            <a:r>
              <a:rPr lang="en-US" sz="1000" b="1" i="1" dirty="0">
                <a:solidFill>
                  <a:schemeClr val="tx1"/>
                </a:solidFill>
                <a:latin typeface="+mj-lt"/>
              </a:rPr>
              <a:t>‘Router(config-if)# exit’</a:t>
            </a:r>
          </a:p>
          <a:p>
            <a:pPr marL="171450" indent="-171450">
              <a:lnSpc>
                <a:spcPct val="150000"/>
              </a:lnSpc>
              <a:buFont typeface="Wingdings" panose="05000000000000000000" pitchFamily="2" charset="2"/>
              <a:buChar char="Ø"/>
            </a:pPr>
            <a:r>
              <a:rPr lang="en-US" sz="1000" dirty="0">
                <a:solidFill>
                  <a:schemeClr val="tx1"/>
                </a:solidFill>
                <a:latin typeface="+mj-lt"/>
              </a:rPr>
              <a:t>Interface based clear text authentication commands-</a:t>
            </a:r>
            <a:br>
              <a:rPr lang="en-US" sz="1000" dirty="0">
                <a:solidFill>
                  <a:schemeClr val="tx1"/>
                </a:solidFill>
                <a:latin typeface="+mj-lt"/>
              </a:rPr>
            </a:br>
            <a:r>
              <a:rPr lang="en-US" sz="1000" b="1" i="1" dirty="0">
                <a:solidFill>
                  <a:schemeClr val="tx1"/>
                </a:solidFill>
                <a:latin typeface="+mj-lt"/>
              </a:rPr>
              <a:t>‘Router(config)# interface </a:t>
            </a:r>
            <a:r>
              <a:rPr lang="en-US" sz="1000" b="1" i="1" dirty="0">
                <a:solidFill>
                  <a:srgbClr val="C00000"/>
                </a:solidFill>
                <a:latin typeface="+mj-lt"/>
              </a:rPr>
              <a:t>&lt;interface name&gt;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a:t>
            </a:r>
            <a:r>
              <a:rPr lang="en-US" sz="1000" b="1" i="1" dirty="0" err="1">
                <a:solidFill>
                  <a:schemeClr val="tx1"/>
                </a:solidFill>
                <a:latin typeface="+mj-lt"/>
              </a:rPr>
              <a:t>ip</a:t>
            </a:r>
            <a:r>
              <a:rPr lang="en-US" sz="1000" b="1" i="1" dirty="0">
                <a:solidFill>
                  <a:schemeClr val="tx1"/>
                </a:solidFill>
                <a:latin typeface="+mj-lt"/>
              </a:rPr>
              <a:t> </a:t>
            </a:r>
            <a:r>
              <a:rPr lang="en-US" sz="1000" b="1" i="1" dirty="0" err="1">
                <a:solidFill>
                  <a:schemeClr val="tx1"/>
                </a:solidFill>
                <a:latin typeface="+mj-lt"/>
              </a:rPr>
              <a:t>ospf</a:t>
            </a:r>
            <a:r>
              <a:rPr lang="en-US" sz="1000" b="1" i="1" dirty="0">
                <a:solidFill>
                  <a:schemeClr val="tx1"/>
                </a:solidFill>
                <a:latin typeface="+mj-lt"/>
              </a:rPr>
              <a:t> authentication’</a:t>
            </a:r>
            <a:br>
              <a:rPr lang="en-US" sz="1000" b="1" i="1" dirty="0">
                <a:solidFill>
                  <a:schemeClr val="tx1"/>
                </a:solidFill>
                <a:latin typeface="+mj-lt"/>
              </a:rPr>
            </a:br>
            <a:r>
              <a:rPr lang="en-US" sz="1000" b="1" i="1" dirty="0">
                <a:solidFill>
                  <a:schemeClr val="tx1"/>
                </a:solidFill>
                <a:latin typeface="+mj-lt"/>
              </a:rPr>
              <a:t>‘Router(config-if)# </a:t>
            </a:r>
            <a:r>
              <a:rPr lang="en-US" sz="1000" b="1" i="1" dirty="0" err="1">
                <a:solidFill>
                  <a:schemeClr val="tx1"/>
                </a:solidFill>
                <a:latin typeface="+mj-lt"/>
              </a:rPr>
              <a:t>ip</a:t>
            </a:r>
            <a:r>
              <a:rPr lang="en-US" sz="1000" b="1" i="1" dirty="0">
                <a:solidFill>
                  <a:schemeClr val="tx1"/>
                </a:solidFill>
                <a:latin typeface="+mj-lt"/>
              </a:rPr>
              <a:t> </a:t>
            </a:r>
            <a:r>
              <a:rPr lang="en-US" sz="1000" b="1" i="1" dirty="0" err="1">
                <a:solidFill>
                  <a:schemeClr val="tx1"/>
                </a:solidFill>
                <a:latin typeface="+mj-lt"/>
              </a:rPr>
              <a:t>ospf</a:t>
            </a:r>
            <a:r>
              <a:rPr lang="en-US" sz="1000" b="1" i="1" dirty="0">
                <a:solidFill>
                  <a:schemeClr val="tx1"/>
                </a:solidFill>
                <a:latin typeface="+mj-lt"/>
              </a:rPr>
              <a:t> authentication-key </a:t>
            </a:r>
            <a:r>
              <a:rPr lang="en-US" sz="1000" b="1" i="1" dirty="0">
                <a:solidFill>
                  <a:srgbClr val="C00000"/>
                </a:solidFill>
                <a:latin typeface="+mj-lt"/>
              </a:rPr>
              <a:t>&lt;key value&gt;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exit’</a:t>
            </a:r>
            <a:endParaRPr lang="en-US" sz="1000" dirty="0">
              <a:solidFill>
                <a:schemeClr val="tx1"/>
              </a:solidFill>
              <a:latin typeface="+mj-lt"/>
            </a:endParaRPr>
          </a:p>
        </p:txBody>
      </p:sp>
      <p:sp>
        <p:nvSpPr>
          <p:cNvPr id="6" name="Rectangle 5">
            <a:extLst>
              <a:ext uri="{FF2B5EF4-FFF2-40B4-BE49-F238E27FC236}">
                <a16:creationId xmlns:a16="http://schemas.microsoft.com/office/drawing/2014/main" id="{6ADAE77B-E78B-79B5-E749-13E21417339C}"/>
              </a:ext>
            </a:extLst>
          </p:cNvPr>
          <p:cNvSpPr/>
          <p:nvPr/>
        </p:nvSpPr>
        <p:spPr>
          <a:xfrm>
            <a:off x="4807027" y="1413921"/>
            <a:ext cx="679373" cy="36154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F65816-7E77-04F3-E2A6-CE44430D98D0}"/>
              </a:ext>
            </a:extLst>
          </p:cNvPr>
          <p:cNvSpPr/>
          <p:nvPr/>
        </p:nvSpPr>
        <p:spPr>
          <a:xfrm>
            <a:off x="4807027" y="4320539"/>
            <a:ext cx="1799513" cy="99061"/>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CE8D31-90F9-F218-B4D6-5B64823999B6}"/>
              </a:ext>
            </a:extLst>
          </p:cNvPr>
          <p:cNvSpPr/>
          <p:nvPr/>
        </p:nvSpPr>
        <p:spPr>
          <a:xfrm>
            <a:off x="4715587" y="2133599"/>
            <a:ext cx="2180513" cy="11203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519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5AB02D-99A9-CBA0-96BE-36759D555F96}"/>
              </a:ext>
            </a:extLst>
          </p:cNvPr>
          <p:cNvPicPr>
            <a:picLocks noChangeAspect="1"/>
          </p:cNvPicPr>
          <p:nvPr/>
        </p:nvPicPr>
        <p:blipFill>
          <a:blip r:embed="rId2"/>
          <a:srcRect/>
          <a:stretch/>
        </p:blipFill>
        <p:spPr>
          <a:xfrm>
            <a:off x="4721540" y="950099"/>
            <a:ext cx="3961065" cy="3611932"/>
          </a:xfrm>
          <a:prstGeom prst="rect">
            <a:avLst/>
          </a:prstGeom>
          <a:ln w="28575">
            <a:solidFill>
              <a:schemeClr val="tx1"/>
            </a:solidFill>
          </a:ln>
        </p:spPr>
      </p:pic>
      <p:sp>
        <p:nvSpPr>
          <p:cNvPr id="2" name="Title 1">
            <a:extLst>
              <a:ext uri="{FF2B5EF4-FFF2-40B4-BE49-F238E27FC236}">
                <a16:creationId xmlns:a16="http://schemas.microsoft.com/office/drawing/2014/main" id="{976FFD1D-FE2A-07C7-0D7A-5E769B113EF8}"/>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OSPFv2 Authentication Type 2 (Cryptographic – MD5)</a:t>
            </a:r>
          </a:p>
        </p:txBody>
      </p:sp>
      <p:sp>
        <p:nvSpPr>
          <p:cNvPr id="3" name="TextBox 2">
            <a:extLst>
              <a:ext uri="{FF2B5EF4-FFF2-40B4-BE49-F238E27FC236}">
                <a16:creationId xmlns:a16="http://schemas.microsoft.com/office/drawing/2014/main" id="{04690547-4608-E3BD-F596-96660431D4A1}"/>
              </a:ext>
            </a:extLst>
          </p:cNvPr>
          <p:cNvSpPr txBox="1"/>
          <p:nvPr/>
        </p:nvSpPr>
        <p:spPr>
          <a:xfrm>
            <a:off x="747421" y="905762"/>
            <a:ext cx="3961066" cy="3526286"/>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000" dirty="0">
                <a:solidFill>
                  <a:schemeClr val="tx1"/>
                </a:solidFill>
                <a:latin typeface="+mj-lt"/>
              </a:rPr>
              <a:t>Area based cryptographic MD5 authentication commands-</a:t>
            </a:r>
            <a:br>
              <a:rPr lang="en-US" sz="1000" dirty="0">
                <a:solidFill>
                  <a:schemeClr val="tx1"/>
                </a:solidFill>
                <a:latin typeface="+mj-lt"/>
              </a:rPr>
            </a:br>
            <a:r>
              <a:rPr lang="en-US" sz="1000" b="1" i="1" dirty="0">
                <a:solidFill>
                  <a:schemeClr val="tx1"/>
                </a:solidFill>
                <a:latin typeface="+mj-lt"/>
              </a:rPr>
              <a:t>‘Router(config)# interface </a:t>
            </a:r>
            <a:r>
              <a:rPr lang="en-US" sz="1000" b="1" i="1" dirty="0">
                <a:solidFill>
                  <a:srgbClr val="C00000"/>
                </a:solidFill>
                <a:latin typeface="+mj-lt"/>
              </a:rPr>
              <a:t>&lt;interface name&gt;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a:t>
            </a:r>
            <a:r>
              <a:rPr lang="en-US" sz="1000" b="1" i="1" dirty="0" err="1">
                <a:solidFill>
                  <a:schemeClr val="tx1"/>
                </a:solidFill>
                <a:latin typeface="+mj-lt"/>
              </a:rPr>
              <a:t>ip</a:t>
            </a:r>
            <a:r>
              <a:rPr lang="en-US" sz="1000" b="1" i="1" dirty="0">
                <a:solidFill>
                  <a:schemeClr val="tx1"/>
                </a:solidFill>
                <a:latin typeface="+mj-lt"/>
              </a:rPr>
              <a:t> </a:t>
            </a:r>
            <a:r>
              <a:rPr lang="en-US" sz="1000" b="1" i="1" dirty="0" err="1">
                <a:solidFill>
                  <a:schemeClr val="tx1"/>
                </a:solidFill>
                <a:latin typeface="+mj-lt"/>
              </a:rPr>
              <a:t>ospf</a:t>
            </a:r>
            <a:r>
              <a:rPr lang="en-US" sz="1000" b="1" i="1" dirty="0">
                <a:solidFill>
                  <a:schemeClr val="tx1"/>
                </a:solidFill>
                <a:latin typeface="+mj-lt"/>
              </a:rPr>
              <a:t> message-digest-key </a:t>
            </a:r>
            <a:r>
              <a:rPr lang="en-US" sz="1000" b="1" i="1" dirty="0">
                <a:solidFill>
                  <a:srgbClr val="C00000"/>
                </a:solidFill>
                <a:latin typeface="+mj-lt"/>
              </a:rPr>
              <a:t>&lt;key num&gt; </a:t>
            </a:r>
            <a:br>
              <a:rPr lang="en-US" sz="1000" b="1" i="1" dirty="0">
                <a:solidFill>
                  <a:srgbClr val="C00000"/>
                </a:solidFill>
                <a:latin typeface="+mj-lt"/>
              </a:rPr>
            </a:br>
            <a:r>
              <a:rPr lang="en-US" sz="1000" b="1" i="1" dirty="0">
                <a:solidFill>
                  <a:srgbClr val="C00000"/>
                </a:solidFill>
                <a:latin typeface="+mj-lt"/>
              </a:rPr>
              <a:t>	           </a:t>
            </a:r>
            <a:r>
              <a:rPr lang="en-US" sz="1000" b="1" i="1" dirty="0">
                <a:solidFill>
                  <a:schemeClr val="tx1"/>
                </a:solidFill>
                <a:latin typeface="+mj-lt"/>
              </a:rPr>
              <a:t>md5</a:t>
            </a:r>
            <a:r>
              <a:rPr lang="en-US" sz="1000" b="1" i="1" dirty="0">
                <a:solidFill>
                  <a:srgbClr val="C00000"/>
                </a:solidFill>
                <a:latin typeface="+mj-lt"/>
              </a:rPr>
              <a:t> &lt;key value&gt;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exit’</a:t>
            </a:r>
            <a:br>
              <a:rPr lang="en-US" sz="1000" b="1" i="1" dirty="0">
                <a:solidFill>
                  <a:schemeClr val="tx1"/>
                </a:solidFill>
                <a:latin typeface="+mj-lt"/>
              </a:rPr>
            </a:br>
            <a:r>
              <a:rPr lang="en-US" sz="1000" b="1" i="1" dirty="0">
                <a:solidFill>
                  <a:schemeClr val="tx1"/>
                </a:solidFill>
                <a:latin typeface="+mj-lt"/>
              </a:rPr>
              <a:t>‘Router(config)# router </a:t>
            </a:r>
            <a:r>
              <a:rPr lang="en-US" sz="1000" b="1" i="1" dirty="0" err="1">
                <a:solidFill>
                  <a:schemeClr val="tx1"/>
                </a:solidFill>
                <a:latin typeface="+mj-lt"/>
              </a:rPr>
              <a:t>ospf</a:t>
            </a:r>
            <a:r>
              <a:rPr lang="en-US" sz="1000" b="1" i="1" dirty="0">
                <a:solidFill>
                  <a:schemeClr val="tx1"/>
                </a:solidFill>
                <a:latin typeface="+mj-lt"/>
              </a:rPr>
              <a:t> </a:t>
            </a:r>
            <a:r>
              <a:rPr lang="en-US" sz="1000" b="1" i="1" dirty="0">
                <a:solidFill>
                  <a:srgbClr val="C00000"/>
                </a:solidFill>
                <a:latin typeface="+mj-lt"/>
              </a:rPr>
              <a:t>&lt;process ID&gt;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‘Router(config-router)# area </a:t>
            </a:r>
            <a:r>
              <a:rPr lang="en-US" sz="1000" b="1" i="1" dirty="0">
                <a:solidFill>
                  <a:srgbClr val="C00000"/>
                </a:solidFill>
                <a:latin typeface="+mj-lt"/>
              </a:rPr>
              <a:t>&lt;area ID&gt; </a:t>
            </a:r>
            <a:r>
              <a:rPr lang="en-US" sz="1000" b="1" i="1" dirty="0">
                <a:solidFill>
                  <a:schemeClr val="tx1"/>
                </a:solidFill>
                <a:latin typeface="+mj-lt"/>
              </a:rPr>
              <a:t>authentication </a:t>
            </a:r>
            <a:br>
              <a:rPr lang="en-US" sz="1000" b="1" i="1" dirty="0">
                <a:solidFill>
                  <a:schemeClr val="tx1"/>
                </a:solidFill>
                <a:latin typeface="+mj-lt"/>
              </a:rPr>
            </a:br>
            <a:r>
              <a:rPr lang="en-US" sz="1000" b="1" i="1" dirty="0">
                <a:solidFill>
                  <a:schemeClr val="tx1"/>
                </a:solidFill>
                <a:latin typeface="+mj-lt"/>
              </a:rPr>
              <a:t>	                   message-digest’</a:t>
            </a:r>
            <a:br>
              <a:rPr lang="en-US" sz="1000" b="1" i="1" dirty="0">
                <a:solidFill>
                  <a:schemeClr val="tx1"/>
                </a:solidFill>
                <a:latin typeface="+mj-lt"/>
              </a:rPr>
            </a:br>
            <a:r>
              <a:rPr lang="en-US" sz="1000" b="1" i="1" dirty="0">
                <a:solidFill>
                  <a:schemeClr val="tx1"/>
                </a:solidFill>
                <a:latin typeface="+mj-lt"/>
              </a:rPr>
              <a:t>‘Router(config-if)# exit’</a:t>
            </a:r>
          </a:p>
          <a:p>
            <a:pPr marL="171450" indent="-171450">
              <a:lnSpc>
                <a:spcPct val="150000"/>
              </a:lnSpc>
              <a:buFont typeface="Wingdings" panose="05000000000000000000" pitchFamily="2" charset="2"/>
              <a:buChar char="Ø"/>
            </a:pPr>
            <a:r>
              <a:rPr lang="en-US" sz="1000" dirty="0">
                <a:solidFill>
                  <a:schemeClr val="tx1"/>
                </a:solidFill>
                <a:latin typeface="+mj-lt"/>
              </a:rPr>
              <a:t>Interface based cryptographic MD5 authentication commands-</a:t>
            </a:r>
            <a:br>
              <a:rPr lang="en-US" sz="1000" dirty="0">
                <a:solidFill>
                  <a:schemeClr val="tx1"/>
                </a:solidFill>
                <a:latin typeface="+mj-lt"/>
              </a:rPr>
            </a:br>
            <a:r>
              <a:rPr lang="en-US" sz="1000" b="1" i="1" dirty="0">
                <a:solidFill>
                  <a:schemeClr val="tx1"/>
                </a:solidFill>
                <a:latin typeface="+mj-lt"/>
              </a:rPr>
              <a:t>‘Router(config)# interface </a:t>
            </a:r>
            <a:r>
              <a:rPr lang="en-US" sz="1000" b="1" i="1" dirty="0">
                <a:solidFill>
                  <a:srgbClr val="C00000"/>
                </a:solidFill>
                <a:latin typeface="+mj-lt"/>
              </a:rPr>
              <a:t>&lt;interface name&gt;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a:t>
            </a:r>
            <a:r>
              <a:rPr lang="en-US" sz="1000" b="1" i="1" dirty="0" err="1">
                <a:solidFill>
                  <a:schemeClr val="tx1"/>
                </a:solidFill>
                <a:latin typeface="+mj-lt"/>
              </a:rPr>
              <a:t>ip</a:t>
            </a:r>
            <a:r>
              <a:rPr lang="en-US" sz="1000" b="1" i="1" dirty="0">
                <a:solidFill>
                  <a:schemeClr val="tx1"/>
                </a:solidFill>
                <a:latin typeface="+mj-lt"/>
              </a:rPr>
              <a:t> </a:t>
            </a:r>
            <a:r>
              <a:rPr lang="en-US" sz="1000" b="1" i="1" dirty="0" err="1">
                <a:solidFill>
                  <a:schemeClr val="tx1"/>
                </a:solidFill>
                <a:latin typeface="+mj-lt"/>
              </a:rPr>
              <a:t>ospf</a:t>
            </a:r>
            <a:r>
              <a:rPr lang="en-US" sz="1000" b="1" i="1" dirty="0">
                <a:solidFill>
                  <a:schemeClr val="tx1"/>
                </a:solidFill>
                <a:latin typeface="+mj-lt"/>
              </a:rPr>
              <a:t> authentication message-digest’</a:t>
            </a:r>
            <a:br>
              <a:rPr lang="en-US" sz="1000" b="1" i="1" dirty="0">
                <a:solidFill>
                  <a:schemeClr val="tx1"/>
                </a:solidFill>
                <a:latin typeface="+mj-lt"/>
              </a:rPr>
            </a:br>
            <a:r>
              <a:rPr lang="en-US" sz="1000" b="1" i="1" dirty="0">
                <a:solidFill>
                  <a:schemeClr val="tx1"/>
                </a:solidFill>
                <a:latin typeface="+mj-lt"/>
              </a:rPr>
              <a:t>‘Router(config-if)# </a:t>
            </a:r>
            <a:r>
              <a:rPr lang="en-US" sz="1000" b="1" i="1" dirty="0" err="1">
                <a:solidFill>
                  <a:schemeClr val="tx1"/>
                </a:solidFill>
                <a:latin typeface="+mj-lt"/>
              </a:rPr>
              <a:t>ip</a:t>
            </a:r>
            <a:r>
              <a:rPr lang="en-US" sz="1000" b="1" i="1" dirty="0">
                <a:solidFill>
                  <a:schemeClr val="tx1"/>
                </a:solidFill>
                <a:latin typeface="+mj-lt"/>
              </a:rPr>
              <a:t> </a:t>
            </a:r>
            <a:r>
              <a:rPr lang="en-US" sz="1000" b="1" i="1" dirty="0" err="1">
                <a:solidFill>
                  <a:schemeClr val="tx1"/>
                </a:solidFill>
                <a:latin typeface="+mj-lt"/>
              </a:rPr>
              <a:t>ospf</a:t>
            </a:r>
            <a:r>
              <a:rPr lang="en-US" sz="1000" b="1" i="1" dirty="0">
                <a:solidFill>
                  <a:schemeClr val="tx1"/>
                </a:solidFill>
                <a:latin typeface="+mj-lt"/>
              </a:rPr>
              <a:t> message-digest-key </a:t>
            </a:r>
            <a:r>
              <a:rPr lang="en-US" sz="1000" b="1" i="1" dirty="0">
                <a:solidFill>
                  <a:srgbClr val="C00000"/>
                </a:solidFill>
                <a:latin typeface="+mj-lt"/>
              </a:rPr>
              <a:t>&lt;key num&gt;</a:t>
            </a:r>
            <a:r>
              <a:rPr lang="en-US" sz="1000" b="1" i="1" dirty="0">
                <a:solidFill>
                  <a:schemeClr val="tx1"/>
                </a:solidFill>
                <a:latin typeface="+mj-lt"/>
              </a:rPr>
              <a:t> </a:t>
            </a:r>
            <a:br>
              <a:rPr lang="en-US" sz="1000" b="1" i="1" dirty="0">
                <a:solidFill>
                  <a:schemeClr val="tx1"/>
                </a:solidFill>
                <a:latin typeface="+mj-lt"/>
              </a:rPr>
            </a:br>
            <a:r>
              <a:rPr lang="en-US" sz="1000" b="1" i="1" dirty="0">
                <a:solidFill>
                  <a:schemeClr val="tx1"/>
                </a:solidFill>
                <a:latin typeface="+mj-lt"/>
              </a:rPr>
              <a:t>	           md5 </a:t>
            </a:r>
            <a:r>
              <a:rPr lang="en-US" sz="1000" b="1" i="1" dirty="0">
                <a:solidFill>
                  <a:srgbClr val="C00000"/>
                </a:solidFill>
                <a:latin typeface="+mj-lt"/>
              </a:rPr>
              <a:t>&lt;key value&gt;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exit’</a:t>
            </a:r>
            <a:endParaRPr lang="en-US" sz="1000" dirty="0">
              <a:solidFill>
                <a:schemeClr val="tx1"/>
              </a:solidFill>
              <a:latin typeface="+mj-lt"/>
            </a:endParaRPr>
          </a:p>
        </p:txBody>
      </p:sp>
      <p:sp>
        <p:nvSpPr>
          <p:cNvPr id="7" name="Rectangle 6">
            <a:extLst>
              <a:ext uri="{FF2B5EF4-FFF2-40B4-BE49-F238E27FC236}">
                <a16:creationId xmlns:a16="http://schemas.microsoft.com/office/drawing/2014/main" id="{0FD33454-3195-32DF-0CE3-93127EAB8C55}"/>
              </a:ext>
            </a:extLst>
          </p:cNvPr>
          <p:cNvSpPr/>
          <p:nvPr/>
        </p:nvSpPr>
        <p:spPr>
          <a:xfrm>
            <a:off x="4807027" y="1427050"/>
            <a:ext cx="877493" cy="160021"/>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3C9D1C-F29D-CB0A-CAE0-9B44FC15894E}"/>
              </a:ext>
            </a:extLst>
          </p:cNvPr>
          <p:cNvSpPr/>
          <p:nvPr/>
        </p:nvSpPr>
        <p:spPr>
          <a:xfrm>
            <a:off x="4807027" y="4328159"/>
            <a:ext cx="1723313" cy="160021"/>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2C1440-A3C2-32D0-E72F-23D2043FCA42}"/>
              </a:ext>
            </a:extLst>
          </p:cNvPr>
          <p:cNvSpPr/>
          <p:nvPr/>
        </p:nvSpPr>
        <p:spPr>
          <a:xfrm>
            <a:off x="4723207" y="2042160"/>
            <a:ext cx="2348153" cy="11430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B91524-0FFE-950B-FAAB-01E05FACFEB7}"/>
              </a:ext>
            </a:extLst>
          </p:cNvPr>
          <p:cNvSpPr/>
          <p:nvPr/>
        </p:nvSpPr>
        <p:spPr>
          <a:xfrm>
            <a:off x="4715587" y="2598420"/>
            <a:ext cx="2591993" cy="9906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650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FD1D-FE2A-07C7-0D7A-5E769B113EF8}"/>
              </a:ext>
            </a:extLst>
          </p:cNvPr>
          <p:cNvSpPr txBox="1">
            <a:spLocks/>
          </p:cNvSpPr>
          <p:nvPr/>
        </p:nvSpPr>
        <p:spPr>
          <a:xfrm>
            <a:off x="567157" y="536650"/>
            <a:ext cx="7792572"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OSPFv2 Authentication Type 3 (Cryptographic – SHA)</a:t>
            </a:r>
          </a:p>
        </p:txBody>
      </p:sp>
      <p:sp>
        <p:nvSpPr>
          <p:cNvPr id="3" name="TextBox 2">
            <a:extLst>
              <a:ext uri="{FF2B5EF4-FFF2-40B4-BE49-F238E27FC236}">
                <a16:creationId xmlns:a16="http://schemas.microsoft.com/office/drawing/2014/main" id="{04690547-4608-E3BD-F596-96660431D4A1}"/>
              </a:ext>
            </a:extLst>
          </p:cNvPr>
          <p:cNvSpPr txBox="1"/>
          <p:nvPr/>
        </p:nvSpPr>
        <p:spPr>
          <a:xfrm>
            <a:off x="747420" y="905762"/>
            <a:ext cx="7792573" cy="3295454"/>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sz="1000" dirty="0">
                <a:solidFill>
                  <a:schemeClr val="tx1"/>
                </a:solidFill>
                <a:latin typeface="+mj-lt"/>
              </a:rPr>
              <a:t>After being compromised, </a:t>
            </a:r>
            <a:r>
              <a:rPr lang="en-US" sz="1000" b="1" i="1" dirty="0">
                <a:solidFill>
                  <a:schemeClr val="tx1"/>
                </a:solidFill>
                <a:latin typeface="+mj-lt"/>
              </a:rPr>
              <a:t>RFC 5709 </a:t>
            </a:r>
            <a:r>
              <a:rPr lang="en-US" sz="1000" i="1" dirty="0">
                <a:solidFill>
                  <a:schemeClr val="tx1"/>
                </a:solidFill>
                <a:latin typeface="+mj-lt"/>
              </a:rPr>
              <a:t>(October, 2009) </a:t>
            </a:r>
            <a:r>
              <a:rPr lang="en-US" sz="1000" dirty="0">
                <a:solidFill>
                  <a:schemeClr val="tx1"/>
                </a:solidFill>
                <a:latin typeface="+mj-lt"/>
              </a:rPr>
              <a:t>allows OSPF to use </a:t>
            </a:r>
            <a:r>
              <a:rPr lang="en-US" sz="1000" b="1" i="1" dirty="0">
                <a:solidFill>
                  <a:schemeClr val="tx1"/>
                </a:solidFill>
                <a:latin typeface="+mj-lt"/>
              </a:rPr>
              <a:t>HMAC-SHA</a:t>
            </a:r>
            <a:r>
              <a:rPr lang="en-US" sz="1000" dirty="0">
                <a:solidFill>
                  <a:schemeClr val="tx1"/>
                </a:solidFill>
                <a:latin typeface="+mj-lt"/>
              </a:rPr>
              <a:t> algorithms for cryptographic authentication.</a:t>
            </a:r>
          </a:p>
          <a:p>
            <a:pPr marL="171450" indent="-171450">
              <a:lnSpc>
                <a:spcPct val="150000"/>
              </a:lnSpc>
              <a:buFont typeface="Wingdings" panose="05000000000000000000" pitchFamily="2" charset="2"/>
              <a:buChar char="Ø"/>
            </a:pPr>
            <a:r>
              <a:rPr lang="en-US" sz="1000" dirty="0">
                <a:solidFill>
                  <a:schemeClr val="tx1"/>
                </a:solidFill>
                <a:latin typeface="+mj-lt"/>
              </a:rPr>
              <a:t>With the addition of SHA to type 2 authentication, it is now called cryptographic authentication for both MD5 and SHA.</a:t>
            </a:r>
          </a:p>
          <a:p>
            <a:pPr marL="171450" indent="-171450">
              <a:lnSpc>
                <a:spcPct val="150000"/>
              </a:lnSpc>
              <a:buFont typeface="Wingdings" panose="05000000000000000000" pitchFamily="2" charset="2"/>
              <a:buChar char="Ø"/>
            </a:pPr>
            <a:r>
              <a:rPr lang="en-US" sz="1000" dirty="0">
                <a:solidFill>
                  <a:schemeClr val="tx1"/>
                </a:solidFill>
                <a:latin typeface="+mj-lt"/>
              </a:rPr>
              <a:t>It is </a:t>
            </a:r>
            <a:r>
              <a:rPr lang="en-US" sz="1000" b="1" i="1" dirty="0">
                <a:solidFill>
                  <a:schemeClr val="tx1"/>
                </a:solidFill>
                <a:latin typeface="+mj-lt"/>
              </a:rPr>
              <a:t>similar to MD5 but more secure</a:t>
            </a:r>
            <a:r>
              <a:rPr lang="en-US" sz="1000" dirty="0">
                <a:solidFill>
                  <a:schemeClr val="tx1"/>
                </a:solidFill>
                <a:latin typeface="+mj-lt"/>
              </a:rPr>
              <a:t>.</a:t>
            </a:r>
          </a:p>
          <a:p>
            <a:pPr marL="171450" indent="-171450">
              <a:lnSpc>
                <a:spcPct val="150000"/>
              </a:lnSpc>
              <a:buFont typeface="Wingdings" panose="05000000000000000000" pitchFamily="2" charset="2"/>
              <a:buChar char="Ø"/>
            </a:pPr>
            <a:r>
              <a:rPr lang="en-US" sz="1000" dirty="0">
                <a:solidFill>
                  <a:schemeClr val="tx1"/>
                </a:solidFill>
                <a:latin typeface="+mj-lt"/>
              </a:rPr>
              <a:t>This is only available at the </a:t>
            </a:r>
            <a:r>
              <a:rPr lang="en-US" sz="1000" b="1" i="1" dirty="0">
                <a:solidFill>
                  <a:schemeClr val="tx1"/>
                </a:solidFill>
                <a:latin typeface="+mj-lt"/>
              </a:rPr>
              <a:t>interface level </a:t>
            </a:r>
            <a:r>
              <a:rPr lang="en-US" sz="1000" dirty="0">
                <a:solidFill>
                  <a:schemeClr val="tx1"/>
                </a:solidFill>
                <a:latin typeface="+mj-lt"/>
              </a:rPr>
              <a:t>&amp; it uses </a:t>
            </a:r>
            <a:r>
              <a:rPr lang="en-US" sz="1000" b="1" i="1" dirty="0">
                <a:solidFill>
                  <a:schemeClr val="tx1"/>
                </a:solidFill>
                <a:latin typeface="+mj-lt"/>
              </a:rPr>
              <a:t>key chains</a:t>
            </a:r>
          </a:p>
          <a:p>
            <a:pPr marL="171450" indent="-171450">
              <a:lnSpc>
                <a:spcPct val="150000"/>
              </a:lnSpc>
              <a:buFont typeface="Wingdings" panose="05000000000000000000" pitchFamily="2" charset="2"/>
              <a:buChar char="Ø"/>
            </a:pPr>
            <a:r>
              <a:rPr lang="en-US" sz="1000" dirty="0">
                <a:solidFill>
                  <a:schemeClr val="tx1"/>
                </a:solidFill>
                <a:latin typeface="+mj-lt"/>
              </a:rPr>
              <a:t>Interface based cryptographic SHA authentication commands-</a:t>
            </a:r>
            <a:br>
              <a:rPr lang="en-US" sz="1000" dirty="0">
                <a:solidFill>
                  <a:schemeClr val="tx1"/>
                </a:solidFill>
                <a:latin typeface="+mj-lt"/>
              </a:rPr>
            </a:br>
            <a:r>
              <a:rPr lang="en-US" sz="1000" b="1" i="1" dirty="0">
                <a:solidFill>
                  <a:schemeClr val="tx1"/>
                </a:solidFill>
                <a:latin typeface="+mj-lt"/>
              </a:rPr>
              <a:t>‘Router(config)# key chain </a:t>
            </a:r>
            <a:r>
              <a:rPr lang="en-US" sz="1000" b="1" i="1" dirty="0">
                <a:solidFill>
                  <a:srgbClr val="C00000"/>
                </a:solidFill>
                <a:latin typeface="+mj-lt"/>
              </a:rPr>
              <a:t>&lt;chain name&gt;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‘Router(config-keychain)# key </a:t>
            </a:r>
            <a:r>
              <a:rPr lang="en-US" sz="1000" b="1" i="1" dirty="0">
                <a:solidFill>
                  <a:srgbClr val="C00000"/>
                </a:solidFill>
                <a:latin typeface="+mj-lt"/>
              </a:rPr>
              <a:t>&lt;key num&gt;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‘Router(config-keychain-key)# key-string </a:t>
            </a:r>
            <a:r>
              <a:rPr lang="en-US" sz="1000" b="1" i="1" dirty="0">
                <a:solidFill>
                  <a:srgbClr val="C00000"/>
                </a:solidFill>
                <a:latin typeface="+mj-lt"/>
              </a:rPr>
              <a:t>&lt;string&gt;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‘Router(config-keychain-key)# cryptographic-algorithm hmac-sha-256’</a:t>
            </a:r>
            <a:br>
              <a:rPr lang="en-US" sz="1000" b="1" i="1" dirty="0">
                <a:solidFill>
                  <a:schemeClr val="tx1"/>
                </a:solidFill>
                <a:latin typeface="+mj-lt"/>
              </a:rPr>
            </a:br>
            <a:r>
              <a:rPr lang="en-US" sz="1000" b="1" i="1" dirty="0">
                <a:solidFill>
                  <a:schemeClr val="tx1"/>
                </a:solidFill>
                <a:latin typeface="+mj-lt"/>
              </a:rPr>
              <a:t>‘Router(config-keychain-key)# exit’</a:t>
            </a:r>
            <a:br>
              <a:rPr lang="en-US" sz="1000" b="1" i="1" dirty="0">
                <a:solidFill>
                  <a:schemeClr val="tx1"/>
                </a:solidFill>
                <a:latin typeface="+mj-lt"/>
              </a:rPr>
            </a:br>
            <a:r>
              <a:rPr lang="en-US" sz="1000" b="1" i="1" dirty="0">
                <a:solidFill>
                  <a:schemeClr val="tx1"/>
                </a:solidFill>
                <a:latin typeface="+mj-lt"/>
              </a:rPr>
              <a:t>‘Router(config-keychain)# exit’</a:t>
            </a:r>
            <a:br>
              <a:rPr lang="en-US" sz="1000" dirty="0">
                <a:solidFill>
                  <a:schemeClr val="tx1"/>
                </a:solidFill>
                <a:latin typeface="+mj-lt"/>
              </a:rPr>
            </a:br>
            <a:r>
              <a:rPr lang="en-US" sz="1000" b="1" i="1" dirty="0">
                <a:solidFill>
                  <a:schemeClr val="tx1"/>
                </a:solidFill>
                <a:latin typeface="+mj-lt"/>
              </a:rPr>
              <a:t>‘Router(config)# interface </a:t>
            </a:r>
            <a:r>
              <a:rPr lang="en-US" sz="1000" b="1" i="1" dirty="0">
                <a:solidFill>
                  <a:srgbClr val="C00000"/>
                </a:solidFill>
                <a:latin typeface="+mj-lt"/>
              </a:rPr>
              <a:t>&lt;interface name&gt;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a:t>
            </a:r>
            <a:r>
              <a:rPr lang="en-US" sz="1000" b="1" i="1" dirty="0" err="1">
                <a:solidFill>
                  <a:schemeClr val="tx1"/>
                </a:solidFill>
                <a:latin typeface="+mj-lt"/>
              </a:rPr>
              <a:t>ip</a:t>
            </a:r>
            <a:r>
              <a:rPr lang="en-US" sz="1000" b="1" i="1" dirty="0">
                <a:solidFill>
                  <a:schemeClr val="tx1"/>
                </a:solidFill>
                <a:latin typeface="+mj-lt"/>
              </a:rPr>
              <a:t> </a:t>
            </a:r>
            <a:r>
              <a:rPr lang="en-US" sz="1000" b="1" i="1" dirty="0" err="1">
                <a:solidFill>
                  <a:schemeClr val="tx1"/>
                </a:solidFill>
                <a:latin typeface="+mj-lt"/>
              </a:rPr>
              <a:t>ospf</a:t>
            </a:r>
            <a:r>
              <a:rPr lang="en-US" sz="1000" b="1" i="1" dirty="0">
                <a:solidFill>
                  <a:schemeClr val="tx1"/>
                </a:solidFill>
                <a:latin typeface="+mj-lt"/>
              </a:rPr>
              <a:t> authentication key-chain </a:t>
            </a:r>
            <a:r>
              <a:rPr lang="en-US" sz="1000" b="1" i="1" dirty="0">
                <a:solidFill>
                  <a:srgbClr val="C00000"/>
                </a:solidFill>
                <a:latin typeface="+mj-lt"/>
              </a:rPr>
              <a:t>&lt;chain name&gt;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exit’</a:t>
            </a:r>
            <a:endParaRPr lang="en-US" sz="1000" dirty="0">
              <a:solidFill>
                <a:schemeClr val="tx1"/>
              </a:solidFill>
              <a:latin typeface="+mj-lt"/>
            </a:endParaRPr>
          </a:p>
        </p:txBody>
      </p:sp>
      <p:pic>
        <p:nvPicPr>
          <p:cNvPr id="8" name="Picture 7">
            <a:extLst>
              <a:ext uri="{FF2B5EF4-FFF2-40B4-BE49-F238E27FC236}">
                <a16:creationId xmlns:a16="http://schemas.microsoft.com/office/drawing/2014/main" id="{3C42B6F8-0175-DA0B-A8DD-1080372F942C}"/>
              </a:ext>
            </a:extLst>
          </p:cNvPr>
          <p:cNvPicPr>
            <a:picLocks noChangeAspect="1"/>
          </p:cNvPicPr>
          <p:nvPr/>
        </p:nvPicPr>
        <p:blipFill>
          <a:blip r:embed="rId2"/>
          <a:srcRect/>
          <a:stretch/>
        </p:blipFill>
        <p:spPr>
          <a:xfrm>
            <a:off x="5410200" y="1441291"/>
            <a:ext cx="3267824" cy="3120740"/>
          </a:xfrm>
          <a:prstGeom prst="rect">
            <a:avLst/>
          </a:prstGeom>
          <a:ln w="28575">
            <a:solidFill>
              <a:schemeClr val="tx1"/>
            </a:solidFill>
          </a:ln>
        </p:spPr>
      </p:pic>
      <p:sp>
        <p:nvSpPr>
          <p:cNvPr id="9" name="Rectangle 8">
            <a:extLst>
              <a:ext uri="{FF2B5EF4-FFF2-40B4-BE49-F238E27FC236}">
                <a16:creationId xmlns:a16="http://schemas.microsoft.com/office/drawing/2014/main" id="{56D86474-732C-B79D-EC44-3668B6ADAB10}"/>
              </a:ext>
            </a:extLst>
          </p:cNvPr>
          <p:cNvSpPr/>
          <p:nvPr/>
        </p:nvSpPr>
        <p:spPr>
          <a:xfrm>
            <a:off x="5401387" y="1899491"/>
            <a:ext cx="1288973" cy="8933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0D1B57-2CF7-C8F5-8C06-1827E2B105A5}"/>
              </a:ext>
            </a:extLst>
          </p:cNvPr>
          <p:cNvSpPr/>
          <p:nvPr/>
        </p:nvSpPr>
        <p:spPr>
          <a:xfrm>
            <a:off x="5485207" y="2074751"/>
            <a:ext cx="694613" cy="8933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3E3F3D0-7642-8072-B77C-24564F0B75A1}"/>
              </a:ext>
            </a:extLst>
          </p:cNvPr>
          <p:cNvCxnSpPr/>
          <p:nvPr/>
        </p:nvCxnSpPr>
        <p:spPr>
          <a:xfrm>
            <a:off x="6918960" y="2120471"/>
            <a:ext cx="29718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3" name="TextBox 12">
            <a:extLst>
              <a:ext uri="{FF2B5EF4-FFF2-40B4-BE49-F238E27FC236}">
                <a16:creationId xmlns:a16="http://schemas.microsoft.com/office/drawing/2014/main" id="{AF34BD5B-7F67-FF7C-76A8-DEBE3929E69D}"/>
              </a:ext>
            </a:extLst>
          </p:cNvPr>
          <p:cNvSpPr txBox="1"/>
          <p:nvPr/>
        </p:nvSpPr>
        <p:spPr>
          <a:xfrm>
            <a:off x="7203516" y="1965527"/>
            <a:ext cx="1156213" cy="307777"/>
          </a:xfrm>
          <a:prstGeom prst="rect">
            <a:avLst/>
          </a:prstGeom>
          <a:noFill/>
        </p:spPr>
        <p:txBody>
          <a:bodyPr wrap="square" rtlCol="0">
            <a:spAutoFit/>
          </a:bodyPr>
          <a:lstStyle/>
          <a:p>
            <a:r>
              <a:rPr lang="en-US" sz="700" b="1" dirty="0">
                <a:solidFill>
                  <a:srgbClr val="C00000"/>
                </a:solidFill>
              </a:rPr>
              <a:t>Key identifier range will be &lt;1-255&gt;</a:t>
            </a:r>
          </a:p>
        </p:txBody>
      </p:sp>
      <p:sp>
        <p:nvSpPr>
          <p:cNvPr id="14" name="Rectangle 13">
            <a:extLst>
              <a:ext uri="{FF2B5EF4-FFF2-40B4-BE49-F238E27FC236}">
                <a16:creationId xmlns:a16="http://schemas.microsoft.com/office/drawing/2014/main" id="{73E42AF4-0551-E62F-05B9-9D23A765D186}"/>
              </a:ext>
            </a:extLst>
          </p:cNvPr>
          <p:cNvSpPr/>
          <p:nvPr/>
        </p:nvSpPr>
        <p:spPr>
          <a:xfrm>
            <a:off x="5485207" y="2349070"/>
            <a:ext cx="1098473" cy="53890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647B30-119A-CD4E-B536-60AF67693794}"/>
              </a:ext>
            </a:extLst>
          </p:cNvPr>
          <p:cNvSpPr/>
          <p:nvPr/>
        </p:nvSpPr>
        <p:spPr>
          <a:xfrm>
            <a:off x="5409007" y="3057731"/>
            <a:ext cx="2020493" cy="8930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00A46D-00AA-9955-4522-A53BA6D641F4}"/>
              </a:ext>
            </a:extLst>
          </p:cNvPr>
          <p:cNvSpPr/>
          <p:nvPr/>
        </p:nvSpPr>
        <p:spPr>
          <a:xfrm>
            <a:off x="5401387" y="3674951"/>
            <a:ext cx="2744393" cy="9795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766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AEFD93-659A-0D98-ED9D-58057089A293}"/>
              </a:ext>
            </a:extLst>
          </p:cNvPr>
          <p:cNvSpPr/>
          <p:nvPr/>
        </p:nvSpPr>
        <p:spPr>
          <a:xfrm>
            <a:off x="945214" y="1161052"/>
            <a:ext cx="3802711" cy="246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IP Header     OSPF Header     OSPF Hello Packet</a:t>
            </a:r>
          </a:p>
        </p:txBody>
      </p:sp>
      <p:cxnSp>
        <p:nvCxnSpPr>
          <p:cNvPr id="3" name="Straight Connector 2">
            <a:extLst>
              <a:ext uri="{FF2B5EF4-FFF2-40B4-BE49-F238E27FC236}">
                <a16:creationId xmlns:a16="http://schemas.microsoft.com/office/drawing/2014/main" id="{9A93BC0E-6F6E-3A14-C895-99B8F6DD84C7}"/>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E165E3C1-A0ED-038F-9E56-72771235DC4F}"/>
              </a:ext>
            </a:extLst>
          </p:cNvPr>
          <p:cNvCxnSpPr>
            <a:cxnSpLocks/>
          </p:cNvCxnSpPr>
          <p:nvPr/>
        </p:nvCxnSpPr>
        <p:spPr>
          <a:xfrm>
            <a:off x="3118245" y="1161051"/>
            <a:ext cx="0" cy="246325"/>
          </a:xfrm>
          <a:prstGeom prst="line">
            <a:avLst/>
          </a:prstGeom>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FF12CE3D-EB36-5129-2528-C5E7B84804C1}"/>
              </a:ext>
            </a:extLst>
          </p:cNvPr>
          <p:cNvSpPr/>
          <p:nvPr/>
        </p:nvSpPr>
        <p:spPr>
          <a:xfrm>
            <a:off x="783206" y="2109412"/>
            <a:ext cx="4126726" cy="248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6" name="Rectangle 5">
            <a:extLst>
              <a:ext uri="{FF2B5EF4-FFF2-40B4-BE49-F238E27FC236}">
                <a16:creationId xmlns:a16="http://schemas.microsoft.com/office/drawing/2014/main" id="{A4C777A7-2764-525B-EF09-74F28090AE66}"/>
              </a:ext>
            </a:extLst>
          </p:cNvPr>
          <p:cNvSpPr/>
          <p:nvPr/>
        </p:nvSpPr>
        <p:spPr>
          <a:xfrm>
            <a:off x="776581" y="2360535"/>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Network Mask</a:t>
            </a:r>
          </a:p>
        </p:txBody>
      </p:sp>
      <p:cxnSp>
        <p:nvCxnSpPr>
          <p:cNvPr id="7" name="Straight Connector 6">
            <a:extLst>
              <a:ext uri="{FF2B5EF4-FFF2-40B4-BE49-F238E27FC236}">
                <a16:creationId xmlns:a16="http://schemas.microsoft.com/office/drawing/2014/main" id="{636F3C64-7014-B676-FDE4-C0EC52E8B178}"/>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0B6CF767-0545-E736-8732-2CDBDEA3EC08}"/>
              </a:ext>
            </a:extLst>
          </p:cNvPr>
          <p:cNvSpPr/>
          <p:nvPr/>
        </p:nvSpPr>
        <p:spPr>
          <a:xfrm>
            <a:off x="777904" y="2608347"/>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              Hello Interval                       Options         Router Priority</a:t>
            </a:r>
          </a:p>
        </p:txBody>
      </p:sp>
      <p:sp>
        <p:nvSpPr>
          <p:cNvPr id="9" name="Rectangle 8">
            <a:extLst>
              <a:ext uri="{FF2B5EF4-FFF2-40B4-BE49-F238E27FC236}">
                <a16:creationId xmlns:a16="http://schemas.microsoft.com/office/drawing/2014/main" id="{834608EA-2126-7574-A1FB-D04644515A98}"/>
              </a:ext>
            </a:extLst>
          </p:cNvPr>
          <p:cNvSpPr/>
          <p:nvPr/>
        </p:nvSpPr>
        <p:spPr>
          <a:xfrm>
            <a:off x="777906" y="2863225"/>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Dead Interval</a:t>
            </a:r>
            <a:endParaRPr lang="en-US" sz="1100" dirty="0">
              <a:solidFill>
                <a:schemeClr val="tx1"/>
              </a:solidFill>
            </a:endParaRPr>
          </a:p>
        </p:txBody>
      </p:sp>
      <p:sp>
        <p:nvSpPr>
          <p:cNvPr id="10" name="Rectangle 9">
            <a:extLst>
              <a:ext uri="{FF2B5EF4-FFF2-40B4-BE49-F238E27FC236}">
                <a16:creationId xmlns:a16="http://schemas.microsoft.com/office/drawing/2014/main" id="{8D4BFEBE-F6DD-3302-A481-8EC5DEBB92CD}"/>
              </a:ext>
            </a:extLst>
          </p:cNvPr>
          <p:cNvSpPr/>
          <p:nvPr/>
        </p:nvSpPr>
        <p:spPr>
          <a:xfrm>
            <a:off x="777909" y="3109719"/>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Designated Router (DR)</a:t>
            </a:r>
          </a:p>
        </p:txBody>
      </p:sp>
      <p:sp>
        <p:nvSpPr>
          <p:cNvPr id="11" name="Rectangle 10">
            <a:extLst>
              <a:ext uri="{FF2B5EF4-FFF2-40B4-BE49-F238E27FC236}">
                <a16:creationId xmlns:a16="http://schemas.microsoft.com/office/drawing/2014/main" id="{24BEF0A2-6670-E97B-70EA-2E6CF80EF971}"/>
              </a:ext>
            </a:extLst>
          </p:cNvPr>
          <p:cNvSpPr/>
          <p:nvPr/>
        </p:nvSpPr>
        <p:spPr>
          <a:xfrm>
            <a:off x="777909" y="335544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Backup Designated Router</a:t>
            </a:r>
          </a:p>
        </p:txBody>
      </p:sp>
      <p:sp>
        <p:nvSpPr>
          <p:cNvPr id="12" name="Rectangle 11">
            <a:extLst>
              <a:ext uri="{FF2B5EF4-FFF2-40B4-BE49-F238E27FC236}">
                <a16:creationId xmlns:a16="http://schemas.microsoft.com/office/drawing/2014/main" id="{B13AE2F8-53E9-57CD-9E5A-B139AFEF064E}"/>
              </a:ext>
            </a:extLst>
          </p:cNvPr>
          <p:cNvSpPr/>
          <p:nvPr/>
        </p:nvSpPr>
        <p:spPr>
          <a:xfrm>
            <a:off x="777903" y="3610322"/>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Neighbor</a:t>
            </a:r>
          </a:p>
        </p:txBody>
      </p:sp>
      <p:cxnSp>
        <p:nvCxnSpPr>
          <p:cNvPr id="13" name="Straight Connector 12">
            <a:extLst>
              <a:ext uri="{FF2B5EF4-FFF2-40B4-BE49-F238E27FC236}">
                <a16:creationId xmlns:a16="http://schemas.microsoft.com/office/drawing/2014/main" id="{EE0694F3-889B-98A5-7BF9-2E815C72C220}"/>
              </a:ext>
            </a:extLst>
          </p:cNvPr>
          <p:cNvCxnSpPr>
            <a:cxnSpLocks/>
          </p:cNvCxnSpPr>
          <p:nvPr/>
        </p:nvCxnSpPr>
        <p:spPr>
          <a:xfrm>
            <a:off x="2825365" y="2608509"/>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128B7C2-356E-1E99-204E-E10E7619B1E5}"/>
              </a:ext>
            </a:extLst>
          </p:cNvPr>
          <p:cNvCxnSpPr>
            <a:cxnSpLocks/>
          </p:cNvCxnSpPr>
          <p:nvPr/>
        </p:nvCxnSpPr>
        <p:spPr>
          <a:xfrm>
            <a:off x="3865658" y="260570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CC66ACCA-8322-FF3B-949D-1E0854CB4E9E}"/>
              </a:ext>
            </a:extLst>
          </p:cNvPr>
          <p:cNvCxnSpPr>
            <a:cxnSpLocks/>
          </p:cNvCxnSpPr>
          <p:nvPr/>
        </p:nvCxnSpPr>
        <p:spPr>
          <a:xfrm flipH="1">
            <a:off x="776581" y="1425351"/>
            <a:ext cx="2328414" cy="93104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95B3DE2-D4EF-A701-2D58-2EAC7A52130B}"/>
              </a:ext>
            </a:extLst>
          </p:cNvPr>
          <p:cNvCxnSpPr>
            <a:cxnSpLocks/>
          </p:cNvCxnSpPr>
          <p:nvPr/>
        </p:nvCxnSpPr>
        <p:spPr>
          <a:xfrm>
            <a:off x="4747925" y="1407376"/>
            <a:ext cx="168632" cy="955480"/>
          </a:xfrm>
          <a:prstGeom prst="line">
            <a:avLst/>
          </a:prstGeom>
        </p:spPr>
        <p:style>
          <a:lnRef idx="1">
            <a:schemeClr val="dk1"/>
          </a:lnRef>
          <a:fillRef idx="0">
            <a:schemeClr val="dk1"/>
          </a:fillRef>
          <a:effectRef idx="0">
            <a:schemeClr val="dk1"/>
          </a:effectRef>
          <a:fontRef idx="minor">
            <a:schemeClr val="tx1"/>
          </a:fontRef>
        </p:style>
      </p:cxnSp>
      <p:sp>
        <p:nvSpPr>
          <p:cNvPr id="23" name="Title 1">
            <a:extLst>
              <a:ext uri="{FF2B5EF4-FFF2-40B4-BE49-F238E27FC236}">
                <a16:creationId xmlns:a16="http://schemas.microsoft.com/office/drawing/2014/main" id="{72C2CE6F-BB5B-90A7-731D-B02EE2201F1D}"/>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Packet Type 1 (Hello)</a:t>
            </a:r>
          </a:p>
        </p:txBody>
      </p:sp>
      <p:sp>
        <p:nvSpPr>
          <p:cNvPr id="26" name="Rectangle 25">
            <a:extLst>
              <a:ext uri="{FF2B5EF4-FFF2-40B4-BE49-F238E27FC236}">
                <a16:creationId xmlns:a16="http://schemas.microsoft.com/office/drawing/2014/main" id="{49106782-C383-CEA5-C734-58267BD1173F}"/>
              </a:ext>
            </a:extLst>
          </p:cNvPr>
          <p:cNvSpPr/>
          <p:nvPr/>
        </p:nvSpPr>
        <p:spPr>
          <a:xfrm>
            <a:off x="775417" y="3858138"/>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t>
            </a:r>
          </a:p>
        </p:txBody>
      </p:sp>
      <p:sp>
        <p:nvSpPr>
          <p:cNvPr id="27" name="TextBox 26">
            <a:extLst>
              <a:ext uri="{FF2B5EF4-FFF2-40B4-BE49-F238E27FC236}">
                <a16:creationId xmlns:a16="http://schemas.microsoft.com/office/drawing/2014/main" id="{30748301-FD56-49E5-528D-91442AAE8775}"/>
              </a:ext>
            </a:extLst>
          </p:cNvPr>
          <p:cNvSpPr txBox="1"/>
          <p:nvPr/>
        </p:nvSpPr>
        <p:spPr>
          <a:xfrm>
            <a:off x="5214829" y="1023001"/>
            <a:ext cx="3601695" cy="3526286"/>
          </a:xfrm>
          <a:prstGeom prst="rect">
            <a:avLst/>
          </a:prstGeom>
          <a:noFill/>
        </p:spPr>
        <p:txBody>
          <a:bodyPr wrap="square" rtlCol="0">
            <a:spAutoFit/>
          </a:bodyPr>
          <a:lstStyle/>
          <a:p>
            <a:pPr algn="just">
              <a:lnSpc>
                <a:spcPct val="150000"/>
              </a:lnSpc>
            </a:pPr>
            <a:r>
              <a:rPr lang="en-US" sz="1000" b="1" dirty="0">
                <a:latin typeface="+mj-lt"/>
              </a:rPr>
              <a:t>Network Mask: </a:t>
            </a:r>
            <a:r>
              <a:rPr lang="en-US" sz="1000" dirty="0">
                <a:latin typeface="+mj-lt"/>
              </a:rPr>
              <a:t>The netmask of the interface.</a:t>
            </a:r>
          </a:p>
          <a:p>
            <a:pPr algn="just">
              <a:lnSpc>
                <a:spcPct val="150000"/>
              </a:lnSpc>
            </a:pPr>
            <a:r>
              <a:rPr lang="en-US" sz="1000" b="1" dirty="0">
                <a:solidFill>
                  <a:schemeClr val="tx1"/>
                </a:solidFill>
                <a:latin typeface="+mj-lt"/>
              </a:rPr>
              <a:t>Hello Interval: </a:t>
            </a:r>
            <a:r>
              <a:rPr lang="en-US" sz="1000" b="0" i="0" dirty="0">
                <a:solidFill>
                  <a:schemeClr val="tx1"/>
                </a:solidFill>
                <a:effectLst/>
                <a:latin typeface="+mj-lt"/>
              </a:rPr>
              <a:t>The default is 10 seconds for broadcast and point-to point networks and 30 seconds for NBMA (Non-broadcast Multi-access).</a:t>
            </a:r>
            <a:endParaRPr lang="en-US" sz="1000" dirty="0">
              <a:solidFill>
                <a:schemeClr val="tx1"/>
              </a:solidFill>
              <a:latin typeface="+mj-lt"/>
            </a:endParaRPr>
          </a:p>
          <a:p>
            <a:pPr algn="just">
              <a:lnSpc>
                <a:spcPct val="150000"/>
              </a:lnSpc>
            </a:pPr>
            <a:r>
              <a:rPr lang="en-US" sz="1000" b="1" dirty="0">
                <a:solidFill>
                  <a:schemeClr val="tx1"/>
                </a:solidFill>
                <a:latin typeface="+mj-lt"/>
              </a:rPr>
              <a:t>Options: </a:t>
            </a:r>
            <a:r>
              <a:rPr lang="en-US" sz="1000" dirty="0">
                <a:solidFill>
                  <a:schemeClr val="tx1"/>
                </a:solidFill>
                <a:latin typeface="+mj-lt"/>
              </a:rPr>
              <a:t>I</a:t>
            </a:r>
            <a:r>
              <a:rPr lang="en-US" sz="1000" b="0" i="0" dirty="0">
                <a:solidFill>
                  <a:schemeClr val="tx1"/>
                </a:solidFill>
                <a:effectLst/>
                <a:latin typeface="+mj-lt"/>
              </a:rPr>
              <a:t>ndicating the various OSPF router capability, such as whether stub areas are supported in the Options field.</a:t>
            </a:r>
            <a:endParaRPr lang="en-US" sz="1000" dirty="0">
              <a:solidFill>
                <a:schemeClr val="tx1"/>
              </a:solidFill>
              <a:latin typeface="+mj-lt"/>
            </a:endParaRPr>
          </a:p>
          <a:p>
            <a:pPr algn="just">
              <a:lnSpc>
                <a:spcPct val="150000"/>
              </a:lnSpc>
            </a:pPr>
            <a:r>
              <a:rPr lang="en-US" sz="1000" b="1" dirty="0">
                <a:solidFill>
                  <a:schemeClr val="tx1"/>
                </a:solidFill>
                <a:latin typeface="+mj-lt"/>
              </a:rPr>
              <a:t>Router Priority: </a:t>
            </a:r>
            <a:r>
              <a:rPr lang="en-US" sz="1000" b="0" i="0" dirty="0">
                <a:solidFill>
                  <a:schemeClr val="tx1"/>
                </a:solidFill>
                <a:effectLst/>
                <a:latin typeface="+mj-lt"/>
              </a:rPr>
              <a:t>This is a number from 0 to 255, which defaults to 1. The router with the highest value will become the designated router. If the Priority is set to 0, the router does not participate in the DR/BDR selection.</a:t>
            </a:r>
            <a:endParaRPr lang="en-US" sz="1000" dirty="0">
              <a:solidFill>
                <a:schemeClr val="tx1"/>
              </a:solidFill>
              <a:latin typeface="+mj-lt"/>
            </a:endParaRPr>
          </a:p>
          <a:p>
            <a:pPr algn="just">
              <a:lnSpc>
                <a:spcPct val="150000"/>
              </a:lnSpc>
            </a:pPr>
            <a:r>
              <a:rPr lang="en-US" sz="1000" b="1" dirty="0">
                <a:latin typeface="+mj-lt"/>
              </a:rPr>
              <a:t>Dead Interval: </a:t>
            </a:r>
            <a:r>
              <a:rPr lang="en-US" sz="1000" b="0" i="0" dirty="0">
                <a:solidFill>
                  <a:srgbClr val="000000"/>
                </a:solidFill>
                <a:effectLst/>
                <a:latin typeface="+mj-lt"/>
              </a:rPr>
              <a:t>Time before declaring a silent router down. </a:t>
            </a:r>
            <a:r>
              <a:rPr lang="en-US" sz="1000" dirty="0">
                <a:latin typeface="+mj-lt"/>
              </a:rPr>
              <a:t>It is four times hello interval.</a:t>
            </a:r>
            <a:endParaRPr lang="en-US" sz="1000" b="0" i="0" dirty="0">
              <a:solidFill>
                <a:srgbClr val="000000"/>
              </a:solidFill>
              <a:effectLst/>
              <a:latin typeface="+mj-lt"/>
            </a:endParaRPr>
          </a:p>
          <a:p>
            <a:pPr algn="just">
              <a:lnSpc>
                <a:spcPct val="150000"/>
              </a:lnSpc>
            </a:pPr>
            <a:r>
              <a:rPr lang="en-US" sz="1000" b="1" dirty="0">
                <a:latin typeface="+mj-lt"/>
              </a:rPr>
              <a:t>DR: </a:t>
            </a:r>
            <a:r>
              <a:rPr lang="en-US" sz="1000" dirty="0">
                <a:latin typeface="+mj-lt"/>
              </a:rPr>
              <a:t>IP address of the Designated Router.</a:t>
            </a:r>
          </a:p>
          <a:p>
            <a:pPr algn="just">
              <a:lnSpc>
                <a:spcPct val="150000"/>
              </a:lnSpc>
            </a:pPr>
            <a:r>
              <a:rPr lang="en-US" sz="1000" b="1" dirty="0">
                <a:latin typeface="+mj-lt"/>
              </a:rPr>
              <a:t>BDR: </a:t>
            </a:r>
            <a:r>
              <a:rPr lang="en-US" sz="1000" dirty="0">
                <a:latin typeface="+mj-lt"/>
              </a:rPr>
              <a:t>IP address of the Backup Designated Router.</a:t>
            </a:r>
            <a:endParaRPr lang="en-US" sz="1000" b="0" i="0" dirty="0">
              <a:solidFill>
                <a:srgbClr val="000000"/>
              </a:solidFill>
              <a:effectLst/>
              <a:latin typeface="+mj-lt"/>
            </a:endParaRPr>
          </a:p>
          <a:p>
            <a:pPr algn="just">
              <a:lnSpc>
                <a:spcPct val="150000"/>
              </a:lnSpc>
            </a:pPr>
            <a:r>
              <a:rPr lang="en-US" sz="1000" b="1" dirty="0">
                <a:latin typeface="+mj-lt"/>
              </a:rPr>
              <a:t>Neighbors: </a:t>
            </a:r>
            <a:r>
              <a:rPr lang="en-US" sz="1000" dirty="0">
                <a:latin typeface="+mj-lt"/>
              </a:rPr>
              <a:t>Router ID of the neighbor routers.</a:t>
            </a:r>
          </a:p>
        </p:txBody>
      </p:sp>
      <p:sp>
        <p:nvSpPr>
          <p:cNvPr id="15" name="TextBox 14">
            <a:extLst>
              <a:ext uri="{FF2B5EF4-FFF2-40B4-BE49-F238E27FC236}">
                <a16:creationId xmlns:a16="http://schemas.microsoft.com/office/drawing/2014/main" id="{55347F6C-8D07-835C-4DE2-8DDB1885D3B6}"/>
              </a:ext>
            </a:extLst>
          </p:cNvPr>
          <p:cNvSpPr txBox="1"/>
          <p:nvPr/>
        </p:nvSpPr>
        <p:spPr>
          <a:xfrm>
            <a:off x="699714" y="4079021"/>
            <a:ext cx="3698353" cy="294632"/>
          </a:xfrm>
          <a:prstGeom prst="rect">
            <a:avLst/>
          </a:prstGeom>
          <a:noFill/>
        </p:spPr>
        <p:txBody>
          <a:bodyPr wrap="square" rtlCol="0">
            <a:spAutoFit/>
          </a:bodyPr>
          <a:lstStyle/>
          <a:p>
            <a:pPr algn="just">
              <a:lnSpc>
                <a:spcPct val="150000"/>
              </a:lnSpc>
              <a:spcBef>
                <a:spcPts val="500"/>
              </a:spcBef>
            </a:pPr>
            <a:r>
              <a:rPr lang="en-US" sz="1000" dirty="0">
                <a:latin typeface="+mj-lt"/>
              </a:rPr>
              <a:t>***Initial DR, BDR &amp; Neighbors are “</a:t>
            </a:r>
            <a:r>
              <a:rPr lang="en-US" sz="1000" b="1" dirty="0">
                <a:latin typeface="+mj-lt"/>
              </a:rPr>
              <a:t>0.0.0.0”</a:t>
            </a:r>
            <a:endParaRPr lang="en-US" sz="1000" dirty="0">
              <a:latin typeface="+mj-lt"/>
            </a:endParaRPr>
          </a:p>
        </p:txBody>
      </p:sp>
    </p:spTree>
    <p:extLst>
      <p:ext uri="{BB962C8B-B14F-4D97-AF65-F5344CB8AC3E}">
        <p14:creationId xmlns:p14="http://schemas.microsoft.com/office/powerpoint/2010/main" val="684638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FD1D-FE2A-07C7-0D7A-5E769B113EF8}"/>
              </a:ext>
            </a:extLst>
          </p:cNvPr>
          <p:cNvSpPr txBox="1">
            <a:spLocks/>
          </p:cNvSpPr>
          <p:nvPr/>
        </p:nvSpPr>
        <p:spPr>
          <a:xfrm>
            <a:off x="567157" y="536650"/>
            <a:ext cx="7792572"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OSPFv2 Authentication Type 3 (Cryptographic – SHA)</a:t>
            </a:r>
          </a:p>
        </p:txBody>
      </p:sp>
      <p:pic>
        <p:nvPicPr>
          <p:cNvPr id="8" name="Picture 7">
            <a:extLst>
              <a:ext uri="{FF2B5EF4-FFF2-40B4-BE49-F238E27FC236}">
                <a16:creationId xmlns:a16="http://schemas.microsoft.com/office/drawing/2014/main" id="{3C42B6F8-0175-DA0B-A8DD-1080372F942C}"/>
              </a:ext>
            </a:extLst>
          </p:cNvPr>
          <p:cNvPicPr>
            <a:picLocks noChangeAspect="1"/>
          </p:cNvPicPr>
          <p:nvPr/>
        </p:nvPicPr>
        <p:blipFill>
          <a:blip r:embed="rId2"/>
          <a:srcRect/>
          <a:stretch/>
        </p:blipFill>
        <p:spPr>
          <a:xfrm>
            <a:off x="830580" y="1045306"/>
            <a:ext cx="3744900" cy="2353214"/>
          </a:xfrm>
          <a:prstGeom prst="rect">
            <a:avLst/>
          </a:prstGeom>
          <a:ln w="28575">
            <a:solidFill>
              <a:schemeClr val="tx1"/>
            </a:solidFill>
          </a:ln>
        </p:spPr>
      </p:pic>
      <p:sp>
        <p:nvSpPr>
          <p:cNvPr id="4" name="Rectangle 3">
            <a:extLst>
              <a:ext uri="{FF2B5EF4-FFF2-40B4-BE49-F238E27FC236}">
                <a16:creationId xmlns:a16="http://schemas.microsoft.com/office/drawing/2014/main" id="{DAFCCE8E-7944-BD08-F809-FF08F182A9D8}"/>
              </a:ext>
            </a:extLst>
          </p:cNvPr>
          <p:cNvSpPr/>
          <p:nvPr/>
        </p:nvSpPr>
        <p:spPr>
          <a:xfrm>
            <a:off x="913207" y="2579371"/>
            <a:ext cx="3224453" cy="20193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935EF36-CBC1-3C00-80D7-08D05EA74722}"/>
              </a:ext>
            </a:extLst>
          </p:cNvPr>
          <p:cNvSpPr/>
          <p:nvPr/>
        </p:nvSpPr>
        <p:spPr>
          <a:xfrm>
            <a:off x="829387" y="2891790"/>
            <a:ext cx="1974773" cy="40766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09D0635-F3C3-6A97-5E88-82519ADA15D6}"/>
              </a:ext>
            </a:extLst>
          </p:cNvPr>
          <p:cNvSpPr txBox="1"/>
          <p:nvPr/>
        </p:nvSpPr>
        <p:spPr>
          <a:xfrm>
            <a:off x="4876800" y="1104900"/>
            <a:ext cx="3744900" cy="525465"/>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000" b="0" i="0" u="none" strike="noStrike" cap="none" normalizeH="0" baseline="0" dirty="0">
                <a:ln>
                  <a:noFill/>
                </a:ln>
                <a:solidFill>
                  <a:srgbClr val="2E2C2C"/>
                </a:solidFill>
                <a:effectLst/>
                <a:latin typeface="+mj-lt"/>
              </a:rPr>
              <a:t>The currently valid algorithms for OSFv2 Cryptographic Authentication include:</a:t>
            </a:r>
            <a:endParaRPr kumimoji="0" lang="en-US" altLang="en-US" sz="1000" b="0" i="0" u="none" strike="noStrike" cap="none" normalizeH="0" baseline="0" dirty="0">
              <a:ln>
                <a:noFill/>
              </a:ln>
              <a:solidFill>
                <a:schemeClr val="tx1"/>
              </a:solidFill>
              <a:effectLst/>
              <a:latin typeface="+mj-lt"/>
            </a:endParaRPr>
          </a:p>
        </p:txBody>
      </p:sp>
      <p:sp>
        <p:nvSpPr>
          <p:cNvPr id="3" name="TextBox 2">
            <a:extLst>
              <a:ext uri="{FF2B5EF4-FFF2-40B4-BE49-F238E27FC236}">
                <a16:creationId xmlns:a16="http://schemas.microsoft.com/office/drawing/2014/main" id="{7ECB11A6-B280-EA03-1F76-B7BAE2AC976F}"/>
              </a:ext>
            </a:extLst>
          </p:cNvPr>
          <p:cNvSpPr txBox="1"/>
          <p:nvPr/>
        </p:nvSpPr>
        <p:spPr>
          <a:xfrm>
            <a:off x="567157" y="3507074"/>
            <a:ext cx="3744900" cy="400110"/>
          </a:xfrm>
          <a:prstGeom prst="rect">
            <a:avLst/>
          </a:prstGeom>
          <a:noFill/>
        </p:spPr>
        <p:txBody>
          <a:bodyPr wrap="square" rtlCol="0">
            <a:spAutoFit/>
          </a:bodyPr>
          <a:lstStyle/>
          <a:p>
            <a:pPr marL="171450" indent="-171450">
              <a:buFont typeface="Arial" panose="020B0604020202020204" pitchFamily="34" charset="0"/>
              <a:buChar char="•"/>
            </a:pPr>
            <a:r>
              <a:rPr lang="en-US" sz="1000" b="1" dirty="0"/>
              <a:t>Sending SA: </a:t>
            </a:r>
            <a:r>
              <a:rPr lang="en-US" sz="1000" dirty="0"/>
              <a:t>Status of sending Security Association. Key, Cryptographic Algorithm and Key Chain used.</a:t>
            </a:r>
            <a:endParaRPr lang="en-US" sz="1000" b="1" dirty="0"/>
          </a:p>
        </p:txBody>
      </p:sp>
      <p:sp>
        <p:nvSpPr>
          <p:cNvPr id="9" name="Rectangle 2">
            <a:extLst>
              <a:ext uri="{FF2B5EF4-FFF2-40B4-BE49-F238E27FC236}">
                <a16:creationId xmlns:a16="http://schemas.microsoft.com/office/drawing/2014/main" id="{B68F22D9-26D5-DDA2-EF5A-BC0DFA8B0EC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835687C5-7EAB-C774-61BF-30EFFCD5FD29}"/>
              </a:ext>
            </a:extLst>
          </p:cNvPr>
          <p:cNvSpPr txBox="1"/>
          <p:nvPr/>
        </p:nvSpPr>
        <p:spPr>
          <a:xfrm>
            <a:off x="4881715" y="1562098"/>
            <a:ext cx="3744900" cy="2141292"/>
          </a:xfrm>
          <a:prstGeom prst="rect">
            <a:avLst/>
          </a:prstGeom>
          <a:noFill/>
        </p:spPr>
        <p:txBody>
          <a:bodyPr wrap="square" rtlCol="0">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1" i="1" u="none" strike="noStrike" cap="none" normalizeH="0" baseline="0" dirty="0">
                <a:ln>
                  <a:noFill/>
                </a:ln>
                <a:solidFill>
                  <a:srgbClr val="2E2C2C"/>
                </a:solidFill>
                <a:effectLst/>
                <a:latin typeface="+mj-lt"/>
              </a:rPr>
              <a:t>Keyed-MD5</a:t>
            </a:r>
            <a:r>
              <a:rPr kumimoji="0" lang="en-US" altLang="en-US" sz="1000" b="0" i="0" u="none" strike="noStrike" cap="none" normalizeH="0" baseline="0" dirty="0">
                <a:ln>
                  <a:noFill/>
                </a:ln>
                <a:solidFill>
                  <a:srgbClr val="2E2C2C"/>
                </a:solidFill>
                <a:effectLst/>
                <a:latin typeface="+mj-lt"/>
              </a:rPr>
              <a:t> (defined in RFC 2328)</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000" b="1" i="1" dirty="0">
                <a:solidFill>
                  <a:srgbClr val="2E2C2C"/>
                </a:solidFill>
                <a:latin typeface="+mj-lt"/>
              </a:rPr>
              <a:t>HMAC-SHA-1</a:t>
            </a:r>
            <a:r>
              <a:rPr lang="en-US" altLang="en-US" sz="1000" dirty="0">
                <a:solidFill>
                  <a:srgbClr val="2E2C2C"/>
                </a:solidFill>
                <a:latin typeface="+mj-lt"/>
              </a:rPr>
              <a:t> (defined in RFC 5709)</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1" i="1" u="none" strike="noStrike" cap="none" normalizeH="0" baseline="0" dirty="0">
                <a:ln>
                  <a:noFill/>
                </a:ln>
                <a:solidFill>
                  <a:srgbClr val="2E2C2C"/>
                </a:solidFill>
                <a:effectLst/>
                <a:latin typeface="+mj-lt"/>
              </a:rPr>
              <a:t>HMAC-SHA-256</a:t>
            </a:r>
            <a:r>
              <a:rPr kumimoji="0" lang="en-US" altLang="en-US" sz="1000" b="0" i="0" u="none" strike="noStrike" cap="none" normalizeH="0" baseline="0" dirty="0">
                <a:ln>
                  <a:noFill/>
                </a:ln>
                <a:solidFill>
                  <a:srgbClr val="2E2C2C"/>
                </a:solidFill>
                <a:effectLst/>
                <a:latin typeface="+mj-lt"/>
              </a:rPr>
              <a:t> (defined in RFC 5709)</a:t>
            </a:r>
            <a:endParaRPr lang="en-US" altLang="en-US" sz="1000" dirty="0">
              <a:solidFill>
                <a:srgbClr val="2E2C2C"/>
              </a:solidFill>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1" i="1" u="none" strike="noStrike" cap="none" normalizeH="0" baseline="0" dirty="0">
                <a:ln>
                  <a:noFill/>
                </a:ln>
                <a:solidFill>
                  <a:srgbClr val="2E2C2C"/>
                </a:solidFill>
                <a:effectLst/>
                <a:latin typeface="+mj-lt"/>
              </a:rPr>
              <a:t>HMAC-SHA-384</a:t>
            </a:r>
            <a:r>
              <a:rPr kumimoji="0" lang="en-US" altLang="en-US" sz="1000" b="0" i="0" u="none" strike="noStrike" cap="none" normalizeH="0" baseline="0" dirty="0">
                <a:ln>
                  <a:noFill/>
                </a:ln>
                <a:solidFill>
                  <a:srgbClr val="2E2C2C"/>
                </a:solidFill>
                <a:effectLst/>
                <a:latin typeface="+mj-lt"/>
              </a:rPr>
              <a:t> (defined in RFC 5709)</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000" b="1" i="1" dirty="0">
                <a:solidFill>
                  <a:srgbClr val="2E2C2C"/>
                </a:solidFill>
                <a:latin typeface="+mj-lt"/>
              </a:rPr>
              <a:t>HMAC-SHA-512</a:t>
            </a:r>
            <a:r>
              <a:rPr lang="en-US" altLang="en-US" sz="1000" dirty="0">
                <a:solidFill>
                  <a:srgbClr val="2E2C2C"/>
                </a:solidFill>
                <a:latin typeface="+mj-lt"/>
              </a:rPr>
              <a:t> (defined in RFC 5709)</a:t>
            </a:r>
          </a:p>
          <a:p>
            <a:pPr marR="0" lvl="0" algn="l" defTabSz="914400" rtl="0" eaLnBrk="0" fontAlgn="base" latinLnBrk="0" hangingPunct="0">
              <a:lnSpc>
                <a:spcPct val="150000"/>
              </a:lnSpc>
              <a:spcBef>
                <a:spcPct val="0"/>
              </a:spcBef>
              <a:spcAft>
                <a:spcPct val="0"/>
              </a:spcAft>
              <a:buClrTx/>
              <a:buSzTx/>
              <a:tabLst/>
            </a:pPr>
            <a:endParaRPr kumimoji="0" lang="en-US" altLang="en-US" sz="1000" b="0" i="0" u="none" strike="noStrike" cap="none" normalizeH="0" baseline="0" dirty="0">
              <a:ln>
                <a:noFill/>
              </a:ln>
              <a:solidFill>
                <a:srgbClr val="2E2C2C"/>
              </a:solidFill>
              <a:effectLst/>
              <a:latin typeface="+mj-lt"/>
            </a:endParaRPr>
          </a:p>
          <a:p>
            <a:pPr marR="0" lvl="0" algn="l" defTabSz="914400" rtl="0" eaLnBrk="0" fontAlgn="base" latinLnBrk="0" hangingPunct="0">
              <a:lnSpc>
                <a:spcPct val="150000"/>
              </a:lnSpc>
              <a:spcBef>
                <a:spcPct val="0"/>
              </a:spcBef>
              <a:spcAft>
                <a:spcPct val="0"/>
              </a:spcAft>
              <a:buClrTx/>
              <a:buSzTx/>
              <a:tabLst/>
            </a:pPr>
            <a:r>
              <a:rPr lang="en-US" altLang="en-US" sz="1000" b="1" i="1" dirty="0">
                <a:solidFill>
                  <a:srgbClr val="2E2C2C"/>
                </a:solidFill>
                <a:latin typeface="+mj-lt"/>
              </a:rPr>
              <a:t>HMAC</a:t>
            </a:r>
            <a:r>
              <a:rPr lang="en-US" altLang="en-US" sz="1000" dirty="0">
                <a:solidFill>
                  <a:srgbClr val="2E2C2C"/>
                </a:solidFill>
                <a:latin typeface="+mj-lt"/>
              </a:rPr>
              <a:t> stands for </a:t>
            </a:r>
            <a:r>
              <a:rPr lang="en-US" altLang="en-US" sz="1000" b="1" i="1" dirty="0">
                <a:solidFill>
                  <a:srgbClr val="2E2C2C"/>
                </a:solidFill>
                <a:latin typeface="+mj-lt"/>
              </a:rPr>
              <a:t>Hashed Message Authentication Code</a:t>
            </a:r>
            <a:r>
              <a:rPr lang="en-US" altLang="en-US" sz="1000" dirty="0">
                <a:solidFill>
                  <a:srgbClr val="2E2C2C"/>
                </a:solidFill>
                <a:latin typeface="+mj-lt"/>
              </a:rPr>
              <a:t>.</a:t>
            </a:r>
          </a:p>
          <a:p>
            <a:pPr marR="0" lvl="0" algn="l" defTabSz="914400" rtl="0" eaLnBrk="0" fontAlgn="base" latinLnBrk="0" hangingPunct="0">
              <a:lnSpc>
                <a:spcPct val="150000"/>
              </a:lnSpc>
              <a:spcBef>
                <a:spcPct val="0"/>
              </a:spcBef>
              <a:spcAft>
                <a:spcPct val="0"/>
              </a:spcAft>
              <a:buClrTx/>
              <a:buSzTx/>
              <a:tabLst/>
            </a:pPr>
            <a:r>
              <a:rPr kumimoji="0" lang="en-US" altLang="en-US" sz="1000" b="1" i="1" u="none" strike="noStrike" cap="none" normalizeH="0" baseline="0" dirty="0">
                <a:ln>
                  <a:noFill/>
                </a:ln>
                <a:solidFill>
                  <a:srgbClr val="2E2C2C"/>
                </a:solidFill>
                <a:effectLst/>
                <a:latin typeface="+mj-lt"/>
              </a:rPr>
              <a:t>SHA </a:t>
            </a:r>
            <a:r>
              <a:rPr kumimoji="0" lang="en-US" altLang="en-US" sz="1000" u="none" strike="noStrike" cap="none" normalizeH="0" baseline="0" dirty="0">
                <a:ln>
                  <a:noFill/>
                </a:ln>
                <a:solidFill>
                  <a:srgbClr val="2E2C2C"/>
                </a:solidFill>
                <a:effectLst/>
                <a:latin typeface="+mj-lt"/>
              </a:rPr>
              <a:t>stands for </a:t>
            </a:r>
            <a:r>
              <a:rPr kumimoji="0" lang="en-US" altLang="en-US" sz="1000" b="1" i="1" u="none" strike="noStrike" cap="none" normalizeH="0" baseline="0" dirty="0">
                <a:ln>
                  <a:noFill/>
                </a:ln>
                <a:solidFill>
                  <a:srgbClr val="2E2C2C"/>
                </a:solidFill>
                <a:effectLst/>
                <a:latin typeface="+mj-lt"/>
              </a:rPr>
              <a:t>Secure Hash Algorithm.</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689174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FD1D-FE2A-07C7-0D7A-5E769B113EF8}"/>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OSPFv3 Basic</a:t>
            </a:r>
          </a:p>
        </p:txBody>
      </p:sp>
      <p:sp>
        <p:nvSpPr>
          <p:cNvPr id="3" name="TextBox 2">
            <a:extLst>
              <a:ext uri="{FF2B5EF4-FFF2-40B4-BE49-F238E27FC236}">
                <a16:creationId xmlns:a16="http://schemas.microsoft.com/office/drawing/2014/main" id="{ECB30591-FE6E-73CE-7ECD-00BADFF98062}"/>
              </a:ext>
            </a:extLst>
          </p:cNvPr>
          <p:cNvSpPr txBox="1"/>
          <p:nvPr/>
        </p:nvSpPr>
        <p:spPr>
          <a:xfrm>
            <a:off x="747420" y="905762"/>
            <a:ext cx="3757467" cy="3295454"/>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Ø"/>
            </a:pPr>
            <a:r>
              <a:rPr lang="en-US" sz="1000" dirty="0">
                <a:solidFill>
                  <a:schemeClr val="tx1"/>
                </a:solidFill>
                <a:latin typeface="+mj-lt"/>
              </a:rPr>
              <a:t>OSPFv3 is based on </a:t>
            </a:r>
            <a:r>
              <a:rPr lang="en-US" sz="1000" b="1" i="1" dirty="0">
                <a:solidFill>
                  <a:schemeClr val="tx1"/>
                </a:solidFill>
                <a:latin typeface="+mj-lt"/>
              </a:rPr>
              <a:t>OSPFv2 with enhancement</a:t>
            </a:r>
            <a:r>
              <a:rPr lang="en-US" sz="1000" dirty="0">
                <a:solidFill>
                  <a:schemeClr val="tx1"/>
                </a:solidFill>
                <a:latin typeface="+mj-lt"/>
              </a:rPr>
              <a:t>.</a:t>
            </a:r>
          </a:p>
          <a:p>
            <a:pPr marL="171450" indent="-171450" algn="just">
              <a:lnSpc>
                <a:spcPct val="150000"/>
              </a:lnSpc>
              <a:buFont typeface="Wingdings" panose="05000000000000000000" pitchFamily="2" charset="2"/>
              <a:buChar char="Ø"/>
            </a:pPr>
            <a:r>
              <a:rPr lang="en-US" sz="1000" dirty="0">
                <a:solidFill>
                  <a:schemeClr val="tx1"/>
                </a:solidFill>
                <a:latin typeface="+mj-lt"/>
              </a:rPr>
              <a:t>It distributes IPv6 prefixes and runs directly over IPv6.</a:t>
            </a:r>
          </a:p>
          <a:p>
            <a:pPr marL="171450" indent="-171450" algn="just">
              <a:lnSpc>
                <a:spcPct val="150000"/>
              </a:lnSpc>
              <a:buFont typeface="Wingdings" panose="05000000000000000000" pitchFamily="2" charset="2"/>
              <a:buChar char="Ø"/>
            </a:pPr>
            <a:r>
              <a:rPr lang="en-US" sz="1000" dirty="0">
                <a:solidFill>
                  <a:schemeClr val="tx1"/>
                </a:solidFill>
                <a:latin typeface="+mj-lt"/>
              </a:rPr>
              <a:t>It adds IPv6 specific attributes like-</a:t>
            </a:r>
          </a:p>
          <a:p>
            <a:pPr marL="171450" indent="-171450" algn="just">
              <a:lnSpc>
                <a:spcPct val="150000"/>
              </a:lnSpc>
              <a:buFont typeface="Arial" panose="020B0604020202020204" pitchFamily="34" charset="0"/>
              <a:buChar char="•"/>
            </a:pPr>
            <a:r>
              <a:rPr lang="en-US" sz="1000" b="1" i="1" dirty="0">
                <a:solidFill>
                  <a:schemeClr val="tx1"/>
                </a:solidFill>
                <a:latin typeface="+mj-lt"/>
              </a:rPr>
              <a:t>128 bit addresses</a:t>
            </a:r>
            <a:r>
              <a:rPr lang="en-US" sz="1000" dirty="0">
                <a:solidFill>
                  <a:schemeClr val="tx1"/>
                </a:solidFill>
                <a:latin typeface="+mj-lt"/>
              </a:rPr>
              <a:t>.</a:t>
            </a:r>
          </a:p>
          <a:p>
            <a:pPr marL="171450" indent="-171450" algn="just">
              <a:lnSpc>
                <a:spcPct val="150000"/>
              </a:lnSpc>
              <a:buFont typeface="Arial" panose="020B0604020202020204" pitchFamily="34" charset="0"/>
              <a:buChar char="•"/>
            </a:pPr>
            <a:r>
              <a:rPr lang="en-US" sz="1000" b="1" i="1" dirty="0">
                <a:solidFill>
                  <a:schemeClr val="tx1"/>
                </a:solidFill>
                <a:latin typeface="+mj-lt"/>
              </a:rPr>
              <a:t>Link-local address</a:t>
            </a:r>
            <a:r>
              <a:rPr lang="en-US" sz="1000" dirty="0">
                <a:solidFill>
                  <a:schemeClr val="tx1"/>
                </a:solidFill>
                <a:latin typeface="+mj-lt"/>
              </a:rPr>
              <a:t>.</a:t>
            </a:r>
          </a:p>
          <a:p>
            <a:pPr marL="171450" indent="-171450" algn="just">
              <a:lnSpc>
                <a:spcPct val="150000"/>
              </a:lnSpc>
              <a:buFont typeface="Arial" panose="020B0604020202020204" pitchFamily="34" charset="0"/>
              <a:buChar char="•"/>
            </a:pPr>
            <a:r>
              <a:rPr lang="en-US" sz="1000" b="1" i="1" dirty="0">
                <a:solidFill>
                  <a:schemeClr val="tx1"/>
                </a:solidFill>
                <a:latin typeface="+mj-lt"/>
              </a:rPr>
              <a:t>Multiple addresses and instances per interface</a:t>
            </a:r>
            <a:r>
              <a:rPr lang="en-US" sz="1000" dirty="0">
                <a:solidFill>
                  <a:schemeClr val="tx1"/>
                </a:solidFill>
                <a:latin typeface="+mj-lt"/>
              </a:rPr>
              <a:t>.</a:t>
            </a:r>
          </a:p>
          <a:p>
            <a:pPr marL="171450" indent="-171450" algn="just">
              <a:lnSpc>
                <a:spcPct val="150000"/>
              </a:lnSpc>
              <a:buFont typeface="Arial" panose="020B0604020202020204" pitchFamily="34" charset="0"/>
              <a:buChar char="•"/>
            </a:pPr>
            <a:r>
              <a:rPr lang="en-US" sz="1000" dirty="0">
                <a:solidFill>
                  <a:schemeClr val="tx1"/>
                </a:solidFill>
                <a:latin typeface="+mj-lt"/>
              </a:rPr>
              <a:t>Authentication (now uses </a:t>
            </a:r>
            <a:r>
              <a:rPr lang="en-US" sz="1000" b="1" i="1" dirty="0">
                <a:solidFill>
                  <a:schemeClr val="tx1"/>
                </a:solidFill>
                <a:latin typeface="+mj-lt"/>
              </a:rPr>
              <a:t>IPsec</a:t>
            </a:r>
            <a:r>
              <a:rPr lang="en-US" sz="1000" dirty="0">
                <a:solidFill>
                  <a:schemeClr val="tx1"/>
                </a:solidFill>
                <a:latin typeface="+mj-lt"/>
              </a:rPr>
              <a:t>).</a:t>
            </a:r>
          </a:p>
          <a:p>
            <a:pPr marL="171450" indent="-171450" algn="just">
              <a:lnSpc>
                <a:spcPct val="150000"/>
              </a:lnSpc>
              <a:buFont typeface="Arial" panose="020B0604020202020204" pitchFamily="34" charset="0"/>
              <a:buChar char="•"/>
            </a:pPr>
            <a:r>
              <a:rPr lang="en-US" sz="1000" dirty="0">
                <a:solidFill>
                  <a:schemeClr val="tx1"/>
                </a:solidFill>
                <a:latin typeface="+mj-lt"/>
              </a:rPr>
              <a:t>OSPFv3 </a:t>
            </a:r>
            <a:r>
              <a:rPr lang="en-US" sz="1000" b="1" i="1" dirty="0">
                <a:solidFill>
                  <a:schemeClr val="tx1"/>
                </a:solidFill>
                <a:latin typeface="+mj-lt"/>
              </a:rPr>
              <a:t>runs over a link</a:t>
            </a:r>
            <a:r>
              <a:rPr lang="en-US" sz="1000" dirty="0">
                <a:solidFill>
                  <a:schemeClr val="tx1"/>
                </a:solidFill>
                <a:latin typeface="+mj-lt"/>
              </a:rPr>
              <a:t>, rather than a subnet.</a:t>
            </a:r>
          </a:p>
          <a:p>
            <a:pPr marL="171450" indent="-171450" algn="just">
              <a:lnSpc>
                <a:spcPct val="150000"/>
              </a:lnSpc>
              <a:buFont typeface="Wingdings" panose="05000000000000000000" pitchFamily="2" charset="2"/>
              <a:buChar char="Ø"/>
            </a:pPr>
            <a:r>
              <a:rPr lang="en-US" sz="1000" b="1" i="1" dirty="0">
                <a:solidFill>
                  <a:schemeClr val="tx1"/>
                </a:solidFill>
                <a:latin typeface="+mj-lt"/>
              </a:rPr>
              <a:t>IPv6 routing </a:t>
            </a:r>
            <a:r>
              <a:rPr lang="en-US" sz="1000" dirty="0">
                <a:solidFill>
                  <a:schemeClr val="tx1"/>
                </a:solidFill>
                <a:latin typeface="+mj-lt"/>
              </a:rPr>
              <a:t>has to be </a:t>
            </a:r>
            <a:r>
              <a:rPr lang="en-US" sz="1000" b="1" i="1" dirty="0">
                <a:solidFill>
                  <a:schemeClr val="tx1"/>
                </a:solidFill>
                <a:latin typeface="+mj-lt"/>
              </a:rPr>
              <a:t>enabled</a:t>
            </a:r>
            <a:r>
              <a:rPr lang="en-US" sz="1000" dirty="0">
                <a:solidFill>
                  <a:schemeClr val="tx1"/>
                </a:solidFill>
                <a:latin typeface="+mj-lt"/>
              </a:rPr>
              <a:t> before using any routing process as by default IPV6 routing is disabled.</a:t>
            </a:r>
          </a:p>
          <a:p>
            <a:pPr marL="171450" indent="-171450" algn="just">
              <a:lnSpc>
                <a:spcPct val="150000"/>
              </a:lnSpc>
              <a:buFont typeface="Wingdings" panose="05000000000000000000" pitchFamily="2" charset="2"/>
              <a:buChar char="Ø"/>
            </a:pPr>
            <a:r>
              <a:rPr lang="en-US" sz="1000" b="1" i="1" dirty="0">
                <a:solidFill>
                  <a:schemeClr val="tx1"/>
                </a:solidFill>
                <a:latin typeface="+mj-lt"/>
              </a:rPr>
              <a:t>Router-ID</a:t>
            </a:r>
            <a:r>
              <a:rPr lang="en-US" sz="1000" dirty="0">
                <a:solidFill>
                  <a:schemeClr val="tx1"/>
                </a:solidFill>
                <a:latin typeface="+mj-lt"/>
              </a:rPr>
              <a:t> in OSPFv3 </a:t>
            </a:r>
            <a:r>
              <a:rPr lang="en-US" sz="1000" b="1" i="1" dirty="0">
                <a:solidFill>
                  <a:schemeClr val="tx1"/>
                </a:solidFill>
                <a:latin typeface="+mj-lt"/>
              </a:rPr>
              <a:t>must be in IPv4 format</a:t>
            </a:r>
            <a:r>
              <a:rPr lang="en-US" sz="1000" dirty="0">
                <a:solidFill>
                  <a:schemeClr val="tx1"/>
                </a:solidFill>
                <a:latin typeface="+mj-lt"/>
              </a:rPr>
              <a:t>. If any loopback or physical interfaces in the router doesn’t have any IPv4 address, OSPFv3 cannot be configured without manually configuring its Router-ID </a:t>
            </a:r>
            <a:r>
              <a:rPr lang="en-US" sz="1000" b="1" i="1" dirty="0">
                <a:solidFill>
                  <a:schemeClr val="tx1"/>
                </a:solidFill>
                <a:latin typeface="+mj-lt"/>
              </a:rPr>
              <a:t>manually </a:t>
            </a:r>
            <a:r>
              <a:rPr lang="en-US" sz="1000" dirty="0">
                <a:solidFill>
                  <a:schemeClr val="tx1"/>
                </a:solidFill>
                <a:latin typeface="+mj-lt"/>
              </a:rPr>
              <a:t>in IPv4 format.</a:t>
            </a:r>
          </a:p>
        </p:txBody>
      </p:sp>
      <p:sp>
        <p:nvSpPr>
          <p:cNvPr id="4" name="TextBox 3">
            <a:extLst>
              <a:ext uri="{FF2B5EF4-FFF2-40B4-BE49-F238E27FC236}">
                <a16:creationId xmlns:a16="http://schemas.microsoft.com/office/drawing/2014/main" id="{69417E01-E8D5-C526-F7AE-D978349E48D2}"/>
              </a:ext>
            </a:extLst>
          </p:cNvPr>
          <p:cNvSpPr txBox="1"/>
          <p:nvPr/>
        </p:nvSpPr>
        <p:spPr>
          <a:xfrm>
            <a:off x="4716947" y="874643"/>
            <a:ext cx="3573710" cy="2833789"/>
          </a:xfrm>
          <a:prstGeom prst="rect">
            <a:avLst/>
          </a:prstGeom>
          <a:noFill/>
          <a:ln w="28575">
            <a:solidFill>
              <a:schemeClr val="tx1"/>
            </a:solidFill>
          </a:ln>
        </p:spPr>
        <p:txBody>
          <a:bodyPr wrap="square" rtlCol="0">
            <a:spAutoFit/>
          </a:bodyPr>
          <a:lstStyle/>
          <a:p>
            <a:pPr>
              <a:lnSpc>
                <a:spcPct val="150000"/>
              </a:lnSpc>
            </a:pPr>
            <a:r>
              <a:rPr lang="en-US" sz="1000" dirty="0">
                <a:solidFill>
                  <a:schemeClr val="tx1"/>
                </a:solidFill>
                <a:latin typeface="+mj-lt"/>
              </a:rPr>
              <a:t>Commands for OSPFv3-</a:t>
            </a:r>
            <a:br>
              <a:rPr lang="en-US" sz="1000" dirty="0">
                <a:solidFill>
                  <a:schemeClr val="tx1"/>
                </a:solidFill>
                <a:latin typeface="+mj-lt"/>
              </a:rPr>
            </a:br>
            <a:r>
              <a:rPr lang="en-US" sz="1000" b="1" i="1" dirty="0">
                <a:solidFill>
                  <a:schemeClr val="tx1"/>
                </a:solidFill>
                <a:latin typeface="+mj-lt"/>
              </a:rPr>
              <a:t>‘Router(config)# ipv6 unicast-routing’</a:t>
            </a:r>
            <a:br>
              <a:rPr lang="en-US" sz="1000" dirty="0">
                <a:solidFill>
                  <a:schemeClr val="tx1"/>
                </a:solidFill>
                <a:latin typeface="+mj-lt"/>
              </a:rPr>
            </a:br>
            <a:r>
              <a:rPr lang="en-US" sz="1000" b="1" i="1" dirty="0">
                <a:solidFill>
                  <a:schemeClr val="tx1"/>
                </a:solidFill>
                <a:latin typeface="+mj-lt"/>
              </a:rPr>
              <a:t>‘Router(config)# ipv6 router </a:t>
            </a:r>
            <a:r>
              <a:rPr lang="en-US" sz="1000" b="1" i="1" dirty="0" err="1">
                <a:solidFill>
                  <a:schemeClr val="tx1"/>
                </a:solidFill>
                <a:latin typeface="+mj-lt"/>
              </a:rPr>
              <a:t>ospf</a:t>
            </a:r>
            <a:r>
              <a:rPr lang="en-US" sz="1000" b="1" i="1" dirty="0">
                <a:solidFill>
                  <a:schemeClr val="tx1"/>
                </a:solidFill>
                <a:latin typeface="+mj-lt"/>
              </a:rPr>
              <a:t> </a:t>
            </a:r>
            <a:r>
              <a:rPr lang="en-US" sz="1000" b="1" i="1" dirty="0">
                <a:solidFill>
                  <a:srgbClr val="C00000"/>
                </a:solidFill>
                <a:latin typeface="+mj-lt"/>
              </a:rPr>
              <a:t>&lt;process ID&gt;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a:t>
            </a:r>
            <a:r>
              <a:rPr lang="en-US" sz="1000" b="1" i="1" dirty="0" err="1">
                <a:solidFill>
                  <a:schemeClr val="tx1"/>
                </a:solidFill>
                <a:latin typeface="+mj-lt"/>
              </a:rPr>
              <a:t>rtr</a:t>
            </a:r>
            <a:r>
              <a:rPr lang="en-US" sz="1000" b="1" i="1" dirty="0">
                <a:solidFill>
                  <a:schemeClr val="tx1"/>
                </a:solidFill>
                <a:latin typeface="+mj-lt"/>
              </a:rPr>
              <a:t>)# router-id </a:t>
            </a:r>
            <a:r>
              <a:rPr lang="en-US" sz="1000" b="1" i="1" dirty="0">
                <a:solidFill>
                  <a:srgbClr val="C00000"/>
                </a:solidFill>
                <a:latin typeface="+mj-lt"/>
              </a:rPr>
              <a:t>&lt;router ID&gt;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a:t>
            </a:r>
            <a:r>
              <a:rPr lang="en-US" sz="1000" b="1" i="1" dirty="0" err="1">
                <a:solidFill>
                  <a:schemeClr val="tx1"/>
                </a:solidFill>
                <a:latin typeface="+mj-lt"/>
              </a:rPr>
              <a:t>rtr</a:t>
            </a:r>
            <a:r>
              <a:rPr lang="en-US" sz="1000" b="1" i="1" dirty="0">
                <a:solidFill>
                  <a:schemeClr val="tx1"/>
                </a:solidFill>
                <a:latin typeface="+mj-lt"/>
              </a:rPr>
              <a:t>)# exit’</a:t>
            </a:r>
            <a:br>
              <a:rPr lang="en-US" sz="1000" b="1" i="1" dirty="0">
                <a:solidFill>
                  <a:schemeClr val="tx1"/>
                </a:solidFill>
                <a:latin typeface="+mj-lt"/>
              </a:rPr>
            </a:br>
            <a:r>
              <a:rPr lang="en-US" sz="1000" b="1" i="1" dirty="0">
                <a:solidFill>
                  <a:schemeClr val="tx1"/>
                </a:solidFill>
                <a:latin typeface="+mj-lt"/>
              </a:rPr>
              <a:t>‘Router(config)# interface </a:t>
            </a:r>
            <a:r>
              <a:rPr lang="en-US" sz="1000" b="1" i="1" dirty="0">
                <a:solidFill>
                  <a:srgbClr val="C00000"/>
                </a:solidFill>
                <a:latin typeface="+mj-lt"/>
              </a:rPr>
              <a:t>&lt;interface name&gt;</a:t>
            </a:r>
            <a:r>
              <a:rPr lang="en-US" sz="1000" b="1" i="1" dirty="0">
                <a:solidFill>
                  <a:schemeClr val="tx1"/>
                </a:solidFill>
                <a:latin typeface="+mj-lt"/>
              </a:rPr>
              <a:t>’</a:t>
            </a:r>
            <a:br>
              <a:rPr lang="en-US" sz="1000" b="1" i="1" dirty="0">
                <a:solidFill>
                  <a:schemeClr val="tx1"/>
                </a:solidFill>
                <a:latin typeface="+mj-lt"/>
              </a:rPr>
            </a:br>
            <a:r>
              <a:rPr lang="en-US" sz="1000" b="1" i="1" dirty="0">
                <a:solidFill>
                  <a:schemeClr val="tx1"/>
                </a:solidFill>
                <a:latin typeface="+mj-lt"/>
              </a:rPr>
              <a:t>‘Router(config-if)# ipv6 enable’</a:t>
            </a:r>
            <a:br>
              <a:rPr lang="en-US" sz="1000" b="1" i="1" dirty="0">
                <a:solidFill>
                  <a:schemeClr val="tx1"/>
                </a:solidFill>
                <a:latin typeface="+mj-lt"/>
              </a:rPr>
            </a:br>
            <a:r>
              <a:rPr lang="en-US" sz="1000" b="1" i="1" dirty="0">
                <a:solidFill>
                  <a:schemeClr val="tx1"/>
                </a:solidFill>
                <a:latin typeface="+mj-lt"/>
              </a:rPr>
              <a:t>‘Router(config-if)# ipv6 router </a:t>
            </a:r>
            <a:r>
              <a:rPr lang="en-US" sz="1000" b="1" i="1" dirty="0">
                <a:solidFill>
                  <a:srgbClr val="C00000"/>
                </a:solidFill>
                <a:latin typeface="+mj-lt"/>
              </a:rPr>
              <a:t>&lt;process ID&gt; </a:t>
            </a:r>
            <a:r>
              <a:rPr lang="en-US" sz="1000" b="1" i="1" dirty="0">
                <a:solidFill>
                  <a:schemeClr val="tx1"/>
                </a:solidFill>
                <a:latin typeface="+mj-lt"/>
              </a:rPr>
              <a:t>area &lt;area ID&gt;’</a:t>
            </a:r>
            <a:br>
              <a:rPr lang="en-US" sz="1000" b="1" i="1" dirty="0">
                <a:solidFill>
                  <a:schemeClr val="tx1"/>
                </a:solidFill>
                <a:latin typeface="+mj-lt"/>
              </a:rPr>
            </a:br>
            <a:r>
              <a:rPr lang="en-US" sz="1000" b="1" i="1" dirty="0">
                <a:solidFill>
                  <a:schemeClr val="tx1"/>
                </a:solidFill>
                <a:latin typeface="+mj-lt"/>
              </a:rPr>
              <a:t>‘Router(config-if)# end’</a:t>
            </a:r>
            <a:br>
              <a:rPr lang="en-US" sz="1000" b="1" i="1" dirty="0">
                <a:solidFill>
                  <a:schemeClr val="tx1"/>
                </a:solidFill>
                <a:latin typeface="+mj-lt"/>
              </a:rPr>
            </a:br>
            <a:r>
              <a:rPr lang="en-US" sz="1000" b="1" i="1" dirty="0">
                <a:solidFill>
                  <a:schemeClr val="tx1"/>
                </a:solidFill>
                <a:latin typeface="+mj-lt"/>
              </a:rPr>
              <a:t>‘Router# show ipv6 protocols’</a:t>
            </a:r>
            <a:br>
              <a:rPr lang="en-US" sz="1000" b="1" i="1" dirty="0">
                <a:solidFill>
                  <a:schemeClr val="tx1"/>
                </a:solidFill>
                <a:latin typeface="+mj-lt"/>
              </a:rPr>
            </a:br>
            <a:r>
              <a:rPr lang="en-US" sz="1000" b="1" i="1" dirty="0">
                <a:solidFill>
                  <a:schemeClr val="tx1"/>
                </a:solidFill>
                <a:latin typeface="+mj-lt"/>
              </a:rPr>
              <a:t>‘Router# show ipv6 </a:t>
            </a:r>
            <a:r>
              <a:rPr lang="en-US" sz="1000" b="1" i="1" dirty="0" err="1">
                <a:solidFill>
                  <a:schemeClr val="tx1"/>
                </a:solidFill>
                <a:latin typeface="+mj-lt"/>
              </a:rPr>
              <a:t>ospf</a:t>
            </a:r>
            <a:r>
              <a:rPr lang="en-US" sz="1000" b="1" i="1" dirty="0">
                <a:solidFill>
                  <a:schemeClr val="tx1"/>
                </a:solidFill>
                <a:latin typeface="+mj-lt"/>
              </a:rPr>
              <a:t> neighbor’</a:t>
            </a:r>
          </a:p>
        </p:txBody>
      </p:sp>
    </p:spTree>
    <p:extLst>
      <p:ext uri="{BB962C8B-B14F-4D97-AF65-F5344CB8AC3E}">
        <p14:creationId xmlns:p14="http://schemas.microsoft.com/office/powerpoint/2010/main" val="3708863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FD1D-FE2A-07C7-0D7A-5E769B113EF8}"/>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Advanced – OSPFv3 Basic</a:t>
            </a:r>
          </a:p>
        </p:txBody>
      </p:sp>
      <p:pic>
        <p:nvPicPr>
          <p:cNvPr id="6" name="Picture 5">
            <a:extLst>
              <a:ext uri="{FF2B5EF4-FFF2-40B4-BE49-F238E27FC236}">
                <a16:creationId xmlns:a16="http://schemas.microsoft.com/office/drawing/2014/main" id="{1C1D5BD3-D9B1-8CDE-089C-48B010C5AE8B}"/>
              </a:ext>
            </a:extLst>
          </p:cNvPr>
          <p:cNvPicPr>
            <a:picLocks noChangeAspect="1"/>
          </p:cNvPicPr>
          <p:nvPr/>
        </p:nvPicPr>
        <p:blipFill>
          <a:blip r:embed="rId2"/>
          <a:srcRect/>
          <a:stretch/>
        </p:blipFill>
        <p:spPr>
          <a:xfrm>
            <a:off x="3853892" y="3313653"/>
            <a:ext cx="4771116" cy="1191235"/>
          </a:xfrm>
          <a:prstGeom prst="rect">
            <a:avLst/>
          </a:prstGeom>
          <a:ln w="28575">
            <a:solidFill>
              <a:schemeClr val="tx1"/>
            </a:solidFill>
          </a:ln>
          <a:effectLst/>
        </p:spPr>
      </p:pic>
      <p:pic>
        <p:nvPicPr>
          <p:cNvPr id="7" name="Picture 6">
            <a:extLst>
              <a:ext uri="{FF2B5EF4-FFF2-40B4-BE49-F238E27FC236}">
                <a16:creationId xmlns:a16="http://schemas.microsoft.com/office/drawing/2014/main" id="{DDE9AF0D-ADA8-3CCD-E5CE-49CC0FAF6D79}"/>
              </a:ext>
            </a:extLst>
          </p:cNvPr>
          <p:cNvPicPr>
            <a:picLocks noChangeAspect="1"/>
          </p:cNvPicPr>
          <p:nvPr/>
        </p:nvPicPr>
        <p:blipFill>
          <a:blip r:embed="rId3"/>
          <a:srcRect/>
          <a:stretch/>
        </p:blipFill>
        <p:spPr>
          <a:xfrm>
            <a:off x="823797" y="1013931"/>
            <a:ext cx="5055580" cy="3490957"/>
          </a:xfrm>
          <a:prstGeom prst="rect">
            <a:avLst/>
          </a:prstGeom>
          <a:ln w="28575">
            <a:noFill/>
          </a:ln>
          <a:effectLst/>
        </p:spPr>
      </p:pic>
      <p:cxnSp>
        <p:nvCxnSpPr>
          <p:cNvPr id="9" name="Straight Connector 8">
            <a:extLst>
              <a:ext uri="{FF2B5EF4-FFF2-40B4-BE49-F238E27FC236}">
                <a16:creationId xmlns:a16="http://schemas.microsoft.com/office/drawing/2014/main" id="{8CA6850E-2A62-8C2C-0E83-4F605C2F342E}"/>
              </a:ext>
            </a:extLst>
          </p:cNvPr>
          <p:cNvCxnSpPr/>
          <p:nvPr/>
        </p:nvCxnSpPr>
        <p:spPr>
          <a:xfrm>
            <a:off x="787441" y="992089"/>
            <a:ext cx="5110020"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75A9D37F-7DB7-6D14-0803-6C0C38B41F2C}"/>
              </a:ext>
            </a:extLst>
          </p:cNvPr>
          <p:cNvCxnSpPr>
            <a:cxnSpLocks/>
          </p:cNvCxnSpPr>
          <p:nvPr/>
        </p:nvCxnSpPr>
        <p:spPr>
          <a:xfrm>
            <a:off x="788839" y="4525256"/>
            <a:ext cx="7836169"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64ECF5C-1401-84F8-2D92-C0C2D740A43F}"/>
              </a:ext>
            </a:extLst>
          </p:cNvPr>
          <p:cNvCxnSpPr>
            <a:cxnSpLocks/>
          </p:cNvCxnSpPr>
          <p:nvPr/>
        </p:nvCxnSpPr>
        <p:spPr>
          <a:xfrm flipV="1">
            <a:off x="797228" y="1000478"/>
            <a:ext cx="0" cy="351279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95737758-1D3E-1776-A1EA-B73C564EFF9C}"/>
              </a:ext>
            </a:extLst>
          </p:cNvPr>
          <p:cNvCxnSpPr>
            <a:cxnSpLocks/>
          </p:cNvCxnSpPr>
          <p:nvPr/>
        </p:nvCxnSpPr>
        <p:spPr>
          <a:xfrm flipH="1" flipV="1">
            <a:off x="5887766" y="988764"/>
            <a:ext cx="1" cy="2314231"/>
          </a:xfrm>
          <a:prstGeom prst="line">
            <a:avLst/>
          </a:prstGeom>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C006F85B-222C-C52A-DB3D-9FC151C739E1}"/>
              </a:ext>
            </a:extLst>
          </p:cNvPr>
          <p:cNvSpPr/>
          <p:nvPr/>
        </p:nvSpPr>
        <p:spPr>
          <a:xfrm>
            <a:off x="829386" y="1238661"/>
            <a:ext cx="1519531" cy="11196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021B0ED-B7C7-32BA-5344-CD28ED2FA877}"/>
              </a:ext>
            </a:extLst>
          </p:cNvPr>
          <p:cNvSpPr/>
          <p:nvPr/>
        </p:nvSpPr>
        <p:spPr>
          <a:xfrm>
            <a:off x="822395" y="1802122"/>
            <a:ext cx="2373810" cy="11196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A08535-E74E-36B7-646E-E7F90C3F1F63}"/>
              </a:ext>
            </a:extLst>
          </p:cNvPr>
          <p:cNvSpPr/>
          <p:nvPr/>
        </p:nvSpPr>
        <p:spPr>
          <a:xfrm>
            <a:off x="822395" y="2137681"/>
            <a:ext cx="5041510" cy="13573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BD32DD9-C114-CB73-B79B-6D224E50FC6F}"/>
              </a:ext>
            </a:extLst>
          </p:cNvPr>
          <p:cNvSpPr/>
          <p:nvPr/>
        </p:nvSpPr>
        <p:spPr>
          <a:xfrm>
            <a:off x="3843833" y="3800101"/>
            <a:ext cx="4771116" cy="21822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881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2C2CE6F-BB5B-90A7-731D-B02EE2201F1D}"/>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PDU – Packet Type 1 (Hello) </a:t>
            </a:r>
          </a:p>
        </p:txBody>
      </p:sp>
      <p:pic>
        <p:nvPicPr>
          <p:cNvPr id="18" name="Picture 17">
            <a:extLst>
              <a:ext uri="{FF2B5EF4-FFF2-40B4-BE49-F238E27FC236}">
                <a16:creationId xmlns:a16="http://schemas.microsoft.com/office/drawing/2014/main" id="{543BBE4F-E0A9-EFA3-1400-52DEC418142E}"/>
              </a:ext>
            </a:extLst>
          </p:cNvPr>
          <p:cNvPicPr>
            <a:picLocks noChangeAspect="1"/>
          </p:cNvPicPr>
          <p:nvPr/>
        </p:nvPicPr>
        <p:blipFill>
          <a:blip r:embed="rId3"/>
          <a:srcRect/>
          <a:stretch/>
        </p:blipFill>
        <p:spPr>
          <a:xfrm>
            <a:off x="4880477" y="1017255"/>
            <a:ext cx="3498963" cy="3504411"/>
          </a:xfrm>
          <a:prstGeom prst="rect">
            <a:avLst/>
          </a:prstGeom>
          <a:ln w="28575">
            <a:solidFill>
              <a:schemeClr val="tx1"/>
            </a:solidFill>
          </a:ln>
          <a:effectLst/>
        </p:spPr>
      </p:pic>
      <p:pic>
        <p:nvPicPr>
          <p:cNvPr id="19" name="Picture 18">
            <a:extLst>
              <a:ext uri="{FF2B5EF4-FFF2-40B4-BE49-F238E27FC236}">
                <a16:creationId xmlns:a16="http://schemas.microsoft.com/office/drawing/2014/main" id="{441D64A3-A7D3-152D-2535-6B920901E3E8}"/>
              </a:ext>
            </a:extLst>
          </p:cNvPr>
          <p:cNvPicPr>
            <a:picLocks noChangeAspect="1"/>
          </p:cNvPicPr>
          <p:nvPr/>
        </p:nvPicPr>
        <p:blipFill>
          <a:blip r:embed="rId4"/>
          <a:srcRect/>
          <a:stretch/>
        </p:blipFill>
        <p:spPr>
          <a:xfrm>
            <a:off x="823797" y="1017255"/>
            <a:ext cx="3927652" cy="3259130"/>
          </a:xfrm>
          <a:prstGeom prst="rect">
            <a:avLst/>
          </a:prstGeom>
          <a:ln w="28575">
            <a:solidFill>
              <a:schemeClr val="tx1"/>
            </a:solidFill>
          </a:ln>
          <a:effectLst/>
        </p:spPr>
      </p:pic>
    </p:spTree>
    <p:extLst>
      <p:ext uri="{BB962C8B-B14F-4D97-AF65-F5344CB8AC3E}">
        <p14:creationId xmlns:p14="http://schemas.microsoft.com/office/powerpoint/2010/main" val="2271427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PDU – Packet Type 2 (DD)</a:t>
            </a:r>
          </a:p>
        </p:txBody>
      </p:sp>
      <p:pic>
        <p:nvPicPr>
          <p:cNvPr id="6" name="Picture 5">
            <a:extLst>
              <a:ext uri="{FF2B5EF4-FFF2-40B4-BE49-F238E27FC236}">
                <a16:creationId xmlns:a16="http://schemas.microsoft.com/office/drawing/2014/main" id="{A1B36DEF-EBBA-8C22-2C29-16A5591381C0}"/>
              </a:ext>
            </a:extLst>
          </p:cNvPr>
          <p:cNvPicPr>
            <a:picLocks noChangeAspect="1"/>
          </p:cNvPicPr>
          <p:nvPr/>
        </p:nvPicPr>
        <p:blipFill>
          <a:blip r:embed="rId3"/>
          <a:srcRect/>
          <a:stretch/>
        </p:blipFill>
        <p:spPr>
          <a:xfrm>
            <a:off x="823797" y="1014907"/>
            <a:ext cx="3780155" cy="3048058"/>
          </a:xfrm>
          <a:prstGeom prst="rect">
            <a:avLst/>
          </a:prstGeom>
          <a:ln w="28575">
            <a:solidFill>
              <a:schemeClr val="tx1"/>
            </a:solidFill>
          </a:ln>
          <a:effectLst/>
        </p:spPr>
      </p:pic>
      <p:pic>
        <p:nvPicPr>
          <p:cNvPr id="7" name="Picture 6">
            <a:extLst>
              <a:ext uri="{FF2B5EF4-FFF2-40B4-BE49-F238E27FC236}">
                <a16:creationId xmlns:a16="http://schemas.microsoft.com/office/drawing/2014/main" id="{CBDE59D8-01FC-34D0-ACBB-CA3A304F3ECA}"/>
              </a:ext>
            </a:extLst>
          </p:cNvPr>
          <p:cNvPicPr>
            <a:picLocks noChangeAspect="1"/>
          </p:cNvPicPr>
          <p:nvPr/>
        </p:nvPicPr>
        <p:blipFill>
          <a:blip r:embed="rId4"/>
          <a:srcRect/>
          <a:stretch/>
        </p:blipFill>
        <p:spPr>
          <a:xfrm>
            <a:off x="4642392" y="1017255"/>
            <a:ext cx="3780155" cy="1818224"/>
          </a:xfrm>
          <a:prstGeom prst="rect">
            <a:avLst/>
          </a:prstGeom>
          <a:ln w="28575">
            <a:solidFill>
              <a:schemeClr val="tx1"/>
            </a:solidFill>
          </a:ln>
          <a:effectLst/>
        </p:spPr>
      </p:pic>
    </p:spTree>
    <p:extLst>
      <p:ext uri="{BB962C8B-B14F-4D97-AF65-F5344CB8AC3E}">
        <p14:creationId xmlns:p14="http://schemas.microsoft.com/office/powerpoint/2010/main" val="3075850137"/>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PDU – Packet Type 3 (LSR) &amp; Type 4 (LSU)</a:t>
            </a:r>
          </a:p>
        </p:txBody>
      </p:sp>
      <p:pic>
        <p:nvPicPr>
          <p:cNvPr id="2" name="Picture 1">
            <a:extLst>
              <a:ext uri="{FF2B5EF4-FFF2-40B4-BE49-F238E27FC236}">
                <a16:creationId xmlns:a16="http://schemas.microsoft.com/office/drawing/2014/main" id="{9325DC51-3C64-3839-336F-DEC934AA4F49}"/>
              </a:ext>
            </a:extLst>
          </p:cNvPr>
          <p:cNvPicPr>
            <a:picLocks noChangeAspect="1"/>
          </p:cNvPicPr>
          <p:nvPr/>
        </p:nvPicPr>
        <p:blipFill>
          <a:blip r:embed="rId3"/>
          <a:srcRect/>
          <a:stretch/>
        </p:blipFill>
        <p:spPr>
          <a:xfrm>
            <a:off x="823797" y="1011835"/>
            <a:ext cx="3780155" cy="2155041"/>
          </a:xfrm>
          <a:prstGeom prst="rect">
            <a:avLst/>
          </a:prstGeom>
          <a:ln w="28575">
            <a:solidFill>
              <a:schemeClr val="tx1"/>
            </a:solidFill>
          </a:ln>
          <a:effectLst/>
        </p:spPr>
      </p:pic>
      <p:pic>
        <p:nvPicPr>
          <p:cNvPr id="3" name="Picture 2">
            <a:extLst>
              <a:ext uri="{FF2B5EF4-FFF2-40B4-BE49-F238E27FC236}">
                <a16:creationId xmlns:a16="http://schemas.microsoft.com/office/drawing/2014/main" id="{559093A7-ADD6-4DEC-24AE-E75C6F930937}"/>
              </a:ext>
            </a:extLst>
          </p:cNvPr>
          <p:cNvPicPr>
            <a:picLocks noChangeAspect="1"/>
          </p:cNvPicPr>
          <p:nvPr/>
        </p:nvPicPr>
        <p:blipFill>
          <a:blip r:embed="rId4"/>
          <a:srcRect/>
          <a:stretch/>
        </p:blipFill>
        <p:spPr>
          <a:xfrm>
            <a:off x="4634431" y="1017254"/>
            <a:ext cx="3787781" cy="2426985"/>
          </a:xfrm>
          <a:prstGeom prst="rect">
            <a:avLst/>
          </a:prstGeom>
          <a:ln w="28575">
            <a:solidFill>
              <a:schemeClr val="tx1"/>
            </a:solidFill>
          </a:ln>
          <a:effectLst/>
        </p:spPr>
      </p:pic>
    </p:spTree>
    <p:extLst>
      <p:ext uri="{BB962C8B-B14F-4D97-AF65-F5344CB8AC3E}">
        <p14:creationId xmlns:p14="http://schemas.microsoft.com/office/powerpoint/2010/main" val="3480896860"/>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PDU – OSPF Router LSA</a:t>
            </a:r>
          </a:p>
        </p:txBody>
      </p:sp>
      <p:pic>
        <p:nvPicPr>
          <p:cNvPr id="4" name="Picture 3">
            <a:extLst>
              <a:ext uri="{FF2B5EF4-FFF2-40B4-BE49-F238E27FC236}">
                <a16:creationId xmlns:a16="http://schemas.microsoft.com/office/drawing/2014/main" id="{622064A9-C4B9-3EB1-8AC2-50DF090D2D17}"/>
              </a:ext>
            </a:extLst>
          </p:cNvPr>
          <p:cNvPicPr>
            <a:picLocks noChangeAspect="1"/>
          </p:cNvPicPr>
          <p:nvPr/>
        </p:nvPicPr>
        <p:blipFill>
          <a:blip r:embed="rId3"/>
          <a:srcRect/>
          <a:stretch/>
        </p:blipFill>
        <p:spPr>
          <a:xfrm>
            <a:off x="823797" y="1011835"/>
            <a:ext cx="3802466" cy="2436395"/>
          </a:xfrm>
          <a:prstGeom prst="rect">
            <a:avLst/>
          </a:prstGeom>
          <a:ln w="28575">
            <a:solidFill>
              <a:schemeClr val="tx1"/>
            </a:solidFill>
          </a:ln>
          <a:effectLst/>
        </p:spPr>
      </p:pic>
      <p:pic>
        <p:nvPicPr>
          <p:cNvPr id="5" name="Picture 4">
            <a:extLst>
              <a:ext uri="{FF2B5EF4-FFF2-40B4-BE49-F238E27FC236}">
                <a16:creationId xmlns:a16="http://schemas.microsoft.com/office/drawing/2014/main" id="{EA86475E-EEC7-0B71-DAC2-57826A1B5316}"/>
              </a:ext>
            </a:extLst>
          </p:cNvPr>
          <p:cNvPicPr>
            <a:picLocks noChangeAspect="1"/>
          </p:cNvPicPr>
          <p:nvPr/>
        </p:nvPicPr>
        <p:blipFill>
          <a:blip r:embed="rId4"/>
          <a:srcRect/>
          <a:stretch/>
        </p:blipFill>
        <p:spPr>
          <a:xfrm>
            <a:off x="4656742" y="1017254"/>
            <a:ext cx="3757632" cy="3006106"/>
          </a:xfrm>
          <a:prstGeom prst="rect">
            <a:avLst/>
          </a:prstGeom>
          <a:ln w="28575">
            <a:solidFill>
              <a:schemeClr val="tx1"/>
            </a:solidFill>
          </a:ln>
          <a:effectLst/>
        </p:spPr>
      </p:pic>
    </p:spTree>
    <p:extLst>
      <p:ext uri="{BB962C8B-B14F-4D97-AF65-F5344CB8AC3E}">
        <p14:creationId xmlns:p14="http://schemas.microsoft.com/office/powerpoint/2010/main" val="459627775"/>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PDU – OSPF Network LSA</a:t>
            </a:r>
          </a:p>
        </p:txBody>
      </p:sp>
      <p:pic>
        <p:nvPicPr>
          <p:cNvPr id="5" name="Picture 4">
            <a:extLst>
              <a:ext uri="{FF2B5EF4-FFF2-40B4-BE49-F238E27FC236}">
                <a16:creationId xmlns:a16="http://schemas.microsoft.com/office/drawing/2014/main" id="{EA86475E-EEC7-0B71-DAC2-57826A1B5316}"/>
              </a:ext>
            </a:extLst>
          </p:cNvPr>
          <p:cNvPicPr>
            <a:picLocks noChangeAspect="1"/>
          </p:cNvPicPr>
          <p:nvPr/>
        </p:nvPicPr>
        <p:blipFill>
          <a:blip r:embed="rId3"/>
          <a:srcRect/>
          <a:stretch/>
        </p:blipFill>
        <p:spPr>
          <a:xfrm>
            <a:off x="4656741" y="1015814"/>
            <a:ext cx="3815473" cy="2451794"/>
          </a:xfrm>
          <a:prstGeom prst="rect">
            <a:avLst/>
          </a:prstGeom>
          <a:ln w="28575">
            <a:solidFill>
              <a:schemeClr val="tx1"/>
            </a:solidFill>
          </a:ln>
          <a:effectLst/>
        </p:spPr>
      </p:pic>
      <p:pic>
        <p:nvPicPr>
          <p:cNvPr id="2" name="Picture 1">
            <a:extLst>
              <a:ext uri="{FF2B5EF4-FFF2-40B4-BE49-F238E27FC236}">
                <a16:creationId xmlns:a16="http://schemas.microsoft.com/office/drawing/2014/main" id="{6AC9289D-6D2F-724E-03FC-404F7B1E430A}"/>
              </a:ext>
            </a:extLst>
          </p:cNvPr>
          <p:cNvPicPr>
            <a:picLocks noChangeAspect="1"/>
          </p:cNvPicPr>
          <p:nvPr/>
        </p:nvPicPr>
        <p:blipFill>
          <a:blip r:embed="rId4"/>
          <a:srcRect/>
          <a:stretch/>
        </p:blipFill>
        <p:spPr>
          <a:xfrm>
            <a:off x="823324" y="1011835"/>
            <a:ext cx="3802939" cy="2455773"/>
          </a:xfrm>
          <a:prstGeom prst="rect">
            <a:avLst/>
          </a:prstGeom>
          <a:ln w="28575">
            <a:solidFill>
              <a:schemeClr val="tx1"/>
            </a:solidFill>
          </a:ln>
          <a:effectLst/>
        </p:spPr>
      </p:pic>
    </p:spTree>
    <p:extLst>
      <p:ext uri="{BB962C8B-B14F-4D97-AF65-F5344CB8AC3E}">
        <p14:creationId xmlns:p14="http://schemas.microsoft.com/office/powerpoint/2010/main" val="727113121"/>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PDU – Packet Type 5 (</a:t>
            </a:r>
            <a:r>
              <a:rPr lang="en-US" sz="1600" b="1" dirty="0" err="1">
                <a:latin typeface="Tahoma" panose="020B0604030504040204" pitchFamily="34" charset="0"/>
                <a:ea typeface="Tahoma" panose="020B0604030504040204" pitchFamily="34" charset="0"/>
                <a:cs typeface="Tahoma" panose="020B0604030504040204" pitchFamily="34" charset="0"/>
              </a:rPr>
              <a:t>LSAck</a:t>
            </a:r>
            <a:r>
              <a:rPr lang="en-US" sz="1600" b="1" dirty="0">
                <a:latin typeface="Tahoma" panose="020B0604030504040204" pitchFamily="34" charset="0"/>
                <a:ea typeface="Tahoma" panose="020B0604030504040204" pitchFamily="34" charset="0"/>
                <a:cs typeface="Tahoma" panose="020B0604030504040204" pitchFamily="34" charset="0"/>
              </a:rPr>
              <a:t>)</a:t>
            </a:r>
          </a:p>
        </p:txBody>
      </p:sp>
      <p:pic>
        <p:nvPicPr>
          <p:cNvPr id="5" name="Picture 4">
            <a:extLst>
              <a:ext uri="{FF2B5EF4-FFF2-40B4-BE49-F238E27FC236}">
                <a16:creationId xmlns:a16="http://schemas.microsoft.com/office/drawing/2014/main" id="{EA86475E-EEC7-0B71-DAC2-57826A1B5316}"/>
              </a:ext>
            </a:extLst>
          </p:cNvPr>
          <p:cNvPicPr>
            <a:picLocks noChangeAspect="1"/>
          </p:cNvPicPr>
          <p:nvPr/>
        </p:nvPicPr>
        <p:blipFill>
          <a:blip r:embed="rId3"/>
          <a:srcRect/>
          <a:stretch/>
        </p:blipFill>
        <p:spPr>
          <a:xfrm>
            <a:off x="4659819" y="1013969"/>
            <a:ext cx="3815473" cy="1837339"/>
          </a:xfrm>
          <a:prstGeom prst="rect">
            <a:avLst/>
          </a:prstGeom>
          <a:ln w="28575">
            <a:solidFill>
              <a:schemeClr val="tx1"/>
            </a:solidFill>
          </a:ln>
          <a:effectLst/>
        </p:spPr>
      </p:pic>
      <p:pic>
        <p:nvPicPr>
          <p:cNvPr id="2" name="Picture 1">
            <a:extLst>
              <a:ext uri="{FF2B5EF4-FFF2-40B4-BE49-F238E27FC236}">
                <a16:creationId xmlns:a16="http://schemas.microsoft.com/office/drawing/2014/main" id="{6AC9289D-6D2F-724E-03FC-404F7B1E430A}"/>
              </a:ext>
            </a:extLst>
          </p:cNvPr>
          <p:cNvPicPr>
            <a:picLocks noChangeAspect="1"/>
          </p:cNvPicPr>
          <p:nvPr/>
        </p:nvPicPr>
        <p:blipFill>
          <a:blip r:embed="rId4"/>
          <a:srcRect/>
          <a:stretch/>
        </p:blipFill>
        <p:spPr>
          <a:xfrm>
            <a:off x="823324" y="1013969"/>
            <a:ext cx="3802939" cy="2146705"/>
          </a:xfrm>
          <a:prstGeom prst="rect">
            <a:avLst/>
          </a:prstGeom>
          <a:ln w="28575">
            <a:solidFill>
              <a:schemeClr val="tx1"/>
            </a:solidFill>
          </a:ln>
          <a:effectLst/>
        </p:spPr>
      </p:pic>
    </p:spTree>
    <p:extLst>
      <p:ext uri="{BB962C8B-B14F-4D97-AF65-F5344CB8AC3E}">
        <p14:creationId xmlns:p14="http://schemas.microsoft.com/office/powerpoint/2010/main" val="2215777237"/>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86F-0685-1080-3680-4E6892B96CD8}"/>
              </a:ext>
            </a:extLst>
          </p:cNvPr>
          <p:cNvPicPr>
            <a:picLocks noChangeAspect="1"/>
          </p:cNvPicPr>
          <p:nvPr/>
        </p:nvPicPr>
        <p:blipFill>
          <a:blip r:embed="rId3"/>
          <a:srcRect/>
          <a:stretch/>
        </p:blipFill>
        <p:spPr>
          <a:xfrm>
            <a:off x="0" y="-1"/>
            <a:ext cx="9144000" cy="5143500"/>
          </a:xfrm>
          <a:prstGeom prst="rect">
            <a:avLst/>
          </a:prstGeom>
        </p:spPr>
      </p:pic>
      <p:sp>
        <p:nvSpPr>
          <p:cNvPr id="4" name="TextBox 3">
            <a:extLst>
              <a:ext uri="{FF2B5EF4-FFF2-40B4-BE49-F238E27FC236}">
                <a16:creationId xmlns:a16="http://schemas.microsoft.com/office/drawing/2014/main" id="{F59DB410-DF6E-5AE6-6632-85C0D050F75F}"/>
              </a:ext>
            </a:extLst>
          </p:cNvPr>
          <p:cNvSpPr txBox="1"/>
          <p:nvPr/>
        </p:nvSpPr>
        <p:spPr>
          <a:xfrm>
            <a:off x="1440759" y="2263973"/>
            <a:ext cx="2406761" cy="615553"/>
          </a:xfrm>
          <a:prstGeom prst="rect">
            <a:avLst/>
          </a:prstGeom>
          <a:noFill/>
        </p:spPr>
        <p:txBody>
          <a:bodyPr wrap="square" rtlCol="0">
            <a:spAutoFit/>
          </a:bodyPr>
          <a:lstStyle/>
          <a:p>
            <a:r>
              <a:rPr lang="en-US" sz="3400" b="1" dirty="0"/>
              <a:t>Thank You</a:t>
            </a:r>
            <a:endParaRPr lang="en-US" sz="3400" b="1" dirty="0">
              <a:latin typeface="Aptos" panose="020B0004020202020204" pitchFamily="34" charset="0"/>
            </a:endParaRPr>
          </a:p>
        </p:txBody>
      </p:sp>
      <p:cxnSp>
        <p:nvCxnSpPr>
          <p:cNvPr id="6" name="Straight Connector 5">
            <a:extLst>
              <a:ext uri="{FF2B5EF4-FFF2-40B4-BE49-F238E27FC236}">
                <a16:creationId xmlns:a16="http://schemas.microsoft.com/office/drawing/2014/main" id="{346C6697-FD57-04FA-7808-19300DD8DD76}"/>
              </a:ext>
            </a:extLst>
          </p:cNvPr>
          <p:cNvCxnSpPr/>
          <p:nvPr/>
        </p:nvCxnSpPr>
        <p:spPr>
          <a:xfrm>
            <a:off x="4061460" y="2571749"/>
            <a:ext cx="3954780"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54CFA58A-224E-DF65-39BB-AD017E5DAA7E}"/>
              </a:ext>
            </a:extLst>
          </p:cNvPr>
          <p:cNvSpPr txBox="1"/>
          <p:nvPr/>
        </p:nvSpPr>
        <p:spPr>
          <a:xfrm>
            <a:off x="1440758" y="3108126"/>
            <a:ext cx="4845741" cy="246221"/>
          </a:xfrm>
          <a:prstGeom prst="rect">
            <a:avLst/>
          </a:prstGeom>
          <a:noFill/>
        </p:spPr>
        <p:txBody>
          <a:bodyPr wrap="square" rtlCol="0">
            <a:spAutoFit/>
          </a:bodyPr>
          <a:lstStyle/>
          <a:p>
            <a:r>
              <a:rPr lang="en-US" sz="1000" dirty="0"/>
              <a:t>Feel free to reach out to me for any </a:t>
            </a:r>
            <a:r>
              <a:rPr lang="en-US" sz="1000" b="1" dirty="0"/>
              <a:t>suggestions</a:t>
            </a:r>
            <a:r>
              <a:rPr lang="en-US" sz="1000" dirty="0"/>
              <a:t> or </a:t>
            </a:r>
            <a:r>
              <a:rPr lang="en-US" sz="1000" b="1" dirty="0"/>
              <a:t>feedback</a:t>
            </a:r>
            <a:r>
              <a:rPr lang="en-US" sz="1000" dirty="0"/>
              <a:t> via </a:t>
            </a:r>
            <a:r>
              <a:rPr lang="en-US" sz="1000" b="1" dirty="0"/>
              <a:t>LinkedIn</a:t>
            </a:r>
            <a:r>
              <a:rPr lang="en-US" sz="1000" dirty="0"/>
              <a:t> or </a:t>
            </a:r>
            <a:r>
              <a:rPr lang="en-US" sz="1000" b="1" dirty="0"/>
              <a:t>Mail</a:t>
            </a:r>
          </a:p>
        </p:txBody>
      </p:sp>
      <p:pic>
        <p:nvPicPr>
          <p:cNvPr id="12" name="Picture 11">
            <a:extLst>
              <a:ext uri="{FF2B5EF4-FFF2-40B4-BE49-F238E27FC236}">
                <a16:creationId xmlns:a16="http://schemas.microsoft.com/office/drawing/2014/main" id="{0146E739-4DCC-AF00-5D78-742BEF4B439C}"/>
              </a:ext>
            </a:extLst>
          </p:cNvPr>
          <p:cNvPicPr>
            <a:picLocks noChangeAspect="1"/>
          </p:cNvPicPr>
          <p:nvPr/>
        </p:nvPicPr>
        <p:blipFill>
          <a:blip r:embed="rId4"/>
          <a:stretch>
            <a:fillRect/>
          </a:stretch>
        </p:blipFill>
        <p:spPr>
          <a:xfrm>
            <a:off x="6601836" y="4280672"/>
            <a:ext cx="324029" cy="234078"/>
          </a:xfrm>
          <a:prstGeom prst="rect">
            <a:avLst/>
          </a:prstGeom>
        </p:spPr>
      </p:pic>
      <p:sp>
        <p:nvSpPr>
          <p:cNvPr id="13" name="TextBox 12">
            <a:extLst>
              <a:ext uri="{FF2B5EF4-FFF2-40B4-BE49-F238E27FC236}">
                <a16:creationId xmlns:a16="http://schemas.microsoft.com/office/drawing/2014/main" id="{D000F545-A10A-020A-2C7F-F2009D1DBD27}"/>
              </a:ext>
            </a:extLst>
          </p:cNvPr>
          <p:cNvSpPr txBox="1"/>
          <p:nvPr/>
        </p:nvSpPr>
        <p:spPr>
          <a:xfrm>
            <a:off x="3829599" y="4280672"/>
            <a:ext cx="1965960" cy="246221"/>
          </a:xfrm>
          <a:prstGeom prst="rect">
            <a:avLst/>
          </a:prstGeom>
          <a:noFill/>
        </p:spPr>
        <p:txBody>
          <a:bodyPr wrap="square" rtlCol="0">
            <a:spAutoFit/>
          </a:bodyPr>
          <a:lstStyle/>
          <a:p>
            <a:r>
              <a:rPr lang="en-US" sz="1000" dirty="0">
                <a:solidFill>
                  <a:schemeClr val="tx1"/>
                </a:solidFill>
                <a:hlinkClick r:id="rId5">
                  <a:extLst>
                    <a:ext uri="{A12FA001-AC4F-418D-AE19-62706E023703}">
                      <ahyp:hlinkClr xmlns:ahyp="http://schemas.microsoft.com/office/drawing/2018/hyperlinkcolor" val="tx"/>
                    </a:ext>
                  </a:extLst>
                </a:hlinkClick>
              </a:rPr>
              <a:t>www.linkedin.com/in/smsufi</a:t>
            </a:r>
            <a:endParaRPr lang="en-US" sz="1000" dirty="0">
              <a:solidFill>
                <a:schemeClr val="tx1"/>
              </a:solidFill>
            </a:endParaRPr>
          </a:p>
        </p:txBody>
      </p:sp>
      <p:sp>
        <p:nvSpPr>
          <p:cNvPr id="14" name="TextBox 13">
            <a:hlinkClick r:id="rId6"/>
            <a:extLst>
              <a:ext uri="{FF2B5EF4-FFF2-40B4-BE49-F238E27FC236}">
                <a16:creationId xmlns:a16="http://schemas.microsoft.com/office/drawing/2014/main" id="{DF940837-B661-1E96-97F7-FEEC9A34158A}"/>
              </a:ext>
            </a:extLst>
          </p:cNvPr>
          <p:cNvSpPr txBox="1"/>
          <p:nvPr/>
        </p:nvSpPr>
        <p:spPr>
          <a:xfrm>
            <a:off x="6922820" y="4280672"/>
            <a:ext cx="1965960" cy="246221"/>
          </a:xfrm>
          <a:prstGeom prst="rect">
            <a:avLst/>
          </a:prstGeom>
          <a:noFill/>
        </p:spPr>
        <p:txBody>
          <a:bodyPr wrap="square" rtlCol="0">
            <a:spAutoFit/>
          </a:bodyPr>
          <a:lstStyle/>
          <a:p>
            <a:r>
              <a:rPr lang="en-US" sz="1000" u="sng" dirty="0">
                <a:solidFill>
                  <a:schemeClr val="tx1"/>
                </a:solidFill>
              </a:rPr>
              <a:t>safwanm.cse@gmail.com</a:t>
            </a:r>
          </a:p>
        </p:txBody>
      </p:sp>
      <p:pic>
        <p:nvPicPr>
          <p:cNvPr id="5" name="Picture 4">
            <a:extLst>
              <a:ext uri="{FF2B5EF4-FFF2-40B4-BE49-F238E27FC236}">
                <a16:creationId xmlns:a16="http://schemas.microsoft.com/office/drawing/2014/main" id="{07E6D496-8F35-99F8-01DC-0BE13DC0A7F1}"/>
              </a:ext>
            </a:extLst>
          </p:cNvPr>
          <p:cNvPicPr>
            <a:picLocks noChangeAspect="1"/>
          </p:cNvPicPr>
          <p:nvPr/>
        </p:nvPicPr>
        <p:blipFill>
          <a:blip r:embed="rId7"/>
          <a:stretch>
            <a:fillRect/>
          </a:stretch>
        </p:blipFill>
        <p:spPr>
          <a:xfrm>
            <a:off x="3595521" y="4280672"/>
            <a:ext cx="234078" cy="234078"/>
          </a:xfrm>
          <a:prstGeom prst="rect">
            <a:avLst/>
          </a:prstGeom>
        </p:spPr>
      </p:pic>
      <p:pic>
        <p:nvPicPr>
          <p:cNvPr id="7" name="Picture 6">
            <a:extLst>
              <a:ext uri="{FF2B5EF4-FFF2-40B4-BE49-F238E27FC236}">
                <a16:creationId xmlns:a16="http://schemas.microsoft.com/office/drawing/2014/main" id="{36E33CE1-12D9-4EB1-8B08-9993702C8619}"/>
              </a:ext>
            </a:extLst>
          </p:cNvPr>
          <p:cNvPicPr>
            <a:picLocks noChangeAspect="1"/>
          </p:cNvPicPr>
          <p:nvPr/>
        </p:nvPicPr>
        <p:blipFill>
          <a:blip r:embed="rId8"/>
          <a:stretch>
            <a:fillRect/>
          </a:stretch>
        </p:blipFill>
        <p:spPr>
          <a:xfrm>
            <a:off x="684205" y="4292815"/>
            <a:ext cx="234078" cy="234078"/>
          </a:xfrm>
          <a:prstGeom prst="rect">
            <a:avLst/>
          </a:prstGeom>
        </p:spPr>
      </p:pic>
      <p:sp>
        <p:nvSpPr>
          <p:cNvPr id="15" name="TextBox 14">
            <a:extLst>
              <a:ext uri="{FF2B5EF4-FFF2-40B4-BE49-F238E27FC236}">
                <a16:creationId xmlns:a16="http://schemas.microsoft.com/office/drawing/2014/main" id="{0849CB47-AC28-4587-AE21-054034D9A239}"/>
              </a:ext>
            </a:extLst>
          </p:cNvPr>
          <p:cNvSpPr txBox="1"/>
          <p:nvPr/>
        </p:nvSpPr>
        <p:spPr>
          <a:xfrm>
            <a:off x="903494" y="4292815"/>
            <a:ext cx="1965960" cy="246221"/>
          </a:xfrm>
          <a:prstGeom prst="rect">
            <a:avLst/>
          </a:prstGeom>
          <a:noFill/>
        </p:spPr>
        <p:txBody>
          <a:bodyPr wrap="square" rtlCol="0">
            <a:spAutoFit/>
          </a:bodyPr>
          <a:lstStyle/>
          <a:p>
            <a:r>
              <a:rPr lang="en-US" sz="1000" dirty="0">
                <a:solidFill>
                  <a:schemeClr val="tx1"/>
                </a:solidFill>
                <a:hlinkClick r:id="rId9">
                  <a:extLst>
                    <a:ext uri="{A12FA001-AC4F-418D-AE19-62706E023703}">
                      <ahyp:hlinkClr xmlns:ahyp="http://schemas.microsoft.com/office/drawing/2018/hyperlinkcolor" val="tx"/>
                    </a:ext>
                  </a:extLst>
                </a:hlinkClick>
              </a:rPr>
              <a:t>www.github.com/smsufi</a:t>
            </a:r>
            <a:endParaRPr lang="en-US" sz="1000" dirty="0">
              <a:solidFill>
                <a:schemeClr val="tx1"/>
              </a:solidFill>
            </a:endParaRPr>
          </a:p>
        </p:txBody>
      </p:sp>
    </p:spTree>
    <p:extLst>
      <p:ext uri="{BB962C8B-B14F-4D97-AF65-F5344CB8AC3E}">
        <p14:creationId xmlns:p14="http://schemas.microsoft.com/office/powerpoint/2010/main" val="93221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1DC1-CF39-A761-EDC5-D0BCA01C2A95}"/>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Exchanging Database</a:t>
            </a:r>
          </a:p>
        </p:txBody>
      </p:sp>
      <p:sp>
        <p:nvSpPr>
          <p:cNvPr id="4" name="TextBox 3">
            <a:extLst>
              <a:ext uri="{FF2B5EF4-FFF2-40B4-BE49-F238E27FC236}">
                <a16:creationId xmlns:a16="http://schemas.microsoft.com/office/drawing/2014/main" id="{B944C338-67CA-A9CA-44F6-36B544CBAB31}"/>
              </a:ext>
            </a:extLst>
          </p:cNvPr>
          <p:cNvSpPr txBox="1"/>
          <p:nvPr/>
        </p:nvSpPr>
        <p:spPr>
          <a:xfrm>
            <a:off x="747421" y="947707"/>
            <a:ext cx="8158040" cy="294632"/>
          </a:xfrm>
          <a:prstGeom prst="rect">
            <a:avLst/>
          </a:prstGeom>
          <a:noFill/>
        </p:spPr>
        <p:txBody>
          <a:bodyPr wrap="square" rtlCol="0">
            <a:spAutoFit/>
          </a:bodyPr>
          <a:lstStyle/>
          <a:p>
            <a:pPr>
              <a:lnSpc>
                <a:spcPct val="150000"/>
              </a:lnSpc>
            </a:pPr>
            <a:r>
              <a:rPr lang="en-US" sz="1000" dirty="0">
                <a:solidFill>
                  <a:srgbClr val="374151"/>
                </a:solidFill>
                <a:latin typeface="+mj-lt"/>
              </a:rPr>
              <a:t>After becoming neighbors, routers starts to flood the summary information of LSAs. There are some states to become adjacent router: </a:t>
            </a:r>
          </a:p>
        </p:txBody>
      </p:sp>
      <p:pic>
        <p:nvPicPr>
          <p:cNvPr id="7" name="Picture 6">
            <a:extLst>
              <a:ext uri="{FF2B5EF4-FFF2-40B4-BE49-F238E27FC236}">
                <a16:creationId xmlns:a16="http://schemas.microsoft.com/office/drawing/2014/main" id="{E713CF49-D1D6-25BA-8CBF-03F27872B3AA}"/>
              </a:ext>
            </a:extLst>
          </p:cNvPr>
          <p:cNvPicPr>
            <a:picLocks noChangeAspect="1"/>
          </p:cNvPicPr>
          <p:nvPr/>
        </p:nvPicPr>
        <p:blipFill>
          <a:blip r:embed="rId3"/>
          <a:stretch>
            <a:fillRect/>
          </a:stretch>
        </p:blipFill>
        <p:spPr>
          <a:xfrm>
            <a:off x="2477323" y="1337207"/>
            <a:ext cx="913003" cy="913003"/>
          </a:xfrm>
          <a:prstGeom prst="rect">
            <a:avLst/>
          </a:prstGeom>
        </p:spPr>
      </p:pic>
      <p:pic>
        <p:nvPicPr>
          <p:cNvPr id="8" name="Picture 7">
            <a:extLst>
              <a:ext uri="{FF2B5EF4-FFF2-40B4-BE49-F238E27FC236}">
                <a16:creationId xmlns:a16="http://schemas.microsoft.com/office/drawing/2014/main" id="{84EFBBBD-6347-2553-3193-7E690B9F5E9B}"/>
              </a:ext>
            </a:extLst>
          </p:cNvPr>
          <p:cNvPicPr>
            <a:picLocks noChangeAspect="1"/>
          </p:cNvPicPr>
          <p:nvPr/>
        </p:nvPicPr>
        <p:blipFill>
          <a:blip r:embed="rId3"/>
          <a:stretch>
            <a:fillRect/>
          </a:stretch>
        </p:blipFill>
        <p:spPr>
          <a:xfrm>
            <a:off x="5785065" y="1337207"/>
            <a:ext cx="913003" cy="913003"/>
          </a:xfrm>
          <a:prstGeom prst="rect">
            <a:avLst/>
          </a:prstGeom>
        </p:spPr>
      </p:pic>
      <p:cxnSp>
        <p:nvCxnSpPr>
          <p:cNvPr id="10" name="Straight Connector 9">
            <a:extLst>
              <a:ext uri="{FF2B5EF4-FFF2-40B4-BE49-F238E27FC236}">
                <a16:creationId xmlns:a16="http://schemas.microsoft.com/office/drawing/2014/main" id="{1F3D464A-1EC8-8FE9-B6B6-66403FE8180D}"/>
              </a:ext>
            </a:extLst>
          </p:cNvPr>
          <p:cNvCxnSpPr>
            <a:cxnSpLocks/>
          </p:cNvCxnSpPr>
          <p:nvPr/>
        </p:nvCxnSpPr>
        <p:spPr>
          <a:xfrm>
            <a:off x="3188469" y="1793708"/>
            <a:ext cx="2796650" cy="0"/>
          </a:xfrm>
          <a:prstGeom prst="line">
            <a:avLst/>
          </a:prstGeom>
        </p:spPr>
        <p:style>
          <a:lnRef idx="2">
            <a:schemeClr val="dk1"/>
          </a:lnRef>
          <a:fillRef idx="0">
            <a:schemeClr val="dk1"/>
          </a:fillRef>
          <a:effectRef idx="1">
            <a:schemeClr val="dk1"/>
          </a:effectRef>
          <a:fontRef idx="minor">
            <a:schemeClr val="tx1"/>
          </a:fontRef>
        </p:style>
      </p:cxnSp>
      <p:pic>
        <p:nvPicPr>
          <p:cNvPr id="16" name="Picture 15">
            <a:extLst>
              <a:ext uri="{FF2B5EF4-FFF2-40B4-BE49-F238E27FC236}">
                <a16:creationId xmlns:a16="http://schemas.microsoft.com/office/drawing/2014/main" id="{29FC43F9-A737-C277-D72A-054DC96A5AC4}"/>
              </a:ext>
            </a:extLst>
          </p:cNvPr>
          <p:cNvPicPr>
            <a:picLocks noChangeAspect="1"/>
          </p:cNvPicPr>
          <p:nvPr/>
        </p:nvPicPr>
        <p:blipFill>
          <a:blip r:embed="rId3"/>
          <a:stretch>
            <a:fillRect/>
          </a:stretch>
        </p:blipFill>
        <p:spPr>
          <a:xfrm>
            <a:off x="2478650" y="2078003"/>
            <a:ext cx="913003" cy="913003"/>
          </a:xfrm>
          <a:prstGeom prst="rect">
            <a:avLst/>
          </a:prstGeom>
        </p:spPr>
      </p:pic>
      <p:pic>
        <p:nvPicPr>
          <p:cNvPr id="17" name="Picture 16">
            <a:extLst>
              <a:ext uri="{FF2B5EF4-FFF2-40B4-BE49-F238E27FC236}">
                <a16:creationId xmlns:a16="http://schemas.microsoft.com/office/drawing/2014/main" id="{DF9AC603-64B7-1635-C409-983ABA183865}"/>
              </a:ext>
            </a:extLst>
          </p:cNvPr>
          <p:cNvPicPr>
            <a:picLocks noChangeAspect="1"/>
          </p:cNvPicPr>
          <p:nvPr/>
        </p:nvPicPr>
        <p:blipFill>
          <a:blip r:embed="rId3"/>
          <a:stretch>
            <a:fillRect/>
          </a:stretch>
        </p:blipFill>
        <p:spPr>
          <a:xfrm>
            <a:off x="5786392" y="2078003"/>
            <a:ext cx="913003" cy="913003"/>
          </a:xfrm>
          <a:prstGeom prst="rect">
            <a:avLst/>
          </a:prstGeom>
        </p:spPr>
      </p:pic>
      <p:cxnSp>
        <p:nvCxnSpPr>
          <p:cNvPr id="18" name="Straight Connector 17">
            <a:extLst>
              <a:ext uri="{FF2B5EF4-FFF2-40B4-BE49-F238E27FC236}">
                <a16:creationId xmlns:a16="http://schemas.microsoft.com/office/drawing/2014/main" id="{D8C23453-E509-F497-E3E1-9BF8676E371F}"/>
              </a:ext>
            </a:extLst>
          </p:cNvPr>
          <p:cNvCxnSpPr>
            <a:cxnSpLocks/>
          </p:cNvCxnSpPr>
          <p:nvPr/>
        </p:nvCxnSpPr>
        <p:spPr>
          <a:xfrm>
            <a:off x="3189796" y="2534504"/>
            <a:ext cx="2796650" cy="0"/>
          </a:xfrm>
          <a:prstGeom prst="line">
            <a:avLst/>
          </a:prstGeom>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128DF7E2-16AE-93BA-860D-3E860946A618}"/>
              </a:ext>
            </a:extLst>
          </p:cNvPr>
          <p:cNvPicPr>
            <a:picLocks noChangeAspect="1"/>
          </p:cNvPicPr>
          <p:nvPr/>
        </p:nvPicPr>
        <p:blipFill>
          <a:blip r:embed="rId3"/>
          <a:stretch>
            <a:fillRect/>
          </a:stretch>
        </p:blipFill>
        <p:spPr>
          <a:xfrm>
            <a:off x="2478650" y="2833378"/>
            <a:ext cx="913003" cy="913003"/>
          </a:xfrm>
          <a:prstGeom prst="rect">
            <a:avLst/>
          </a:prstGeom>
        </p:spPr>
      </p:pic>
      <p:pic>
        <p:nvPicPr>
          <p:cNvPr id="20" name="Picture 19">
            <a:extLst>
              <a:ext uri="{FF2B5EF4-FFF2-40B4-BE49-F238E27FC236}">
                <a16:creationId xmlns:a16="http://schemas.microsoft.com/office/drawing/2014/main" id="{F1DCAA1A-E139-AC79-3387-7F6EE304365E}"/>
              </a:ext>
            </a:extLst>
          </p:cNvPr>
          <p:cNvPicPr>
            <a:picLocks noChangeAspect="1"/>
          </p:cNvPicPr>
          <p:nvPr/>
        </p:nvPicPr>
        <p:blipFill>
          <a:blip r:embed="rId3"/>
          <a:stretch>
            <a:fillRect/>
          </a:stretch>
        </p:blipFill>
        <p:spPr>
          <a:xfrm>
            <a:off x="5786392" y="2833378"/>
            <a:ext cx="913003" cy="913003"/>
          </a:xfrm>
          <a:prstGeom prst="rect">
            <a:avLst/>
          </a:prstGeom>
        </p:spPr>
      </p:pic>
      <p:cxnSp>
        <p:nvCxnSpPr>
          <p:cNvPr id="21" name="Straight Connector 20">
            <a:extLst>
              <a:ext uri="{FF2B5EF4-FFF2-40B4-BE49-F238E27FC236}">
                <a16:creationId xmlns:a16="http://schemas.microsoft.com/office/drawing/2014/main" id="{32E14218-2EA4-7394-9EE9-55ED733C3B5F}"/>
              </a:ext>
            </a:extLst>
          </p:cNvPr>
          <p:cNvCxnSpPr>
            <a:cxnSpLocks/>
          </p:cNvCxnSpPr>
          <p:nvPr/>
        </p:nvCxnSpPr>
        <p:spPr>
          <a:xfrm>
            <a:off x="3189796" y="3289879"/>
            <a:ext cx="2796650" cy="0"/>
          </a:xfrm>
          <a:prstGeom prst="line">
            <a:avLst/>
          </a:prstGeom>
        </p:spPr>
        <p:style>
          <a:lnRef idx="2">
            <a:schemeClr val="dk1"/>
          </a:lnRef>
          <a:fillRef idx="0">
            <a:schemeClr val="dk1"/>
          </a:fillRef>
          <a:effectRef idx="1">
            <a:schemeClr val="dk1"/>
          </a:effectRef>
          <a:fontRef idx="minor">
            <a:schemeClr val="tx1"/>
          </a:fontRef>
        </p:style>
      </p:cxnSp>
      <p:pic>
        <p:nvPicPr>
          <p:cNvPr id="22" name="Picture 21">
            <a:extLst>
              <a:ext uri="{FF2B5EF4-FFF2-40B4-BE49-F238E27FC236}">
                <a16:creationId xmlns:a16="http://schemas.microsoft.com/office/drawing/2014/main" id="{6FC741CF-F20B-6718-8C41-6A101386FAA3}"/>
              </a:ext>
            </a:extLst>
          </p:cNvPr>
          <p:cNvPicPr>
            <a:picLocks noChangeAspect="1"/>
          </p:cNvPicPr>
          <p:nvPr/>
        </p:nvPicPr>
        <p:blipFill>
          <a:blip r:embed="rId3"/>
          <a:stretch>
            <a:fillRect/>
          </a:stretch>
        </p:blipFill>
        <p:spPr>
          <a:xfrm>
            <a:off x="2479977" y="3590078"/>
            <a:ext cx="913003" cy="913003"/>
          </a:xfrm>
          <a:prstGeom prst="rect">
            <a:avLst/>
          </a:prstGeom>
        </p:spPr>
      </p:pic>
      <p:pic>
        <p:nvPicPr>
          <p:cNvPr id="23" name="Picture 22">
            <a:extLst>
              <a:ext uri="{FF2B5EF4-FFF2-40B4-BE49-F238E27FC236}">
                <a16:creationId xmlns:a16="http://schemas.microsoft.com/office/drawing/2014/main" id="{93949125-4E96-AD4F-64BD-6064838E9814}"/>
              </a:ext>
            </a:extLst>
          </p:cNvPr>
          <p:cNvPicPr>
            <a:picLocks noChangeAspect="1"/>
          </p:cNvPicPr>
          <p:nvPr/>
        </p:nvPicPr>
        <p:blipFill>
          <a:blip r:embed="rId3"/>
          <a:stretch>
            <a:fillRect/>
          </a:stretch>
        </p:blipFill>
        <p:spPr>
          <a:xfrm>
            <a:off x="5787719" y="3590078"/>
            <a:ext cx="913003" cy="913003"/>
          </a:xfrm>
          <a:prstGeom prst="rect">
            <a:avLst/>
          </a:prstGeom>
        </p:spPr>
      </p:pic>
      <p:cxnSp>
        <p:nvCxnSpPr>
          <p:cNvPr id="24" name="Straight Connector 23">
            <a:extLst>
              <a:ext uri="{FF2B5EF4-FFF2-40B4-BE49-F238E27FC236}">
                <a16:creationId xmlns:a16="http://schemas.microsoft.com/office/drawing/2014/main" id="{12DB5CD0-53E9-03C1-ED35-2B8266F4FE20}"/>
              </a:ext>
            </a:extLst>
          </p:cNvPr>
          <p:cNvCxnSpPr>
            <a:cxnSpLocks/>
          </p:cNvCxnSpPr>
          <p:nvPr/>
        </p:nvCxnSpPr>
        <p:spPr>
          <a:xfrm>
            <a:off x="3191123" y="4046579"/>
            <a:ext cx="2796650" cy="0"/>
          </a:xfrm>
          <a:prstGeom prst="line">
            <a:avLst/>
          </a:prstGeom>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279DCA7B-FB88-6E0C-46AC-FE1E59E98D54}"/>
              </a:ext>
            </a:extLst>
          </p:cNvPr>
          <p:cNvSpPr/>
          <p:nvPr/>
        </p:nvSpPr>
        <p:spPr>
          <a:xfrm>
            <a:off x="1615513" y="1701571"/>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accent4">
                    <a:lumMod val="75000"/>
                  </a:schemeClr>
                </a:solidFill>
              </a:rPr>
              <a:t>Exstart</a:t>
            </a:r>
            <a:endParaRPr lang="en-US" sz="1100" b="1" dirty="0">
              <a:solidFill>
                <a:schemeClr val="accent4">
                  <a:lumMod val="75000"/>
                </a:schemeClr>
              </a:solidFill>
            </a:endParaRPr>
          </a:p>
        </p:txBody>
      </p:sp>
      <p:sp>
        <p:nvSpPr>
          <p:cNvPr id="30" name="TextBox 29">
            <a:extLst>
              <a:ext uri="{FF2B5EF4-FFF2-40B4-BE49-F238E27FC236}">
                <a16:creationId xmlns:a16="http://schemas.microsoft.com/office/drawing/2014/main" id="{D41E692B-973B-E068-A0C1-D63A14E2C627}"/>
              </a:ext>
            </a:extLst>
          </p:cNvPr>
          <p:cNvSpPr txBox="1"/>
          <p:nvPr/>
        </p:nvSpPr>
        <p:spPr>
          <a:xfrm>
            <a:off x="2477323" y="1958368"/>
            <a:ext cx="913003" cy="200055"/>
          </a:xfrm>
          <a:prstGeom prst="rect">
            <a:avLst/>
          </a:prstGeom>
          <a:noFill/>
        </p:spPr>
        <p:txBody>
          <a:bodyPr wrap="square" rtlCol="0">
            <a:spAutoFit/>
          </a:bodyPr>
          <a:lstStyle/>
          <a:p>
            <a:r>
              <a:rPr lang="en-US" sz="700" b="1" dirty="0"/>
              <a:t>Router ID: 1.1.1.1</a:t>
            </a:r>
          </a:p>
        </p:txBody>
      </p:sp>
      <p:sp>
        <p:nvSpPr>
          <p:cNvPr id="31" name="TextBox 30">
            <a:extLst>
              <a:ext uri="{FF2B5EF4-FFF2-40B4-BE49-F238E27FC236}">
                <a16:creationId xmlns:a16="http://schemas.microsoft.com/office/drawing/2014/main" id="{809EEA13-66F8-4379-5D28-C3171AD71C2E}"/>
              </a:ext>
            </a:extLst>
          </p:cNvPr>
          <p:cNvSpPr txBox="1"/>
          <p:nvPr/>
        </p:nvSpPr>
        <p:spPr>
          <a:xfrm>
            <a:off x="2478649" y="2707111"/>
            <a:ext cx="913003" cy="200055"/>
          </a:xfrm>
          <a:prstGeom prst="rect">
            <a:avLst/>
          </a:prstGeom>
          <a:noFill/>
        </p:spPr>
        <p:txBody>
          <a:bodyPr wrap="square" rtlCol="0">
            <a:spAutoFit/>
          </a:bodyPr>
          <a:lstStyle/>
          <a:p>
            <a:r>
              <a:rPr lang="en-US" sz="700" b="1" dirty="0"/>
              <a:t>Router ID: 1.1.1.1</a:t>
            </a:r>
          </a:p>
        </p:txBody>
      </p:sp>
      <p:sp>
        <p:nvSpPr>
          <p:cNvPr id="32" name="TextBox 31">
            <a:extLst>
              <a:ext uri="{FF2B5EF4-FFF2-40B4-BE49-F238E27FC236}">
                <a16:creationId xmlns:a16="http://schemas.microsoft.com/office/drawing/2014/main" id="{D2475B52-809B-2879-A7A2-E355CF94F700}"/>
              </a:ext>
            </a:extLst>
          </p:cNvPr>
          <p:cNvSpPr txBox="1"/>
          <p:nvPr/>
        </p:nvSpPr>
        <p:spPr>
          <a:xfrm>
            <a:off x="2478651" y="3462491"/>
            <a:ext cx="913003" cy="200055"/>
          </a:xfrm>
          <a:prstGeom prst="rect">
            <a:avLst/>
          </a:prstGeom>
          <a:noFill/>
        </p:spPr>
        <p:txBody>
          <a:bodyPr wrap="square" rtlCol="0">
            <a:spAutoFit/>
          </a:bodyPr>
          <a:lstStyle/>
          <a:p>
            <a:r>
              <a:rPr lang="en-US" sz="700" b="1" dirty="0"/>
              <a:t>Router ID: 1.1.1.1</a:t>
            </a:r>
          </a:p>
        </p:txBody>
      </p:sp>
      <p:sp>
        <p:nvSpPr>
          <p:cNvPr id="33" name="TextBox 32">
            <a:extLst>
              <a:ext uri="{FF2B5EF4-FFF2-40B4-BE49-F238E27FC236}">
                <a16:creationId xmlns:a16="http://schemas.microsoft.com/office/drawing/2014/main" id="{F3FA4E9C-9957-DAB2-2F24-D44734188780}"/>
              </a:ext>
            </a:extLst>
          </p:cNvPr>
          <p:cNvSpPr txBox="1"/>
          <p:nvPr/>
        </p:nvSpPr>
        <p:spPr>
          <a:xfrm>
            <a:off x="2478647" y="4217868"/>
            <a:ext cx="913003" cy="200055"/>
          </a:xfrm>
          <a:prstGeom prst="rect">
            <a:avLst/>
          </a:prstGeom>
          <a:noFill/>
        </p:spPr>
        <p:txBody>
          <a:bodyPr wrap="square" rtlCol="0">
            <a:spAutoFit/>
          </a:bodyPr>
          <a:lstStyle/>
          <a:p>
            <a:r>
              <a:rPr lang="en-US" sz="700" b="1" dirty="0"/>
              <a:t>Router ID: 1.1.1.1</a:t>
            </a:r>
          </a:p>
        </p:txBody>
      </p:sp>
      <p:sp>
        <p:nvSpPr>
          <p:cNvPr id="34" name="TextBox 33">
            <a:extLst>
              <a:ext uri="{FF2B5EF4-FFF2-40B4-BE49-F238E27FC236}">
                <a16:creationId xmlns:a16="http://schemas.microsoft.com/office/drawing/2014/main" id="{BADB38D4-5E43-8CEF-B81A-30D3B08A72E7}"/>
              </a:ext>
            </a:extLst>
          </p:cNvPr>
          <p:cNvSpPr txBox="1"/>
          <p:nvPr/>
        </p:nvSpPr>
        <p:spPr>
          <a:xfrm>
            <a:off x="5786397" y="1959694"/>
            <a:ext cx="913003" cy="200055"/>
          </a:xfrm>
          <a:prstGeom prst="rect">
            <a:avLst/>
          </a:prstGeom>
          <a:noFill/>
        </p:spPr>
        <p:txBody>
          <a:bodyPr wrap="square" rtlCol="0">
            <a:spAutoFit/>
          </a:bodyPr>
          <a:lstStyle/>
          <a:p>
            <a:r>
              <a:rPr lang="en-US" sz="700" b="1" dirty="0"/>
              <a:t>Router ID: 2.2.2.2</a:t>
            </a:r>
          </a:p>
        </p:txBody>
      </p:sp>
      <p:sp>
        <p:nvSpPr>
          <p:cNvPr id="35" name="TextBox 34">
            <a:extLst>
              <a:ext uri="{FF2B5EF4-FFF2-40B4-BE49-F238E27FC236}">
                <a16:creationId xmlns:a16="http://schemas.microsoft.com/office/drawing/2014/main" id="{0104FBC3-DC23-B896-308C-7789A498E966}"/>
              </a:ext>
            </a:extLst>
          </p:cNvPr>
          <p:cNvSpPr txBox="1"/>
          <p:nvPr/>
        </p:nvSpPr>
        <p:spPr>
          <a:xfrm>
            <a:off x="5787723" y="2700495"/>
            <a:ext cx="913003" cy="200055"/>
          </a:xfrm>
          <a:prstGeom prst="rect">
            <a:avLst/>
          </a:prstGeom>
          <a:noFill/>
        </p:spPr>
        <p:txBody>
          <a:bodyPr wrap="square" rtlCol="0">
            <a:spAutoFit/>
          </a:bodyPr>
          <a:lstStyle/>
          <a:p>
            <a:r>
              <a:rPr lang="en-US" sz="700" b="1" dirty="0"/>
              <a:t>Router ID: 2.2.2.2</a:t>
            </a:r>
          </a:p>
        </p:txBody>
      </p:sp>
      <p:sp>
        <p:nvSpPr>
          <p:cNvPr id="36" name="TextBox 35">
            <a:extLst>
              <a:ext uri="{FF2B5EF4-FFF2-40B4-BE49-F238E27FC236}">
                <a16:creationId xmlns:a16="http://schemas.microsoft.com/office/drawing/2014/main" id="{ACDAA234-2C06-21BF-7BB6-E005126BC24C}"/>
              </a:ext>
            </a:extLst>
          </p:cNvPr>
          <p:cNvSpPr txBox="1"/>
          <p:nvPr/>
        </p:nvSpPr>
        <p:spPr>
          <a:xfrm>
            <a:off x="5803625" y="3447913"/>
            <a:ext cx="913003" cy="200055"/>
          </a:xfrm>
          <a:prstGeom prst="rect">
            <a:avLst/>
          </a:prstGeom>
          <a:noFill/>
        </p:spPr>
        <p:txBody>
          <a:bodyPr wrap="square" rtlCol="0">
            <a:spAutoFit/>
          </a:bodyPr>
          <a:lstStyle/>
          <a:p>
            <a:r>
              <a:rPr lang="en-US" sz="700" b="1" dirty="0"/>
              <a:t>Router ID: 2.2.2.2</a:t>
            </a:r>
          </a:p>
        </p:txBody>
      </p:sp>
      <p:sp>
        <p:nvSpPr>
          <p:cNvPr id="37" name="TextBox 36">
            <a:extLst>
              <a:ext uri="{FF2B5EF4-FFF2-40B4-BE49-F238E27FC236}">
                <a16:creationId xmlns:a16="http://schemas.microsoft.com/office/drawing/2014/main" id="{DB234371-263B-AD0F-906C-D22B44F67F47}"/>
              </a:ext>
            </a:extLst>
          </p:cNvPr>
          <p:cNvSpPr txBox="1"/>
          <p:nvPr/>
        </p:nvSpPr>
        <p:spPr>
          <a:xfrm>
            <a:off x="5795675" y="4211241"/>
            <a:ext cx="913003" cy="200055"/>
          </a:xfrm>
          <a:prstGeom prst="rect">
            <a:avLst/>
          </a:prstGeom>
          <a:noFill/>
        </p:spPr>
        <p:txBody>
          <a:bodyPr wrap="square" rtlCol="0">
            <a:spAutoFit/>
          </a:bodyPr>
          <a:lstStyle/>
          <a:p>
            <a:r>
              <a:rPr lang="en-US" sz="700" b="1" dirty="0"/>
              <a:t>Router ID: 2.2.2.2</a:t>
            </a:r>
          </a:p>
        </p:txBody>
      </p:sp>
      <p:sp>
        <p:nvSpPr>
          <p:cNvPr id="38" name="Rectangle 37">
            <a:extLst>
              <a:ext uri="{FF2B5EF4-FFF2-40B4-BE49-F238E27FC236}">
                <a16:creationId xmlns:a16="http://schemas.microsoft.com/office/drawing/2014/main" id="{5492E35E-03E4-046D-1A5B-C0162CBD0090}"/>
              </a:ext>
            </a:extLst>
          </p:cNvPr>
          <p:cNvSpPr/>
          <p:nvPr/>
        </p:nvSpPr>
        <p:spPr>
          <a:xfrm>
            <a:off x="3371146" y="1362948"/>
            <a:ext cx="1200854"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I will start exchange!</a:t>
            </a:r>
            <a:br>
              <a:rPr lang="en-US" sz="800" dirty="0">
                <a:solidFill>
                  <a:schemeClr val="tx1"/>
                </a:solidFill>
              </a:rPr>
            </a:br>
            <a:r>
              <a:rPr lang="en-US" sz="800" dirty="0">
                <a:solidFill>
                  <a:schemeClr val="tx1"/>
                </a:solidFill>
              </a:rPr>
              <a:t>My RID: 1.1.1.1</a:t>
            </a:r>
          </a:p>
          <a:p>
            <a:pPr algn="ctr"/>
            <a:r>
              <a:rPr lang="en-US" sz="800" b="1" dirty="0">
                <a:solidFill>
                  <a:schemeClr val="tx1"/>
                </a:solidFill>
              </a:rPr>
              <a:t>Unicast</a:t>
            </a:r>
          </a:p>
        </p:txBody>
      </p:sp>
      <p:sp>
        <p:nvSpPr>
          <p:cNvPr id="40" name="Rectangle 39">
            <a:extLst>
              <a:ext uri="{FF2B5EF4-FFF2-40B4-BE49-F238E27FC236}">
                <a16:creationId xmlns:a16="http://schemas.microsoft.com/office/drawing/2014/main" id="{0C683990-EB6F-E5D2-141F-C28657403DF5}"/>
              </a:ext>
            </a:extLst>
          </p:cNvPr>
          <p:cNvSpPr/>
          <p:nvPr/>
        </p:nvSpPr>
        <p:spPr>
          <a:xfrm>
            <a:off x="4523667" y="2103747"/>
            <a:ext cx="1313134"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No, I will start exchange!</a:t>
            </a:r>
          </a:p>
          <a:p>
            <a:pPr algn="ctr"/>
            <a:r>
              <a:rPr lang="en-US" sz="800" dirty="0">
                <a:solidFill>
                  <a:schemeClr val="tx1"/>
                </a:solidFill>
              </a:rPr>
              <a:t>My RID: 2.2.2.2</a:t>
            </a:r>
            <a:br>
              <a:rPr lang="en-US" sz="800" dirty="0">
                <a:solidFill>
                  <a:schemeClr val="tx1"/>
                </a:solidFill>
              </a:rPr>
            </a:br>
            <a:r>
              <a:rPr lang="en-US" sz="800" b="1" dirty="0">
                <a:solidFill>
                  <a:schemeClr val="tx1"/>
                </a:solidFill>
              </a:rPr>
              <a:t>Unicast</a:t>
            </a:r>
          </a:p>
        </p:txBody>
      </p:sp>
      <p:sp>
        <p:nvSpPr>
          <p:cNvPr id="41" name="Rectangle 40">
            <a:extLst>
              <a:ext uri="{FF2B5EF4-FFF2-40B4-BE49-F238E27FC236}">
                <a16:creationId xmlns:a16="http://schemas.microsoft.com/office/drawing/2014/main" id="{B15FE5CE-B6C9-9E48-664C-EF85F5C9AFDD}"/>
              </a:ext>
            </a:extLst>
          </p:cNvPr>
          <p:cNvSpPr/>
          <p:nvPr/>
        </p:nvSpPr>
        <p:spPr>
          <a:xfrm>
            <a:off x="1616838" y="2434417"/>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accent4">
                    <a:lumMod val="75000"/>
                  </a:schemeClr>
                </a:solidFill>
              </a:rPr>
              <a:t>Exstart</a:t>
            </a:r>
            <a:endParaRPr lang="en-US" sz="1100" b="1" dirty="0">
              <a:solidFill>
                <a:schemeClr val="accent4">
                  <a:lumMod val="75000"/>
                </a:schemeClr>
              </a:solidFill>
            </a:endParaRPr>
          </a:p>
        </p:txBody>
      </p:sp>
      <p:sp>
        <p:nvSpPr>
          <p:cNvPr id="43" name="Rectangle 42">
            <a:extLst>
              <a:ext uri="{FF2B5EF4-FFF2-40B4-BE49-F238E27FC236}">
                <a16:creationId xmlns:a16="http://schemas.microsoft.com/office/drawing/2014/main" id="{E6A892E8-7A27-F7EC-30F7-512EFE3C46DB}"/>
              </a:ext>
            </a:extLst>
          </p:cNvPr>
          <p:cNvSpPr/>
          <p:nvPr/>
        </p:nvSpPr>
        <p:spPr>
          <a:xfrm>
            <a:off x="1571146" y="3252873"/>
            <a:ext cx="860010" cy="2242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rPr>
              <a:t>Exchange</a:t>
            </a:r>
          </a:p>
        </p:txBody>
      </p:sp>
      <p:sp>
        <p:nvSpPr>
          <p:cNvPr id="45" name="Rectangle 44">
            <a:extLst>
              <a:ext uri="{FF2B5EF4-FFF2-40B4-BE49-F238E27FC236}">
                <a16:creationId xmlns:a16="http://schemas.microsoft.com/office/drawing/2014/main" id="{3860AAC1-2CB3-084F-4A51-41792E5D2419}"/>
              </a:ext>
            </a:extLst>
          </p:cNvPr>
          <p:cNvSpPr/>
          <p:nvPr/>
        </p:nvSpPr>
        <p:spPr>
          <a:xfrm>
            <a:off x="6864699" y="1702896"/>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accent4">
                    <a:lumMod val="75000"/>
                  </a:schemeClr>
                </a:solidFill>
              </a:rPr>
              <a:t>Exstart</a:t>
            </a:r>
            <a:endParaRPr lang="en-US" sz="1100" b="1" dirty="0">
              <a:solidFill>
                <a:schemeClr val="accent4">
                  <a:lumMod val="75000"/>
                </a:schemeClr>
              </a:solidFill>
            </a:endParaRPr>
          </a:p>
        </p:txBody>
      </p:sp>
      <p:sp>
        <p:nvSpPr>
          <p:cNvPr id="46" name="Rectangle 45">
            <a:extLst>
              <a:ext uri="{FF2B5EF4-FFF2-40B4-BE49-F238E27FC236}">
                <a16:creationId xmlns:a16="http://schemas.microsoft.com/office/drawing/2014/main" id="{A4AC1296-0F56-A46C-85AB-89F3C76900C3}"/>
              </a:ext>
            </a:extLst>
          </p:cNvPr>
          <p:cNvSpPr/>
          <p:nvPr/>
        </p:nvSpPr>
        <p:spPr>
          <a:xfrm>
            <a:off x="6866024" y="2435742"/>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accent4">
                    <a:lumMod val="75000"/>
                  </a:schemeClr>
                </a:solidFill>
              </a:rPr>
              <a:t>Exstart</a:t>
            </a:r>
            <a:endParaRPr lang="en-US" sz="1100" b="1" dirty="0">
              <a:solidFill>
                <a:schemeClr val="accent4">
                  <a:lumMod val="75000"/>
                </a:schemeClr>
              </a:solidFill>
            </a:endParaRPr>
          </a:p>
        </p:txBody>
      </p:sp>
      <p:sp>
        <p:nvSpPr>
          <p:cNvPr id="49" name="Rectangle 48">
            <a:extLst>
              <a:ext uri="{FF2B5EF4-FFF2-40B4-BE49-F238E27FC236}">
                <a16:creationId xmlns:a16="http://schemas.microsoft.com/office/drawing/2014/main" id="{3A9A502D-DD79-D408-7863-F8AF8458DAB2}"/>
              </a:ext>
            </a:extLst>
          </p:cNvPr>
          <p:cNvSpPr/>
          <p:nvPr/>
        </p:nvSpPr>
        <p:spPr>
          <a:xfrm>
            <a:off x="3372470" y="2859117"/>
            <a:ext cx="1200854"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Here is the summary of my DB!</a:t>
            </a:r>
          </a:p>
          <a:p>
            <a:pPr algn="ctr"/>
            <a:r>
              <a:rPr lang="en-US" sz="800" dirty="0">
                <a:solidFill>
                  <a:schemeClr val="tx1"/>
                </a:solidFill>
              </a:rPr>
              <a:t>My RID: 1.1.1.1</a:t>
            </a:r>
          </a:p>
        </p:txBody>
      </p:sp>
      <p:sp>
        <p:nvSpPr>
          <p:cNvPr id="53" name="Arrow: Right 52">
            <a:extLst>
              <a:ext uri="{FF2B5EF4-FFF2-40B4-BE49-F238E27FC236}">
                <a16:creationId xmlns:a16="http://schemas.microsoft.com/office/drawing/2014/main" id="{29063086-67DB-0551-D802-D38C3CA13BDF}"/>
              </a:ext>
            </a:extLst>
          </p:cNvPr>
          <p:cNvSpPr/>
          <p:nvPr/>
        </p:nvSpPr>
        <p:spPr>
          <a:xfrm>
            <a:off x="4665052" y="1478600"/>
            <a:ext cx="342320" cy="139453"/>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9F141FC1-9FEE-5BA9-F6D1-BA03EA4BA4D7}"/>
              </a:ext>
            </a:extLst>
          </p:cNvPr>
          <p:cNvSpPr/>
          <p:nvPr/>
        </p:nvSpPr>
        <p:spPr>
          <a:xfrm>
            <a:off x="4665051" y="3053300"/>
            <a:ext cx="673871" cy="1305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Arrow: Right 54">
            <a:extLst>
              <a:ext uri="{FF2B5EF4-FFF2-40B4-BE49-F238E27FC236}">
                <a16:creationId xmlns:a16="http://schemas.microsoft.com/office/drawing/2014/main" id="{A4AE3B83-346D-B13B-7687-E6495AADFCFE}"/>
              </a:ext>
            </a:extLst>
          </p:cNvPr>
          <p:cNvSpPr/>
          <p:nvPr/>
        </p:nvSpPr>
        <p:spPr>
          <a:xfrm rot="10800000">
            <a:off x="4101836" y="2227350"/>
            <a:ext cx="342320" cy="139453"/>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CCD5DA9-5DD9-A230-D806-810BB71D41F3}"/>
              </a:ext>
            </a:extLst>
          </p:cNvPr>
          <p:cNvSpPr/>
          <p:nvPr/>
        </p:nvSpPr>
        <p:spPr>
          <a:xfrm>
            <a:off x="1572475" y="3985715"/>
            <a:ext cx="860010" cy="2242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rPr>
              <a:t>Exchange</a:t>
            </a:r>
          </a:p>
        </p:txBody>
      </p:sp>
      <p:sp>
        <p:nvSpPr>
          <p:cNvPr id="5" name="Rectangle 4">
            <a:extLst>
              <a:ext uri="{FF2B5EF4-FFF2-40B4-BE49-F238E27FC236}">
                <a16:creationId xmlns:a16="http://schemas.microsoft.com/office/drawing/2014/main" id="{A00AA374-42F4-331A-AFF8-B01B3F68E101}"/>
              </a:ext>
            </a:extLst>
          </p:cNvPr>
          <p:cNvSpPr/>
          <p:nvPr/>
        </p:nvSpPr>
        <p:spPr>
          <a:xfrm>
            <a:off x="6836232" y="3246247"/>
            <a:ext cx="860010" cy="2242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rPr>
              <a:t>Exchange</a:t>
            </a:r>
          </a:p>
        </p:txBody>
      </p:sp>
      <p:sp>
        <p:nvSpPr>
          <p:cNvPr id="6" name="Rectangle 5">
            <a:extLst>
              <a:ext uri="{FF2B5EF4-FFF2-40B4-BE49-F238E27FC236}">
                <a16:creationId xmlns:a16="http://schemas.microsoft.com/office/drawing/2014/main" id="{F914EF56-2162-0D01-B83F-B85A1FB44747}"/>
              </a:ext>
            </a:extLst>
          </p:cNvPr>
          <p:cNvSpPr/>
          <p:nvPr/>
        </p:nvSpPr>
        <p:spPr>
          <a:xfrm>
            <a:off x="6837561" y="3979089"/>
            <a:ext cx="860010" cy="2242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rPr>
              <a:t>Exchange</a:t>
            </a:r>
          </a:p>
        </p:txBody>
      </p:sp>
      <p:sp>
        <p:nvSpPr>
          <p:cNvPr id="9" name="Rectangle 8">
            <a:extLst>
              <a:ext uri="{FF2B5EF4-FFF2-40B4-BE49-F238E27FC236}">
                <a16:creationId xmlns:a16="http://schemas.microsoft.com/office/drawing/2014/main" id="{864E8B0F-E6E5-FFBA-6A10-A7CC56D33D23}"/>
              </a:ext>
            </a:extLst>
          </p:cNvPr>
          <p:cNvSpPr/>
          <p:nvPr/>
        </p:nvSpPr>
        <p:spPr>
          <a:xfrm>
            <a:off x="4630102" y="3615817"/>
            <a:ext cx="1200854"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Here is the summary of my DB!</a:t>
            </a:r>
          </a:p>
          <a:p>
            <a:pPr algn="ctr"/>
            <a:r>
              <a:rPr lang="en-US" sz="800" dirty="0">
                <a:solidFill>
                  <a:schemeClr val="tx1"/>
                </a:solidFill>
              </a:rPr>
              <a:t>My RID: 2.2.2.2</a:t>
            </a:r>
          </a:p>
        </p:txBody>
      </p:sp>
      <p:sp>
        <p:nvSpPr>
          <p:cNvPr id="13" name="TextBox 12">
            <a:extLst>
              <a:ext uri="{FF2B5EF4-FFF2-40B4-BE49-F238E27FC236}">
                <a16:creationId xmlns:a16="http://schemas.microsoft.com/office/drawing/2014/main" id="{7711909C-46FD-2B7F-29E4-8C2B48E4B199}"/>
              </a:ext>
            </a:extLst>
          </p:cNvPr>
          <p:cNvSpPr txBox="1"/>
          <p:nvPr/>
        </p:nvSpPr>
        <p:spPr>
          <a:xfrm>
            <a:off x="4586794" y="2901824"/>
            <a:ext cx="752129" cy="215444"/>
          </a:xfrm>
          <a:prstGeom prst="rect">
            <a:avLst/>
          </a:prstGeom>
          <a:noFill/>
        </p:spPr>
        <p:txBody>
          <a:bodyPr wrap="none" rtlCol="0">
            <a:spAutoFit/>
          </a:bodyPr>
          <a:lstStyle/>
          <a:p>
            <a:r>
              <a:rPr lang="en-US" sz="800" b="1" dirty="0">
                <a:solidFill>
                  <a:schemeClr val="tx1"/>
                </a:solidFill>
              </a:rPr>
              <a:t>DD Packets</a:t>
            </a:r>
          </a:p>
        </p:txBody>
      </p:sp>
      <p:sp>
        <p:nvSpPr>
          <p:cNvPr id="15" name="Arrow: Right 14">
            <a:extLst>
              <a:ext uri="{FF2B5EF4-FFF2-40B4-BE49-F238E27FC236}">
                <a16:creationId xmlns:a16="http://schemas.microsoft.com/office/drawing/2014/main" id="{ACC62E83-04CA-87F5-0D0E-BD9C7D9E0F29}"/>
              </a:ext>
            </a:extLst>
          </p:cNvPr>
          <p:cNvSpPr/>
          <p:nvPr/>
        </p:nvSpPr>
        <p:spPr>
          <a:xfrm rot="10800000">
            <a:off x="3874731" y="3826596"/>
            <a:ext cx="673871" cy="1305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2BF09399-644C-D28A-4269-CB34A5A7B8BE}"/>
              </a:ext>
            </a:extLst>
          </p:cNvPr>
          <p:cNvSpPr txBox="1"/>
          <p:nvPr/>
        </p:nvSpPr>
        <p:spPr>
          <a:xfrm>
            <a:off x="3888403" y="3674427"/>
            <a:ext cx="752129" cy="215444"/>
          </a:xfrm>
          <a:prstGeom prst="rect">
            <a:avLst/>
          </a:prstGeom>
          <a:noFill/>
        </p:spPr>
        <p:txBody>
          <a:bodyPr wrap="none" rtlCol="0">
            <a:spAutoFit/>
          </a:bodyPr>
          <a:lstStyle/>
          <a:p>
            <a:r>
              <a:rPr lang="en-US" sz="800" b="1" dirty="0">
                <a:solidFill>
                  <a:schemeClr val="tx1"/>
                </a:solidFill>
              </a:rPr>
              <a:t>DD Packets</a:t>
            </a:r>
          </a:p>
        </p:txBody>
      </p:sp>
    </p:spTree>
    <p:extLst>
      <p:ext uri="{BB962C8B-B14F-4D97-AF65-F5344CB8AC3E}">
        <p14:creationId xmlns:p14="http://schemas.microsoft.com/office/powerpoint/2010/main" val="2493496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5D63-C664-2DF8-1BA9-6C7400B4260E}"/>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OSPF – References</a:t>
            </a:r>
          </a:p>
        </p:txBody>
      </p:sp>
      <p:sp>
        <p:nvSpPr>
          <p:cNvPr id="4" name="TextBox 3">
            <a:extLst>
              <a:ext uri="{FF2B5EF4-FFF2-40B4-BE49-F238E27FC236}">
                <a16:creationId xmlns:a16="http://schemas.microsoft.com/office/drawing/2014/main" id="{3641A51B-9B90-36D7-6F66-DFCA24E0AEF0}"/>
              </a:ext>
            </a:extLst>
          </p:cNvPr>
          <p:cNvSpPr txBox="1"/>
          <p:nvPr/>
        </p:nvSpPr>
        <p:spPr>
          <a:xfrm>
            <a:off x="747421" y="947707"/>
            <a:ext cx="7871793" cy="352628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rgbClr val="374151"/>
                </a:solidFill>
                <a:latin typeface="+mj-lt"/>
                <a:hlinkClick r:id="rId2"/>
              </a:rPr>
              <a:t>https://en.wikipedia.org/wiki/Open_Shortest_Path_First</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3"/>
              </a:rPr>
              <a:t>https://www.youtube.com/@SIKANDARshaik/playlists</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4"/>
              </a:rPr>
              <a:t>https://www.youtube.com/@kushalkabi/playlists</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5"/>
              </a:rPr>
              <a:t>https://www.youtube.com/@Certbros/playlists</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6"/>
              </a:rPr>
              <a:t>https://www.geeksforgeeks.org/open-shortest-path-first-ospf-protocol-states/</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7"/>
              </a:rPr>
              <a:t>https://www.cisco.com/c/en/us/support/docs/ip/open-shortest-path-first-ospf/7039-1.html</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8"/>
              </a:rPr>
              <a:t>https://study-ccna.com/ospf-overview/</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9"/>
              </a:rPr>
              <a:t>https://networklessons.com/ospf/basic-ospf-configuration</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10"/>
              </a:rPr>
              <a:t>https://www.javatpoint.com/ospf-protocol</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11"/>
              </a:rPr>
              <a:t>https://www.techtarget.com/searchnetworking/definition/HELLO-packet#:~:text=A%20HELLO%20packet%20is%20a,First%20(OSPF)%20communications%20protocol</a:t>
            </a:r>
            <a:r>
              <a:rPr lang="en-US" sz="1000" dirty="0">
                <a:solidFill>
                  <a:srgbClr val="374151"/>
                </a:solidFill>
                <a:latin typeface="+mj-lt"/>
              </a:rPr>
              <a:t>.</a:t>
            </a:r>
          </a:p>
          <a:p>
            <a:pPr marL="171450" indent="-171450">
              <a:lnSpc>
                <a:spcPct val="150000"/>
              </a:lnSpc>
              <a:buFont typeface="Arial" panose="020B0604020202020204" pitchFamily="34" charset="0"/>
              <a:buChar char="•"/>
            </a:pPr>
            <a:r>
              <a:rPr lang="en-US" sz="1000" dirty="0">
                <a:solidFill>
                  <a:srgbClr val="374151"/>
                </a:solidFill>
                <a:latin typeface="+mj-lt"/>
                <a:hlinkClick r:id="rId12"/>
              </a:rPr>
              <a:t>https://www.n-study.com/en/ospf-detail/ospf-hello/</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13"/>
              </a:rPr>
              <a:t>https://techhub.hpe.com/eginfolib/networking/docs/switches/5500hi/5998-5330_l3-ip-rtng_cg/content/351988006.htm#279688693</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14"/>
              </a:rPr>
              <a:t>https://www.n-study.com/en/ospf-detail/ospf-packet/</a:t>
            </a:r>
            <a:endParaRPr lang="en-US" sz="1000" dirty="0">
              <a:solidFill>
                <a:srgbClr val="374151"/>
              </a:solidFill>
              <a:latin typeface="+mj-lt"/>
            </a:endParaRPr>
          </a:p>
          <a:p>
            <a:pPr marL="171450" indent="-171450">
              <a:lnSpc>
                <a:spcPct val="150000"/>
              </a:lnSpc>
              <a:buFont typeface="Arial" panose="020B0604020202020204" pitchFamily="34" charset="0"/>
              <a:buChar char="•"/>
            </a:pPr>
            <a:endParaRPr lang="en-US" sz="1000" dirty="0">
              <a:solidFill>
                <a:srgbClr val="374151"/>
              </a:solidFill>
              <a:latin typeface="+mj-lt"/>
            </a:endParaRPr>
          </a:p>
        </p:txBody>
      </p:sp>
    </p:spTree>
    <p:extLst>
      <p:ext uri="{BB962C8B-B14F-4D97-AF65-F5344CB8AC3E}">
        <p14:creationId xmlns:p14="http://schemas.microsoft.com/office/powerpoint/2010/main" val="2284790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1D93-C24F-F918-A82F-268F77FF4D1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OSPF – References</a:t>
            </a:r>
          </a:p>
        </p:txBody>
      </p:sp>
      <p:sp>
        <p:nvSpPr>
          <p:cNvPr id="3" name="TextBox 2">
            <a:extLst>
              <a:ext uri="{FF2B5EF4-FFF2-40B4-BE49-F238E27FC236}">
                <a16:creationId xmlns:a16="http://schemas.microsoft.com/office/drawing/2014/main" id="{4D6F8636-A673-2371-4ECB-6BE0B653704C}"/>
              </a:ext>
            </a:extLst>
          </p:cNvPr>
          <p:cNvSpPr txBox="1"/>
          <p:nvPr/>
        </p:nvSpPr>
        <p:spPr>
          <a:xfrm>
            <a:off x="747421" y="947707"/>
            <a:ext cx="7871793" cy="352628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rgbClr val="374151"/>
                </a:solidFill>
                <a:latin typeface="+mj-lt"/>
                <a:hlinkClick r:id="rId2"/>
              </a:rPr>
              <a:t>https://www.n-study.com/en/ospf-detail/ospf-lsa-type/</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3"/>
              </a:rPr>
              <a:t>https://community.cisco.com/t5/switching/ospf-process-id/td-p/1405396</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4"/>
              </a:rPr>
              <a:t>https://www.quora.com/What-is-the-purpose-of-OSPF-process-ID</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5"/>
              </a:rPr>
              <a:t>https://www.youtube.com/@PracticalNetworking/playlists</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6"/>
              </a:rPr>
              <a:t>https://www.router-switch.com/faq/five-ospf-area-types.html#:~:text=There%20are%20five%20types%20of,so%20stubby%20area%20(NSSA)</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7"/>
              </a:rPr>
              <a:t>https://www.geeksforgeeks.org/ospf-area-types/</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8"/>
              </a:rPr>
              <a:t>https://ipwithease.com/ospf-area-types/</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9"/>
              </a:rPr>
              <a:t>https://ipcisco.com/lesson/ospf-area-types-ccnp/</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10"/>
              </a:rPr>
              <a:t>https://www.youtube.com/@JeremysITLab/playlists</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11"/>
              </a:rPr>
              <a:t>https://www.youtube.com/watch?v=m2M9akEsJao</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12"/>
              </a:rPr>
              <a:t>https://community.cisco.com/t5/networking-knowledge-base/ospf-authentication/ta-p/3131640</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13"/>
              </a:rPr>
              <a:t>https://info.pivitglobal.com/resources/configuring-ospf-authentication</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14"/>
              </a:rPr>
              <a:t>https://www.cisco.com/c/en/us/td/docs/ios-xml/ios/iproute_ospf/configuration/xe-3s/iro-xe-3s-book/iro-ospfv2-crypto-authen-xe.html</a:t>
            </a:r>
            <a:endParaRPr lang="en-US" sz="1000" dirty="0">
              <a:solidFill>
                <a:srgbClr val="374151"/>
              </a:solidFill>
              <a:latin typeface="+mj-lt"/>
            </a:endParaRPr>
          </a:p>
          <a:p>
            <a:pPr marL="171450" indent="-171450">
              <a:lnSpc>
                <a:spcPct val="150000"/>
              </a:lnSpc>
              <a:buFont typeface="Arial" panose="020B0604020202020204" pitchFamily="34" charset="0"/>
              <a:buChar char="•"/>
            </a:pPr>
            <a:endParaRPr lang="en-US" sz="1000" dirty="0">
              <a:solidFill>
                <a:srgbClr val="374151"/>
              </a:solidFill>
              <a:latin typeface="+mj-lt"/>
            </a:endParaRPr>
          </a:p>
        </p:txBody>
      </p:sp>
    </p:spTree>
    <p:extLst>
      <p:ext uri="{BB962C8B-B14F-4D97-AF65-F5344CB8AC3E}">
        <p14:creationId xmlns:p14="http://schemas.microsoft.com/office/powerpoint/2010/main" val="4259101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1D93-C24F-F918-A82F-268F77FF4D1A}"/>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OSPF – References</a:t>
            </a:r>
          </a:p>
        </p:txBody>
      </p:sp>
      <p:sp>
        <p:nvSpPr>
          <p:cNvPr id="3" name="TextBox 2">
            <a:extLst>
              <a:ext uri="{FF2B5EF4-FFF2-40B4-BE49-F238E27FC236}">
                <a16:creationId xmlns:a16="http://schemas.microsoft.com/office/drawing/2014/main" id="{4D6F8636-A673-2371-4ECB-6BE0B653704C}"/>
              </a:ext>
            </a:extLst>
          </p:cNvPr>
          <p:cNvSpPr txBox="1"/>
          <p:nvPr/>
        </p:nvSpPr>
        <p:spPr>
          <a:xfrm>
            <a:off x="747421" y="947707"/>
            <a:ext cx="7871793" cy="193354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hlinkClick r:id="rId2"/>
              </a:rPr>
              <a:t>RFC 2328 - OSPF Version 2 (RFC2328) (faqs.org)</a:t>
            </a:r>
            <a:endParaRPr lang="en-US" sz="1000" dirty="0">
              <a:solidFill>
                <a:srgbClr val="374151"/>
              </a:solidFill>
              <a:latin typeface="+mj-lt"/>
              <a:hlinkClick r:id="rId3"/>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3"/>
              </a:rPr>
              <a:t>http://www.faqs.org/rfcs/rfc5709.html</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4"/>
              </a:rPr>
              <a:t>https://support.huawei.com/enterprise/en/doc/EDOC1100278245/6cac587/understanding-ospfv3-authentication</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5"/>
              </a:rPr>
              <a:t>https://www.arubanetworks.com/techdocs/AOS-CX/10.07/HTML/5200-7857/Content/Chp_OSPFv3/OSPFv3_cmds/ipv-osp-aut-ips-osp-10.htm</a:t>
            </a:r>
            <a:endParaRPr lang="en-US" sz="1000" dirty="0">
              <a:solidFill>
                <a:srgbClr val="374151"/>
              </a:solidFill>
              <a:latin typeface="+mj-lt"/>
            </a:endParaRPr>
          </a:p>
          <a:p>
            <a:pPr marL="171450" indent="-171450">
              <a:lnSpc>
                <a:spcPct val="150000"/>
              </a:lnSpc>
              <a:buFont typeface="Arial" panose="020B0604020202020204" pitchFamily="34" charset="0"/>
              <a:buChar char="•"/>
            </a:pPr>
            <a:r>
              <a:rPr lang="en-US" sz="1000" dirty="0">
                <a:solidFill>
                  <a:srgbClr val="374151"/>
                </a:solidFill>
                <a:latin typeface="+mj-lt"/>
                <a:hlinkClick r:id="rId6"/>
              </a:rPr>
              <a:t>https://networklessons.com/ipv6/ospfv3-authentication-and-encryption</a:t>
            </a:r>
            <a:endParaRPr lang="en-US" sz="1000" dirty="0">
              <a:solidFill>
                <a:srgbClr val="374151"/>
              </a:solidFill>
              <a:latin typeface="+mj-lt"/>
            </a:endParaRPr>
          </a:p>
          <a:p>
            <a:pPr marL="171450" indent="-171450">
              <a:lnSpc>
                <a:spcPct val="150000"/>
              </a:lnSpc>
              <a:buFont typeface="Arial" panose="020B0604020202020204" pitchFamily="34" charset="0"/>
              <a:buChar char="•"/>
            </a:pPr>
            <a:endParaRPr lang="en-US" sz="1000" dirty="0">
              <a:solidFill>
                <a:srgbClr val="374151"/>
              </a:solidFill>
              <a:latin typeface="+mj-lt"/>
            </a:endParaRPr>
          </a:p>
          <a:p>
            <a:pPr marL="171450" indent="-171450">
              <a:lnSpc>
                <a:spcPct val="150000"/>
              </a:lnSpc>
              <a:buFont typeface="Arial" panose="020B0604020202020204" pitchFamily="34" charset="0"/>
              <a:buChar char="•"/>
            </a:pPr>
            <a:endParaRPr lang="en-US" sz="1000" dirty="0">
              <a:solidFill>
                <a:srgbClr val="374151"/>
              </a:solidFill>
              <a:latin typeface="+mj-lt"/>
            </a:endParaRPr>
          </a:p>
        </p:txBody>
      </p:sp>
    </p:spTree>
    <p:extLst>
      <p:ext uri="{BB962C8B-B14F-4D97-AF65-F5344CB8AC3E}">
        <p14:creationId xmlns:p14="http://schemas.microsoft.com/office/powerpoint/2010/main" val="37969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CF809D-1437-841F-C144-61C794714192}"/>
              </a:ext>
            </a:extLst>
          </p:cNvPr>
          <p:cNvSpPr/>
          <p:nvPr/>
        </p:nvSpPr>
        <p:spPr>
          <a:xfrm>
            <a:off x="783206" y="2109412"/>
            <a:ext cx="4126726" cy="248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0                   7                     15                                        31</a:t>
            </a:r>
          </a:p>
        </p:txBody>
      </p:sp>
      <p:sp>
        <p:nvSpPr>
          <p:cNvPr id="11" name="Rectangle 10">
            <a:extLst>
              <a:ext uri="{FF2B5EF4-FFF2-40B4-BE49-F238E27FC236}">
                <a16:creationId xmlns:a16="http://schemas.microsoft.com/office/drawing/2014/main" id="{6FA854FE-105C-63F2-AC6F-2E2854EE3F32}"/>
              </a:ext>
            </a:extLst>
          </p:cNvPr>
          <p:cNvSpPr/>
          <p:nvPr/>
        </p:nvSpPr>
        <p:spPr>
          <a:xfrm>
            <a:off x="776581" y="2360535"/>
            <a:ext cx="4128544"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Interface MTU                   Options       0 0 0 0 0 I M</a:t>
            </a:r>
          </a:p>
        </p:txBody>
      </p:sp>
      <p:sp>
        <p:nvSpPr>
          <p:cNvPr id="30" name="Rectangle 29">
            <a:extLst>
              <a:ext uri="{FF2B5EF4-FFF2-40B4-BE49-F238E27FC236}">
                <a16:creationId xmlns:a16="http://schemas.microsoft.com/office/drawing/2014/main" id="{D6E17AE4-8578-8DE8-89E0-09E36BD8472C}"/>
              </a:ext>
            </a:extLst>
          </p:cNvPr>
          <p:cNvSpPr/>
          <p:nvPr/>
        </p:nvSpPr>
        <p:spPr>
          <a:xfrm>
            <a:off x="777904" y="2608347"/>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DD Sequence Number</a:t>
            </a:r>
          </a:p>
        </p:txBody>
      </p:sp>
      <p:sp>
        <p:nvSpPr>
          <p:cNvPr id="31" name="Rectangle 30">
            <a:extLst>
              <a:ext uri="{FF2B5EF4-FFF2-40B4-BE49-F238E27FC236}">
                <a16:creationId xmlns:a16="http://schemas.microsoft.com/office/drawing/2014/main" id="{F6BC266B-177A-8973-E08C-F549B9DB777A}"/>
              </a:ext>
            </a:extLst>
          </p:cNvPr>
          <p:cNvSpPr/>
          <p:nvPr/>
        </p:nvSpPr>
        <p:spPr>
          <a:xfrm>
            <a:off x="777906" y="2863225"/>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LSA Header</a:t>
            </a:r>
          </a:p>
        </p:txBody>
      </p:sp>
      <p:sp>
        <p:nvSpPr>
          <p:cNvPr id="32" name="Rectangle 31">
            <a:extLst>
              <a:ext uri="{FF2B5EF4-FFF2-40B4-BE49-F238E27FC236}">
                <a16:creationId xmlns:a16="http://schemas.microsoft.com/office/drawing/2014/main" id="{3D588CA3-F4E5-2A62-3A14-206A154A439E}"/>
              </a:ext>
            </a:extLst>
          </p:cNvPr>
          <p:cNvSpPr/>
          <p:nvPr/>
        </p:nvSpPr>
        <p:spPr>
          <a:xfrm>
            <a:off x="777909" y="3109719"/>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sp>
        <p:nvSpPr>
          <p:cNvPr id="33" name="Rectangle 32">
            <a:extLst>
              <a:ext uri="{FF2B5EF4-FFF2-40B4-BE49-F238E27FC236}">
                <a16:creationId xmlns:a16="http://schemas.microsoft.com/office/drawing/2014/main" id="{E9939B56-2088-EE0B-2451-7FD7B2A0A0C8}"/>
              </a:ext>
            </a:extLst>
          </p:cNvPr>
          <p:cNvSpPr/>
          <p:nvPr/>
        </p:nvSpPr>
        <p:spPr>
          <a:xfrm>
            <a:off x="777909" y="3355440"/>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t>
            </a:r>
          </a:p>
        </p:txBody>
      </p:sp>
      <p:sp>
        <p:nvSpPr>
          <p:cNvPr id="34" name="Rectangle 33">
            <a:extLst>
              <a:ext uri="{FF2B5EF4-FFF2-40B4-BE49-F238E27FC236}">
                <a16:creationId xmlns:a16="http://schemas.microsoft.com/office/drawing/2014/main" id="{1256D518-C032-A6B5-17DD-01F9173D9823}"/>
              </a:ext>
            </a:extLst>
          </p:cNvPr>
          <p:cNvSpPr/>
          <p:nvPr/>
        </p:nvSpPr>
        <p:spPr>
          <a:xfrm>
            <a:off x="777903" y="3610322"/>
            <a:ext cx="4126726" cy="248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LSA Header</a:t>
            </a:r>
            <a:endParaRPr lang="en-US" sz="1200" dirty="0"/>
          </a:p>
        </p:txBody>
      </p:sp>
      <p:cxnSp>
        <p:nvCxnSpPr>
          <p:cNvPr id="38" name="Straight Connector 37">
            <a:extLst>
              <a:ext uri="{FF2B5EF4-FFF2-40B4-BE49-F238E27FC236}">
                <a16:creationId xmlns:a16="http://schemas.microsoft.com/office/drawing/2014/main" id="{CE90E78C-3D48-A03E-9A05-5959BDF9DDE0}"/>
              </a:ext>
            </a:extLst>
          </p:cNvPr>
          <p:cNvCxnSpPr>
            <a:cxnSpLocks/>
          </p:cNvCxnSpPr>
          <p:nvPr/>
        </p:nvCxnSpPr>
        <p:spPr>
          <a:xfrm>
            <a:off x="2817414" y="2362022"/>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6666A12-7B32-5F0A-B904-CD256D7DDED4}"/>
              </a:ext>
            </a:extLst>
          </p:cNvPr>
          <p:cNvCxnSpPr>
            <a:cxnSpLocks/>
          </p:cNvCxnSpPr>
          <p:nvPr/>
        </p:nvCxnSpPr>
        <p:spPr>
          <a:xfrm>
            <a:off x="3861684" y="2355812"/>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DD362D9-930B-B57B-2385-8DD4D8FEB0C2}"/>
              </a:ext>
            </a:extLst>
          </p:cNvPr>
          <p:cNvCxnSpPr>
            <a:cxnSpLocks/>
          </p:cNvCxnSpPr>
          <p:nvPr/>
        </p:nvCxnSpPr>
        <p:spPr>
          <a:xfrm flipH="1">
            <a:off x="776581" y="1407376"/>
            <a:ext cx="2341664" cy="94901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078F6F-69AB-34FE-EB5C-AEE0E0284FC5}"/>
              </a:ext>
            </a:extLst>
          </p:cNvPr>
          <p:cNvCxnSpPr>
            <a:cxnSpLocks/>
          </p:cNvCxnSpPr>
          <p:nvPr/>
        </p:nvCxnSpPr>
        <p:spPr>
          <a:xfrm>
            <a:off x="4747925" y="1426385"/>
            <a:ext cx="168632" cy="936471"/>
          </a:xfrm>
          <a:prstGeom prst="line">
            <a:avLst/>
          </a:prstGeom>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F45B3D5D-5128-F972-1808-EE3801D8AE5B}"/>
              </a:ext>
            </a:extLst>
          </p:cNvPr>
          <p:cNvSpPr txBox="1"/>
          <p:nvPr/>
        </p:nvSpPr>
        <p:spPr>
          <a:xfrm>
            <a:off x="5179945" y="956203"/>
            <a:ext cx="3422699" cy="3618939"/>
          </a:xfrm>
          <a:prstGeom prst="rect">
            <a:avLst/>
          </a:prstGeom>
          <a:noFill/>
        </p:spPr>
        <p:txBody>
          <a:bodyPr wrap="square" rtlCol="0">
            <a:spAutoFit/>
          </a:bodyPr>
          <a:lstStyle/>
          <a:p>
            <a:pPr algn="just"/>
            <a:r>
              <a:rPr lang="en-US" sz="1000" b="1" dirty="0">
                <a:latin typeface="+mj-lt"/>
              </a:rPr>
              <a:t>Interface MTU: </a:t>
            </a:r>
            <a:r>
              <a:rPr lang="en-US" sz="1000" b="0" i="0" dirty="0">
                <a:solidFill>
                  <a:srgbClr val="000000"/>
                </a:solidFill>
                <a:effectLst/>
                <a:latin typeface="+mj-lt"/>
              </a:rPr>
              <a:t>largest IP datagram in bytes that the interface can send without fragmentation. </a:t>
            </a:r>
            <a:r>
              <a:rPr lang="en-US" sz="1000" i="1" dirty="0">
                <a:solidFill>
                  <a:srgbClr val="333333"/>
                </a:solidFill>
                <a:effectLst/>
                <a:latin typeface="+mj-lt"/>
              </a:rPr>
              <a:t>If the MTU sizes do not match, the neighbor will get stuck in the </a:t>
            </a:r>
            <a:r>
              <a:rPr lang="en-US" sz="1000" i="1" dirty="0" err="1">
                <a:solidFill>
                  <a:srgbClr val="333333"/>
                </a:solidFill>
                <a:effectLst/>
                <a:latin typeface="+mj-lt"/>
              </a:rPr>
              <a:t>ExStart</a:t>
            </a:r>
            <a:r>
              <a:rPr lang="en-US" sz="1000" i="1" dirty="0">
                <a:solidFill>
                  <a:srgbClr val="333333"/>
                </a:solidFill>
                <a:effectLst/>
                <a:latin typeface="+mj-lt"/>
              </a:rPr>
              <a:t> state.</a:t>
            </a:r>
            <a:endParaRPr lang="en-US" sz="1000" i="1" dirty="0">
              <a:latin typeface="+mj-lt"/>
            </a:endParaRPr>
          </a:p>
          <a:p>
            <a:pPr algn="just">
              <a:spcBef>
                <a:spcPts val="500"/>
              </a:spcBef>
            </a:pPr>
            <a:r>
              <a:rPr lang="en-US" sz="1000" b="1" dirty="0">
                <a:latin typeface="+mj-lt"/>
              </a:rPr>
              <a:t>Options: </a:t>
            </a:r>
            <a:r>
              <a:rPr lang="en-US" sz="1000" dirty="0">
                <a:solidFill>
                  <a:srgbClr val="333333"/>
                </a:solidFill>
                <a:latin typeface="+mj-lt"/>
              </a:rPr>
              <a:t>I</a:t>
            </a:r>
            <a:r>
              <a:rPr lang="en-US" sz="1000" b="0" i="0" dirty="0">
                <a:solidFill>
                  <a:srgbClr val="333333"/>
                </a:solidFill>
                <a:effectLst/>
                <a:latin typeface="+mj-lt"/>
              </a:rPr>
              <a:t>ndicate the various capabilities of the OSPF router.</a:t>
            </a:r>
            <a:endParaRPr lang="en-US" sz="1000" dirty="0">
              <a:latin typeface="+mj-lt"/>
            </a:endParaRPr>
          </a:p>
          <a:p>
            <a:pPr algn="just">
              <a:spcBef>
                <a:spcPts val="500"/>
              </a:spcBef>
            </a:pPr>
            <a:r>
              <a:rPr lang="en-US" sz="1000" b="1" dirty="0">
                <a:latin typeface="+mj-lt"/>
              </a:rPr>
              <a:t>5 bits </a:t>
            </a:r>
            <a:r>
              <a:rPr lang="en-US" sz="1000" dirty="0">
                <a:latin typeface="+mj-lt"/>
              </a:rPr>
              <a:t>following options are fixed to </a:t>
            </a:r>
            <a:r>
              <a:rPr lang="en-US" sz="1000" b="1" dirty="0">
                <a:latin typeface="+mj-lt"/>
              </a:rPr>
              <a:t>“00000”</a:t>
            </a:r>
            <a:r>
              <a:rPr lang="en-US" sz="1000" dirty="0">
                <a:latin typeface="+mj-lt"/>
              </a:rPr>
              <a:t>.</a:t>
            </a:r>
            <a:endParaRPr lang="en-US" sz="1000" b="1" dirty="0">
              <a:latin typeface="+mj-lt"/>
            </a:endParaRPr>
          </a:p>
          <a:p>
            <a:pPr algn="just">
              <a:spcBef>
                <a:spcPts val="500"/>
              </a:spcBef>
            </a:pPr>
            <a:r>
              <a:rPr lang="en-US" sz="1000" b="1" dirty="0">
                <a:latin typeface="+mj-lt"/>
              </a:rPr>
              <a:t>I: </a:t>
            </a:r>
            <a:r>
              <a:rPr lang="en-US" sz="1000" b="0" i="0" dirty="0">
                <a:solidFill>
                  <a:srgbClr val="000000"/>
                </a:solidFill>
                <a:effectLst/>
                <a:latin typeface="+mj-lt"/>
              </a:rPr>
              <a:t>The Initial bit, which is set to 1 if the packet is the first DD packet. It is set to 0 if not.</a:t>
            </a:r>
            <a:endParaRPr lang="en-US" sz="1000" dirty="0">
              <a:latin typeface="+mj-lt"/>
            </a:endParaRPr>
          </a:p>
          <a:p>
            <a:pPr algn="just">
              <a:spcBef>
                <a:spcPts val="500"/>
              </a:spcBef>
            </a:pPr>
            <a:r>
              <a:rPr lang="en-US" sz="1000" b="1" dirty="0">
                <a:latin typeface="+mj-lt"/>
              </a:rPr>
              <a:t>M: </a:t>
            </a:r>
            <a:r>
              <a:rPr lang="en-US" sz="1000" b="0" i="0" dirty="0">
                <a:solidFill>
                  <a:srgbClr val="000000"/>
                </a:solidFill>
                <a:effectLst/>
                <a:latin typeface="+mj-lt"/>
              </a:rPr>
              <a:t>The More bit, which is set to 0 if the packet is the last DD packet. It is set to 1 if more DD packets are to follow.</a:t>
            </a:r>
            <a:endParaRPr lang="en-US" sz="1000" dirty="0">
              <a:latin typeface="+mj-lt"/>
            </a:endParaRPr>
          </a:p>
          <a:p>
            <a:pPr algn="just">
              <a:spcBef>
                <a:spcPts val="500"/>
              </a:spcBef>
            </a:pPr>
            <a:r>
              <a:rPr lang="en-US" sz="1000" b="1" dirty="0">
                <a:latin typeface="+mj-lt"/>
              </a:rPr>
              <a:t>M/S: </a:t>
            </a:r>
            <a:r>
              <a:rPr lang="en-US" sz="1000" dirty="0">
                <a:latin typeface="+mj-lt"/>
              </a:rPr>
              <a:t>The master/Slave bit. </a:t>
            </a:r>
            <a:r>
              <a:rPr lang="en-US" sz="1000" b="0" i="0" dirty="0">
                <a:solidFill>
                  <a:srgbClr val="333333"/>
                </a:solidFill>
                <a:effectLst/>
                <a:latin typeface="+mj-lt"/>
              </a:rPr>
              <a:t>M/S-bit=1 indicates that the router is the Master router, otherwise the router is the Slave router.</a:t>
            </a:r>
            <a:endParaRPr lang="en-US" sz="1000" dirty="0">
              <a:latin typeface="+mj-lt"/>
            </a:endParaRPr>
          </a:p>
          <a:p>
            <a:pPr algn="just">
              <a:spcBef>
                <a:spcPts val="500"/>
              </a:spcBef>
            </a:pPr>
            <a:r>
              <a:rPr lang="en-US" sz="1000" b="1" dirty="0">
                <a:latin typeface="+mj-lt"/>
              </a:rPr>
              <a:t>DD Sequence Number: </a:t>
            </a:r>
            <a:r>
              <a:rPr lang="en-US" sz="1000" b="1" i="0" dirty="0">
                <a:solidFill>
                  <a:srgbClr val="000000"/>
                </a:solidFill>
                <a:effectLst/>
                <a:latin typeface="+mj-lt"/>
              </a:rPr>
              <a:t> </a:t>
            </a:r>
            <a:r>
              <a:rPr lang="en-US" sz="1000" dirty="0">
                <a:solidFill>
                  <a:srgbClr val="333333"/>
                </a:solidFill>
                <a:latin typeface="+mj-lt"/>
              </a:rPr>
              <a:t>E</a:t>
            </a:r>
            <a:r>
              <a:rPr lang="en-US" sz="1000" b="0" i="0" dirty="0">
                <a:solidFill>
                  <a:srgbClr val="333333"/>
                </a:solidFill>
                <a:effectLst/>
                <a:latin typeface="+mj-lt"/>
              </a:rPr>
              <a:t>nsures that DD packets are received; the router that serves as the Master determines a unique initial value and increments the sequence number in subsequent DD packet exchanges.</a:t>
            </a:r>
            <a:endParaRPr lang="en-US" sz="1000" b="0" i="0" dirty="0">
              <a:solidFill>
                <a:srgbClr val="000000"/>
              </a:solidFill>
              <a:effectLst/>
              <a:latin typeface="+mj-lt"/>
            </a:endParaRPr>
          </a:p>
          <a:p>
            <a:pPr algn="just">
              <a:spcBef>
                <a:spcPts val="500"/>
              </a:spcBef>
            </a:pPr>
            <a:r>
              <a:rPr lang="en-US" sz="1000" b="1" dirty="0">
                <a:latin typeface="+mj-lt"/>
              </a:rPr>
              <a:t>LSA Header: </a:t>
            </a:r>
            <a:r>
              <a:rPr lang="en-US" sz="1000" b="0" i="0" dirty="0">
                <a:solidFill>
                  <a:srgbClr val="333333"/>
                </a:solidFill>
                <a:effectLst/>
                <a:latin typeface="+mj-lt"/>
              </a:rPr>
              <a:t>A list of LSA headers for all LSAs in the LSDB of the router generating the DD packet.</a:t>
            </a:r>
            <a:endParaRPr lang="en-US" sz="1000" b="1" dirty="0">
              <a:latin typeface="+mj-lt"/>
            </a:endParaRPr>
          </a:p>
        </p:txBody>
      </p:sp>
      <p:sp>
        <p:nvSpPr>
          <p:cNvPr id="90" name="Title 1">
            <a:extLst>
              <a:ext uri="{FF2B5EF4-FFF2-40B4-BE49-F238E27FC236}">
                <a16:creationId xmlns:a16="http://schemas.microsoft.com/office/drawing/2014/main" id="{F00F12B9-10B3-014D-60AD-C791736F2522}"/>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Packet Type 2 (DD-Database Descriptor)</a:t>
            </a:r>
          </a:p>
        </p:txBody>
      </p:sp>
      <p:cxnSp>
        <p:nvCxnSpPr>
          <p:cNvPr id="2" name="Straight Connector 1">
            <a:extLst>
              <a:ext uri="{FF2B5EF4-FFF2-40B4-BE49-F238E27FC236}">
                <a16:creationId xmlns:a16="http://schemas.microsoft.com/office/drawing/2014/main" id="{A9727599-C8B3-2F0E-CAF5-9BC2342EE40C}"/>
              </a:ext>
            </a:extLst>
          </p:cNvPr>
          <p:cNvCxnSpPr>
            <a:cxnSpLocks/>
          </p:cNvCxnSpPr>
          <p:nvPr/>
        </p:nvCxnSpPr>
        <p:spPr>
          <a:xfrm>
            <a:off x="4379844" y="2363020"/>
            <a:ext cx="0" cy="246325"/>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2AAC173-AD41-1185-A333-CB5E8D487945}"/>
              </a:ext>
            </a:extLst>
          </p:cNvPr>
          <p:cNvCxnSpPr>
            <a:cxnSpLocks/>
          </p:cNvCxnSpPr>
          <p:nvPr/>
        </p:nvCxnSpPr>
        <p:spPr>
          <a:xfrm>
            <a:off x="4134099" y="2363020"/>
            <a:ext cx="0" cy="24632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C70FB3F-F3E5-267E-95F5-3CF0B08667B0}"/>
              </a:ext>
            </a:extLst>
          </p:cNvPr>
          <p:cNvCxnSpPr>
            <a:cxnSpLocks/>
          </p:cNvCxnSpPr>
          <p:nvPr/>
        </p:nvCxnSpPr>
        <p:spPr>
          <a:xfrm>
            <a:off x="4623684" y="2363020"/>
            <a:ext cx="0" cy="24632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219CEC4-F7A0-D433-3753-9A73876AD593}"/>
              </a:ext>
            </a:extLst>
          </p:cNvPr>
          <p:cNvCxnSpPr>
            <a:cxnSpLocks/>
          </p:cNvCxnSpPr>
          <p:nvPr/>
        </p:nvCxnSpPr>
        <p:spPr>
          <a:xfrm>
            <a:off x="4753889" y="2372447"/>
            <a:ext cx="0" cy="24632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03C85C9-3EC6-1D1B-D93A-2F804913E786}"/>
              </a:ext>
            </a:extLst>
          </p:cNvPr>
          <p:cNvCxnSpPr>
            <a:cxnSpLocks/>
          </p:cNvCxnSpPr>
          <p:nvPr/>
        </p:nvCxnSpPr>
        <p:spPr>
          <a:xfrm>
            <a:off x="4503669" y="2372447"/>
            <a:ext cx="0" cy="246325"/>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710EAF3-1669-67E2-4D2B-4B2EBFC6CB77}"/>
              </a:ext>
            </a:extLst>
          </p:cNvPr>
          <p:cNvCxnSpPr>
            <a:cxnSpLocks/>
          </p:cNvCxnSpPr>
          <p:nvPr/>
        </p:nvCxnSpPr>
        <p:spPr>
          <a:xfrm>
            <a:off x="4261734" y="2362856"/>
            <a:ext cx="0" cy="24632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9385D85-18B5-DF2F-45F3-B064EB5768DA}"/>
              </a:ext>
            </a:extLst>
          </p:cNvPr>
          <p:cNvCxnSpPr>
            <a:cxnSpLocks/>
          </p:cNvCxnSpPr>
          <p:nvPr/>
        </p:nvCxnSpPr>
        <p:spPr>
          <a:xfrm>
            <a:off x="4002654" y="2362856"/>
            <a:ext cx="0" cy="246325"/>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0CD41074-8670-9584-0E5A-EB460AAC5129}"/>
              </a:ext>
            </a:extLst>
          </p:cNvPr>
          <p:cNvSpPr txBox="1"/>
          <p:nvPr/>
        </p:nvSpPr>
        <p:spPr>
          <a:xfrm>
            <a:off x="4700215" y="2326332"/>
            <a:ext cx="269626" cy="338554"/>
          </a:xfrm>
          <a:prstGeom prst="rect">
            <a:avLst/>
          </a:prstGeom>
          <a:noFill/>
        </p:spPr>
        <p:txBody>
          <a:bodyPr wrap="none" rtlCol="0">
            <a:spAutoFit/>
          </a:bodyPr>
          <a:lstStyle/>
          <a:p>
            <a:r>
              <a:rPr lang="en-US" sz="800" b="1" dirty="0"/>
              <a:t>M</a:t>
            </a:r>
          </a:p>
          <a:p>
            <a:r>
              <a:rPr lang="en-US" sz="800" b="1" dirty="0"/>
              <a:t>S</a:t>
            </a:r>
          </a:p>
        </p:txBody>
      </p:sp>
      <p:sp>
        <p:nvSpPr>
          <p:cNvPr id="24" name="Rectangle 23">
            <a:extLst>
              <a:ext uri="{FF2B5EF4-FFF2-40B4-BE49-F238E27FC236}">
                <a16:creationId xmlns:a16="http://schemas.microsoft.com/office/drawing/2014/main" id="{B6D83CDB-4301-65F0-8725-D39EF0CD1EB5}"/>
              </a:ext>
            </a:extLst>
          </p:cNvPr>
          <p:cNvSpPr/>
          <p:nvPr/>
        </p:nvSpPr>
        <p:spPr>
          <a:xfrm>
            <a:off x="945214" y="1161052"/>
            <a:ext cx="3802711" cy="246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IP Header     OSPF Header        OSPF DD Packet</a:t>
            </a:r>
          </a:p>
        </p:txBody>
      </p:sp>
      <p:cxnSp>
        <p:nvCxnSpPr>
          <p:cNvPr id="25" name="Straight Connector 24">
            <a:extLst>
              <a:ext uri="{FF2B5EF4-FFF2-40B4-BE49-F238E27FC236}">
                <a16:creationId xmlns:a16="http://schemas.microsoft.com/office/drawing/2014/main" id="{5513F0EB-4DDF-7410-4804-53C9FC45904F}"/>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8C4D79F-F963-6D0C-9AA8-AB6CED90C2FB}"/>
              </a:ext>
            </a:extLst>
          </p:cNvPr>
          <p:cNvCxnSpPr>
            <a:cxnSpLocks/>
          </p:cNvCxnSpPr>
          <p:nvPr/>
        </p:nvCxnSpPr>
        <p:spPr>
          <a:xfrm>
            <a:off x="3118245" y="1161051"/>
            <a:ext cx="0" cy="24632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6886134-353B-A110-521A-DC5E1CEA0205}"/>
              </a:ext>
            </a:extLst>
          </p:cNvPr>
          <p:cNvCxnSpPr>
            <a:cxnSpLocks/>
          </p:cNvCxnSpPr>
          <p:nvPr/>
        </p:nvCxnSpPr>
        <p:spPr>
          <a:xfrm>
            <a:off x="1940120" y="1161051"/>
            <a:ext cx="0" cy="24632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4206128"/>
      </p:ext>
    </p:extLst>
  </p:cSld>
  <p:clrMapOvr>
    <a:masterClrMapping/>
  </p:clrMapOvr>
  <mc:AlternateContent xmlns:mc="http://schemas.openxmlformats.org/markup-compatibility/2006" xmlns:p14="http://schemas.microsoft.com/office/powerpoint/2010/main">
    <mc:Choice Requires="p14">
      <p:transition spd="slow" p14:dur="2000" advTm="1139"/>
    </mc:Choice>
    <mc:Fallback xmlns="">
      <p:transition spd="slow" advTm="113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1DC1-CF39-A761-EDC5-D0BCA01C2A95}"/>
              </a:ext>
            </a:extLst>
          </p:cNvPr>
          <p:cNvSpPr txBox="1">
            <a:spLocks/>
          </p:cNvSpPr>
          <p:nvPr/>
        </p:nvSpPr>
        <p:spPr>
          <a:xfrm>
            <a:off x="567157" y="536650"/>
            <a:ext cx="7723500" cy="3379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ahoma" panose="020B0604030504040204" pitchFamily="34" charset="0"/>
                <a:ea typeface="Tahoma" panose="020B0604030504040204" pitchFamily="34" charset="0"/>
                <a:cs typeface="Tahoma" panose="020B0604030504040204" pitchFamily="34" charset="0"/>
              </a:rPr>
              <a:t>Basic – Calculating Best Route</a:t>
            </a:r>
          </a:p>
        </p:txBody>
      </p:sp>
      <p:sp>
        <p:nvSpPr>
          <p:cNvPr id="4" name="TextBox 3">
            <a:extLst>
              <a:ext uri="{FF2B5EF4-FFF2-40B4-BE49-F238E27FC236}">
                <a16:creationId xmlns:a16="http://schemas.microsoft.com/office/drawing/2014/main" id="{B944C338-67CA-A9CA-44F6-36B544CBAB31}"/>
              </a:ext>
            </a:extLst>
          </p:cNvPr>
          <p:cNvSpPr txBox="1"/>
          <p:nvPr/>
        </p:nvSpPr>
        <p:spPr>
          <a:xfrm>
            <a:off x="747421" y="947707"/>
            <a:ext cx="8158040" cy="525465"/>
          </a:xfrm>
          <a:prstGeom prst="rect">
            <a:avLst/>
          </a:prstGeom>
          <a:noFill/>
        </p:spPr>
        <p:txBody>
          <a:bodyPr wrap="square" rtlCol="0">
            <a:spAutoFit/>
          </a:bodyPr>
          <a:lstStyle/>
          <a:p>
            <a:pPr algn="just">
              <a:lnSpc>
                <a:spcPct val="150000"/>
              </a:lnSpc>
            </a:pPr>
            <a:r>
              <a:rPr lang="en-US" sz="1000" dirty="0">
                <a:solidFill>
                  <a:srgbClr val="374151"/>
                </a:solidFill>
                <a:latin typeface="+mj-lt"/>
              </a:rPr>
              <a:t>Each router can check which LSAs it already has and then ask the router for only remaining LSAs. After </a:t>
            </a:r>
            <a:r>
              <a:rPr lang="en-US" sz="1000" dirty="0">
                <a:solidFill>
                  <a:srgbClr val="202122"/>
                </a:solidFill>
                <a:latin typeface="+mj-lt"/>
              </a:rPr>
              <a:t>the</a:t>
            </a:r>
            <a:r>
              <a:rPr lang="en-US" sz="1000" b="0" i="0" dirty="0">
                <a:solidFill>
                  <a:srgbClr val="202122"/>
                </a:solidFill>
                <a:effectLst/>
                <a:latin typeface="+mj-lt"/>
              </a:rPr>
              <a:t> link-state databases of the neighbors are fully synchronized</a:t>
            </a:r>
            <a:r>
              <a:rPr lang="en-US" sz="1000" b="0" i="0" dirty="0">
                <a:solidFill>
                  <a:srgbClr val="374151"/>
                </a:solidFill>
                <a:effectLst/>
                <a:latin typeface="+mj-lt"/>
              </a:rPr>
              <a:t>, they become full</a:t>
            </a:r>
            <a:r>
              <a:rPr lang="en-US" sz="1000" dirty="0">
                <a:solidFill>
                  <a:srgbClr val="374151"/>
                </a:solidFill>
                <a:latin typeface="+mj-lt"/>
              </a:rPr>
              <a:t> adjacent and apply algorithm analyzing the LSDB.</a:t>
            </a:r>
          </a:p>
        </p:txBody>
      </p:sp>
      <p:pic>
        <p:nvPicPr>
          <p:cNvPr id="7" name="Picture 6">
            <a:extLst>
              <a:ext uri="{FF2B5EF4-FFF2-40B4-BE49-F238E27FC236}">
                <a16:creationId xmlns:a16="http://schemas.microsoft.com/office/drawing/2014/main" id="{E713CF49-D1D6-25BA-8CBF-03F27872B3AA}"/>
              </a:ext>
            </a:extLst>
          </p:cNvPr>
          <p:cNvPicPr>
            <a:picLocks noChangeAspect="1"/>
          </p:cNvPicPr>
          <p:nvPr/>
        </p:nvPicPr>
        <p:blipFill>
          <a:blip r:embed="rId3"/>
          <a:stretch>
            <a:fillRect/>
          </a:stretch>
        </p:blipFill>
        <p:spPr>
          <a:xfrm>
            <a:off x="2477323" y="1596287"/>
            <a:ext cx="913003" cy="913003"/>
          </a:xfrm>
          <a:prstGeom prst="rect">
            <a:avLst/>
          </a:prstGeom>
        </p:spPr>
      </p:pic>
      <p:pic>
        <p:nvPicPr>
          <p:cNvPr id="8" name="Picture 7">
            <a:extLst>
              <a:ext uri="{FF2B5EF4-FFF2-40B4-BE49-F238E27FC236}">
                <a16:creationId xmlns:a16="http://schemas.microsoft.com/office/drawing/2014/main" id="{84EFBBBD-6347-2553-3193-7E690B9F5E9B}"/>
              </a:ext>
            </a:extLst>
          </p:cNvPr>
          <p:cNvPicPr>
            <a:picLocks noChangeAspect="1"/>
          </p:cNvPicPr>
          <p:nvPr/>
        </p:nvPicPr>
        <p:blipFill>
          <a:blip r:embed="rId3"/>
          <a:stretch>
            <a:fillRect/>
          </a:stretch>
        </p:blipFill>
        <p:spPr>
          <a:xfrm>
            <a:off x="5785065" y="1596287"/>
            <a:ext cx="913003" cy="913003"/>
          </a:xfrm>
          <a:prstGeom prst="rect">
            <a:avLst/>
          </a:prstGeom>
        </p:spPr>
      </p:pic>
      <p:cxnSp>
        <p:nvCxnSpPr>
          <p:cNvPr id="10" name="Straight Connector 9">
            <a:extLst>
              <a:ext uri="{FF2B5EF4-FFF2-40B4-BE49-F238E27FC236}">
                <a16:creationId xmlns:a16="http://schemas.microsoft.com/office/drawing/2014/main" id="{1F3D464A-1EC8-8FE9-B6B6-66403FE8180D}"/>
              </a:ext>
            </a:extLst>
          </p:cNvPr>
          <p:cNvCxnSpPr>
            <a:cxnSpLocks/>
          </p:cNvCxnSpPr>
          <p:nvPr/>
        </p:nvCxnSpPr>
        <p:spPr>
          <a:xfrm>
            <a:off x="3188469" y="2052788"/>
            <a:ext cx="2796650" cy="0"/>
          </a:xfrm>
          <a:prstGeom prst="line">
            <a:avLst/>
          </a:prstGeom>
        </p:spPr>
        <p:style>
          <a:lnRef idx="2">
            <a:schemeClr val="dk1"/>
          </a:lnRef>
          <a:fillRef idx="0">
            <a:schemeClr val="dk1"/>
          </a:fillRef>
          <a:effectRef idx="1">
            <a:schemeClr val="dk1"/>
          </a:effectRef>
          <a:fontRef idx="minor">
            <a:schemeClr val="tx1"/>
          </a:fontRef>
        </p:style>
      </p:cxnSp>
      <p:pic>
        <p:nvPicPr>
          <p:cNvPr id="16" name="Picture 15">
            <a:extLst>
              <a:ext uri="{FF2B5EF4-FFF2-40B4-BE49-F238E27FC236}">
                <a16:creationId xmlns:a16="http://schemas.microsoft.com/office/drawing/2014/main" id="{29FC43F9-A737-C277-D72A-054DC96A5AC4}"/>
              </a:ext>
            </a:extLst>
          </p:cNvPr>
          <p:cNvPicPr>
            <a:picLocks noChangeAspect="1"/>
          </p:cNvPicPr>
          <p:nvPr/>
        </p:nvPicPr>
        <p:blipFill>
          <a:blip r:embed="rId3"/>
          <a:stretch>
            <a:fillRect/>
          </a:stretch>
        </p:blipFill>
        <p:spPr>
          <a:xfrm>
            <a:off x="2478650" y="2337083"/>
            <a:ext cx="913003" cy="913003"/>
          </a:xfrm>
          <a:prstGeom prst="rect">
            <a:avLst/>
          </a:prstGeom>
        </p:spPr>
      </p:pic>
      <p:pic>
        <p:nvPicPr>
          <p:cNvPr id="17" name="Picture 16">
            <a:extLst>
              <a:ext uri="{FF2B5EF4-FFF2-40B4-BE49-F238E27FC236}">
                <a16:creationId xmlns:a16="http://schemas.microsoft.com/office/drawing/2014/main" id="{DF9AC603-64B7-1635-C409-983ABA183865}"/>
              </a:ext>
            </a:extLst>
          </p:cNvPr>
          <p:cNvPicPr>
            <a:picLocks noChangeAspect="1"/>
          </p:cNvPicPr>
          <p:nvPr/>
        </p:nvPicPr>
        <p:blipFill>
          <a:blip r:embed="rId3"/>
          <a:stretch>
            <a:fillRect/>
          </a:stretch>
        </p:blipFill>
        <p:spPr>
          <a:xfrm>
            <a:off x="5786392" y="2337083"/>
            <a:ext cx="913003" cy="913003"/>
          </a:xfrm>
          <a:prstGeom prst="rect">
            <a:avLst/>
          </a:prstGeom>
        </p:spPr>
      </p:pic>
      <p:cxnSp>
        <p:nvCxnSpPr>
          <p:cNvPr id="18" name="Straight Connector 17">
            <a:extLst>
              <a:ext uri="{FF2B5EF4-FFF2-40B4-BE49-F238E27FC236}">
                <a16:creationId xmlns:a16="http://schemas.microsoft.com/office/drawing/2014/main" id="{D8C23453-E509-F497-E3E1-9BF8676E371F}"/>
              </a:ext>
            </a:extLst>
          </p:cNvPr>
          <p:cNvCxnSpPr>
            <a:cxnSpLocks/>
          </p:cNvCxnSpPr>
          <p:nvPr/>
        </p:nvCxnSpPr>
        <p:spPr>
          <a:xfrm>
            <a:off x="3189796" y="2793584"/>
            <a:ext cx="2796650" cy="0"/>
          </a:xfrm>
          <a:prstGeom prst="line">
            <a:avLst/>
          </a:prstGeom>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128DF7E2-16AE-93BA-860D-3E860946A618}"/>
              </a:ext>
            </a:extLst>
          </p:cNvPr>
          <p:cNvPicPr>
            <a:picLocks noChangeAspect="1"/>
          </p:cNvPicPr>
          <p:nvPr/>
        </p:nvPicPr>
        <p:blipFill>
          <a:blip r:embed="rId3"/>
          <a:stretch>
            <a:fillRect/>
          </a:stretch>
        </p:blipFill>
        <p:spPr>
          <a:xfrm>
            <a:off x="2478650" y="3092458"/>
            <a:ext cx="913003" cy="913003"/>
          </a:xfrm>
          <a:prstGeom prst="rect">
            <a:avLst/>
          </a:prstGeom>
        </p:spPr>
      </p:pic>
      <p:pic>
        <p:nvPicPr>
          <p:cNvPr id="20" name="Picture 19">
            <a:extLst>
              <a:ext uri="{FF2B5EF4-FFF2-40B4-BE49-F238E27FC236}">
                <a16:creationId xmlns:a16="http://schemas.microsoft.com/office/drawing/2014/main" id="{F1DCAA1A-E139-AC79-3387-7F6EE304365E}"/>
              </a:ext>
            </a:extLst>
          </p:cNvPr>
          <p:cNvPicPr>
            <a:picLocks noChangeAspect="1"/>
          </p:cNvPicPr>
          <p:nvPr/>
        </p:nvPicPr>
        <p:blipFill>
          <a:blip r:embed="rId3"/>
          <a:stretch>
            <a:fillRect/>
          </a:stretch>
        </p:blipFill>
        <p:spPr>
          <a:xfrm>
            <a:off x="5786392" y="3092458"/>
            <a:ext cx="913003" cy="913003"/>
          </a:xfrm>
          <a:prstGeom prst="rect">
            <a:avLst/>
          </a:prstGeom>
        </p:spPr>
      </p:pic>
      <p:cxnSp>
        <p:nvCxnSpPr>
          <p:cNvPr id="21" name="Straight Connector 20">
            <a:extLst>
              <a:ext uri="{FF2B5EF4-FFF2-40B4-BE49-F238E27FC236}">
                <a16:creationId xmlns:a16="http://schemas.microsoft.com/office/drawing/2014/main" id="{32E14218-2EA4-7394-9EE9-55ED733C3B5F}"/>
              </a:ext>
            </a:extLst>
          </p:cNvPr>
          <p:cNvCxnSpPr>
            <a:cxnSpLocks/>
          </p:cNvCxnSpPr>
          <p:nvPr/>
        </p:nvCxnSpPr>
        <p:spPr>
          <a:xfrm>
            <a:off x="3189796" y="3548959"/>
            <a:ext cx="2796650" cy="0"/>
          </a:xfrm>
          <a:prstGeom prst="line">
            <a:avLst/>
          </a:prstGeom>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279DCA7B-FB88-6E0C-46AC-FE1E59E98D54}"/>
              </a:ext>
            </a:extLst>
          </p:cNvPr>
          <p:cNvSpPr/>
          <p:nvPr/>
        </p:nvSpPr>
        <p:spPr>
          <a:xfrm>
            <a:off x="1615513" y="1960651"/>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lumMod val="65000"/>
                    <a:lumOff val="35000"/>
                  </a:schemeClr>
                </a:solidFill>
              </a:rPr>
              <a:t>Loading</a:t>
            </a:r>
          </a:p>
        </p:txBody>
      </p:sp>
      <p:sp>
        <p:nvSpPr>
          <p:cNvPr id="30" name="TextBox 29">
            <a:extLst>
              <a:ext uri="{FF2B5EF4-FFF2-40B4-BE49-F238E27FC236}">
                <a16:creationId xmlns:a16="http://schemas.microsoft.com/office/drawing/2014/main" id="{D41E692B-973B-E068-A0C1-D63A14E2C627}"/>
              </a:ext>
            </a:extLst>
          </p:cNvPr>
          <p:cNvSpPr txBox="1"/>
          <p:nvPr/>
        </p:nvSpPr>
        <p:spPr>
          <a:xfrm>
            <a:off x="2477323" y="2217448"/>
            <a:ext cx="913003" cy="200055"/>
          </a:xfrm>
          <a:prstGeom prst="rect">
            <a:avLst/>
          </a:prstGeom>
          <a:noFill/>
        </p:spPr>
        <p:txBody>
          <a:bodyPr wrap="square" rtlCol="0">
            <a:spAutoFit/>
          </a:bodyPr>
          <a:lstStyle/>
          <a:p>
            <a:r>
              <a:rPr lang="en-US" sz="700" b="1" dirty="0"/>
              <a:t>Router ID: 1.1.1.1</a:t>
            </a:r>
          </a:p>
        </p:txBody>
      </p:sp>
      <p:sp>
        <p:nvSpPr>
          <p:cNvPr id="31" name="TextBox 30">
            <a:extLst>
              <a:ext uri="{FF2B5EF4-FFF2-40B4-BE49-F238E27FC236}">
                <a16:creationId xmlns:a16="http://schemas.microsoft.com/office/drawing/2014/main" id="{809EEA13-66F8-4379-5D28-C3171AD71C2E}"/>
              </a:ext>
            </a:extLst>
          </p:cNvPr>
          <p:cNvSpPr txBox="1"/>
          <p:nvPr/>
        </p:nvSpPr>
        <p:spPr>
          <a:xfrm>
            <a:off x="2478649" y="2966191"/>
            <a:ext cx="913003" cy="200055"/>
          </a:xfrm>
          <a:prstGeom prst="rect">
            <a:avLst/>
          </a:prstGeom>
          <a:noFill/>
        </p:spPr>
        <p:txBody>
          <a:bodyPr wrap="square" rtlCol="0">
            <a:spAutoFit/>
          </a:bodyPr>
          <a:lstStyle/>
          <a:p>
            <a:r>
              <a:rPr lang="en-US" sz="700" b="1" dirty="0"/>
              <a:t>Router ID: 1.1.1.1</a:t>
            </a:r>
          </a:p>
        </p:txBody>
      </p:sp>
      <p:sp>
        <p:nvSpPr>
          <p:cNvPr id="32" name="TextBox 31">
            <a:extLst>
              <a:ext uri="{FF2B5EF4-FFF2-40B4-BE49-F238E27FC236}">
                <a16:creationId xmlns:a16="http://schemas.microsoft.com/office/drawing/2014/main" id="{D2475B52-809B-2879-A7A2-E355CF94F700}"/>
              </a:ext>
            </a:extLst>
          </p:cNvPr>
          <p:cNvSpPr txBox="1"/>
          <p:nvPr/>
        </p:nvSpPr>
        <p:spPr>
          <a:xfrm>
            <a:off x="2478651" y="3721571"/>
            <a:ext cx="913003" cy="200055"/>
          </a:xfrm>
          <a:prstGeom prst="rect">
            <a:avLst/>
          </a:prstGeom>
          <a:noFill/>
        </p:spPr>
        <p:txBody>
          <a:bodyPr wrap="square" rtlCol="0">
            <a:spAutoFit/>
          </a:bodyPr>
          <a:lstStyle/>
          <a:p>
            <a:r>
              <a:rPr lang="en-US" sz="700" b="1" dirty="0"/>
              <a:t>Router ID: 1.1.1.1</a:t>
            </a:r>
          </a:p>
        </p:txBody>
      </p:sp>
      <p:sp>
        <p:nvSpPr>
          <p:cNvPr id="34" name="TextBox 33">
            <a:extLst>
              <a:ext uri="{FF2B5EF4-FFF2-40B4-BE49-F238E27FC236}">
                <a16:creationId xmlns:a16="http://schemas.microsoft.com/office/drawing/2014/main" id="{BADB38D4-5E43-8CEF-B81A-30D3B08A72E7}"/>
              </a:ext>
            </a:extLst>
          </p:cNvPr>
          <p:cNvSpPr txBox="1"/>
          <p:nvPr/>
        </p:nvSpPr>
        <p:spPr>
          <a:xfrm>
            <a:off x="5786397" y="2218774"/>
            <a:ext cx="913003" cy="200055"/>
          </a:xfrm>
          <a:prstGeom prst="rect">
            <a:avLst/>
          </a:prstGeom>
          <a:noFill/>
        </p:spPr>
        <p:txBody>
          <a:bodyPr wrap="square" rtlCol="0">
            <a:spAutoFit/>
          </a:bodyPr>
          <a:lstStyle/>
          <a:p>
            <a:r>
              <a:rPr lang="en-US" sz="700" b="1" dirty="0"/>
              <a:t>Router ID: 2.2.2.2</a:t>
            </a:r>
          </a:p>
        </p:txBody>
      </p:sp>
      <p:sp>
        <p:nvSpPr>
          <p:cNvPr id="35" name="TextBox 34">
            <a:extLst>
              <a:ext uri="{FF2B5EF4-FFF2-40B4-BE49-F238E27FC236}">
                <a16:creationId xmlns:a16="http://schemas.microsoft.com/office/drawing/2014/main" id="{0104FBC3-DC23-B896-308C-7789A498E966}"/>
              </a:ext>
            </a:extLst>
          </p:cNvPr>
          <p:cNvSpPr txBox="1"/>
          <p:nvPr/>
        </p:nvSpPr>
        <p:spPr>
          <a:xfrm>
            <a:off x="5787723" y="2959575"/>
            <a:ext cx="913003" cy="200055"/>
          </a:xfrm>
          <a:prstGeom prst="rect">
            <a:avLst/>
          </a:prstGeom>
          <a:noFill/>
        </p:spPr>
        <p:txBody>
          <a:bodyPr wrap="square" rtlCol="0">
            <a:spAutoFit/>
          </a:bodyPr>
          <a:lstStyle/>
          <a:p>
            <a:r>
              <a:rPr lang="en-US" sz="700" b="1" dirty="0"/>
              <a:t>Router ID: 2.2.2.2</a:t>
            </a:r>
          </a:p>
        </p:txBody>
      </p:sp>
      <p:sp>
        <p:nvSpPr>
          <p:cNvPr id="36" name="TextBox 35">
            <a:extLst>
              <a:ext uri="{FF2B5EF4-FFF2-40B4-BE49-F238E27FC236}">
                <a16:creationId xmlns:a16="http://schemas.microsoft.com/office/drawing/2014/main" id="{ACDAA234-2C06-21BF-7BB6-E005126BC24C}"/>
              </a:ext>
            </a:extLst>
          </p:cNvPr>
          <p:cNvSpPr txBox="1"/>
          <p:nvPr/>
        </p:nvSpPr>
        <p:spPr>
          <a:xfrm>
            <a:off x="5803625" y="3706993"/>
            <a:ext cx="913003" cy="200055"/>
          </a:xfrm>
          <a:prstGeom prst="rect">
            <a:avLst/>
          </a:prstGeom>
          <a:noFill/>
        </p:spPr>
        <p:txBody>
          <a:bodyPr wrap="square" rtlCol="0">
            <a:spAutoFit/>
          </a:bodyPr>
          <a:lstStyle/>
          <a:p>
            <a:r>
              <a:rPr lang="en-US" sz="700" b="1" dirty="0"/>
              <a:t>Router ID: 2.2.2.2</a:t>
            </a:r>
          </a:p>
        </p:txBody>
      </p:sp>
      <p:sp>
        <p:nvSpPr>
          <p:cNvPr id="38" name="Rectangle 37">
            <a:extLst>
              <a:ext uri="{FF2B5EF4-FFF2-40B4-BE49-F238E27FC236}">
                <a16:creationId xmlns:a16="http://schemas.microsoft.com/office/drawing/2014/main" id="{5492E35E-03E4-046D-1A5B-C0162CBD0090}"/>
              </a:ext>
            </a:extLst>
          </p:cNvPr>
          <p:cNvSpPr/>
          <p:nvPr/>
        </p:nvSpPr>
        <p:spPr>
          <a:xfrm>
            <a:off x="3371146" y="1622028"/>
            <a:ext cx="1200854"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I need complete entry for network ‘this’</a:t>
            </a:r>
            <a:br>
              <a:rPr lang="en-US" sz="800" dirty="0">
                <a:solidFill>
                  <a:schemeClr val="tx1"/>
                </a:solidFill>
              </a:rPr>
            </a:br>
            <a:r>
              <a:rPr lang="en-US" sz="800" dirty="0">
                <a:solidFill>
                  <a:schemeClr val="tx1"/>
                </a:solidFill>
              </a:rPr>
              <a:t>My RID: 1.1.1.1</a:t>
            </a:r>
          </a:p>
        </p:txBody>
      </p:sp>
      <p:sp>
        <p:nvSpPr>
          <p:cNvPr id="40" name="Rectangle 39">
            <a:extLst>
              <a:ext uri="{FF2B5EF4-FFF2-40B4-BE49-F238E27FC236}">
                <a16:creationId xmlns:a16="http://schemas.microsoft.com/office/drawing/2014/main" id="{0C683990-EB6F-E5D2-141F-C28657403DF5}"/>
              </a:ext>
            </a:extLst>
          </p:cNvPr>
          <p:cNvSpPr/>
          <p:nvPr/>
        </p:nvSpPr>
        <p:spPr>
          <a:xfrm>
            <a:off x="4523667" y="2362827"/>
            <a:ext cx="1313134"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Here is complete entry for network ‘this’</a:t>
            </a:r>
          </a:p>
          <a:p>
            <a:pPr algn="ctr"/>
            <a:r>
              <a:rPr lang="en-US" sz="800" dirty="0">
                <a:solidFill>
                  <a:schemeClr val="tx1"/>
                </a:solidFill>
              </a:rPr>
              <a:t>My RID: 2.2.2.2</a:t>
            </a:r>
            <a:endParaRPr lang="en-US" sz="800" b="1" dirty="0">
              <a:solidFill>
                <a:schemeClr val="tx1"/>
              </a:solidFill>
            </a:endParaRPr>
          </a:p>
        </p:txBody>
      </p:sp>
      <p:sp>
        <p:nvSpPr>
          <p:cNvPr id="41" name="Rectangle 40">
            <a:extLst>
              <a:ext uri="{FF2B5EF4-FFF2-40B4-BE49-F238E27FC236}">
                <a16:creationId xmlns:a16="http://schemas.microsoft.com/office/drawing/2014/main" id="{B15FE5CE-B6C9-9E48-664C-EF85F5C9AFDD}"/>
              </a:ext>
            </a:extLst>
          </p:cNvPr>
          <p:cNvSpPr/>
          <p:nvPr/>
        </p:nvSpPr>
        <p:spPr>
          <a:xfrm>
            <a:off x="1616838" y="2693497"/>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lumMod val="65000"/>
                    <a:lumOff val="35000"/>
                  </a:schemeClr>
                </a:solidFill>
              </a:rPr>
              <a:t>Loading</a:t>
            </a:r>
          </a:p>
        </p:txBody>
      </p:sp>
      <p:sp>
        <p:nvSpPr>
          <p:cNvPr id="43" name="Rectangle 42">
            <a:extLst>
              <a:ext uri="{FF2B5EF4-FFF2-40B4-BE49-F238E27FC236}">
                <a16:creationId xmlns:a16="http://schemas.microsoft.com/office/drawing/2014/main" id="{E6A892E8-7A27-F7EC-30F7-512EFE3C46DB}"/>
              </a:ext>
            </a:extLst>
          </p:cNvPr>
          <p:cNvSpPr/>
          <p:nvPr/>
        </p:nvSpPr>
        <p:spPr>
          <a:xfrm>
            <a:off x="1571146" y="3511953"/>
            <a:ext cx="860010" cy="2242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Full</a:t>
            </a:r>
          </a:p>
        </p:txBody>
      </p:sp>
      <p:sp>
        <p:nvSpPr>
          <p:cNvPr id="45" name="Rectangle 44">
            <a:extLst>
              <a:ext uri="{FF2B5EF4-FFF2-40B4-BE49-F238E27FC236}">
                <a16:creationId xmlns:a16="http://schemas.microsoft.com/office/drawing/2014/main" id="{3860AAC1-2CB3-084F-4A51-41792E5D2419}"/>
              </a:ext>
            </a:extLst>
          </p:cNvPr>
          <p:cNvSpPr/>
          <p:nvPr/>
        </p:nvSpPr>
        <p:spPr>
          <a:xfrm>
            <a:off x="6864699" y="1961976"/>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lumMod val="65000"/>
                    <a:lumOff val="35000"/>
                  </a:schemeClr>
                </a:solidFill>
              </a:rPr>
              <a:t>Loading</a:t>
            </a:r>
          </a:p>
        </p:txBody>
      </p:sp>
      <p:sp>
        <p:nvSpPr>
          <p:cNvPr id="46" name="Rectangle 45">
            <a:extLst>
              <a:ext uri="{FF2B5EF4-FFF2-40B4-BE49-F238E27FC236}">
                <a16:creationId xmlns:a16="http://schemas.microsoft.com/office/drawing/2014/main" id="{A4AC1296-0F56-A46C-85AB-89F3C76900C3}"/>
              </a:ext>
            </a:extLst>
          </p:cNvPr>
          <p:cNvSpPr/>
          <p:nvPr/>
        </p:nvSpPr>
        <p:spPr>
          <a:xfrm>
            <a:off x="6866024" y="2694822"/>
            <a:ext cx="771276" cy="2146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lumMod val="65000"/>
                    <a:lumOff val="35000"/>
                  </a:schemeClr>
                </a:solidFill>
              </a:rPr>
              <a:t>Loading</a:t>
            </a:r>
          </a:p>
        </p:txBody>
      </p:sp>
      <p:sp>
        <p:nvSpPr>
          <p:cNvPr id="49" name="Rectangle 48">
            <a:extLst>
              <a:ext uri="{FF2B5EF4-FFF2-40B4-BE49-F238E27FC236}">
                <a16:creationId xmlns:a16="http://schemas.microsoft.com/office/drawing/2014/main" id="{3A9A502D-DD79-D408-7863-F8AF8458DAB2}"/>
              </a:ext>
            </a:extLst>
          </p:cNvPr>
          <p:cNvSpPr/>
          <p:nvPr/>
        </p:nvSpPr>
        <p:spPr>
          <a:xfrm>
            <a:off x="4142090" y="3118197"/>
            <a:ext cx="869431" cy="3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Thanks for the information!</a:t>
            </a:r>
          </a:p>
        </p:txBody>
      </p:sp>
      <p:sp>
        <p:nvSpPr>
          <p:cNvPr id="54" name="Arrow: Right 53">
            <a:extLst>
              <a:ext uri="{FF2B5EF4-FFF2-40B4-BE49-F238E27FC236}">
                <a16:creationId xmlns:a16="http://schemas.microsoft.com/office/drawing/2014/main" id="{9F141FC1-9FEE-5BA9-F6D1-BA03EA4BA4D7}"/>
              </a:ext>
            </a:extLst>
          </p:cNvPr>
          <p:cNvSpPr/>
          <p:nvPr/>
        </p:nvSpPr>
        <p:spPr>
          <a:xfrm>
            <a:off x="5206071" y="3304760"/>
            <a:ext cx="673871" cy="1305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00AA374-42F4-331A-AFF8-B01B3F68E101}"/>
              </a:ext>
            </a:extLst>
          </p:cNvPr>
          <p:cNvSpPr/>
          <p:nvPr/>
        </p:nvSpPr>
        <p:spPr>
          <a:xfrm>
            <a:off x="6836232" y="3505327"/>
            <a:ext cx="860010" cy="2242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Full</a:t>
            </a:r>
          </a:p>
        </p:txBody>
      </p:sp>
      <p:sp>
        <p:nvSpPr>
          <p:cNvPr id="13" name="TextBox 12">
            <a:extLst>
              <a:ext uri="{FF2B5EF4-FFF2-40B4-BE49-F238E27FC236}">
                <a16:creationId xmlns:a16="http://schemas.microsoft.com/office/drawing/2014/main" id="{7711909C-46FD-2B7F-29E4-8C2B48E4B199}"/>
              </a:ext>
            </a:extLst>
          </p:cNvPr>
          <p:cNvSpPr txBox="1"/>
          <p:nvPr/>
        </p:nvSpPr>
        <p:spPr>
          <a:xfrm>
            <a:off x="4967794" y="3160904"/>
            <a:ext cx="925253" cy="215444"/>
          </a:xfrm>
          <a:prstGeom prst="rect">
            <a:avLst/>
          </a:prstGeom>
          <a:noFill/>
        </p:spPr>
        <p:txBody>
          <a:bodyPr wrap="none" rtlCol="0">
            <a:spAutoFit/>
          </a:bodyPr>
          <a:lstStyle/>
          <a:p>
            <a:r>
              <a:rPr lang="en-US" sz="800" b="1" dirty="0" err="1">
                <a:solidFill>
                  <a:schemeClr val="tx1"/>
                </a:solidFill>
              </a:rPr>
              <a:t>LSAck</a:t>
            </a:r>
            <a:r>
              <a:rPr lang="en-US" sz="800" b="1" dirty="0">
                <a:solidFill>
                  <a:schemeClr val="tx1"/>
                </a:solidFill>
              </a:rPr>
              <a:t> Packets</a:t>
            </a:r>
          </a:p>
        </p:txBody>
      </p:sp>
      <p:sp>
        <p:nvSpPr>
          <p:cNvPr id="26" name="Arrow: Right 25">
            <a:extLst>
              <a:ext uri="{FF2B5EF4-FFF2-40B4-BE49-F238E27FC236}">
                <a16:creationId xmlns:a16="http://schemas.microsoft.com/office/drawing/2014/main" id="{AEC9BC5B-556C-1DA2-7B96-248CCC2879EF}"/>
              </a:ext>
            </a:extLst>
          </p:cNvPr>
          <p:cNvSpPr/>
          <p:nvPr/>
        </p:nvSpPr>
        <p:spPr>
          <a:xfrm>
            <a:off x="4665051" y="1796000"/>
            <a:ext cx="673871" cy="1305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0421D398-72CD-C0BA-8897-8D98D1EA19DF}"/>
              </a:ext>
            </a:extLst>
          </p:cNvPr>
          <p:cNvSpPr txBox="1"/>
          <p:nvPr/>
        </p:nvSpPr>
        <p:spPr>
          <a:xfrm>
            <a:off x="4548694" y="1644524"/>
            <a:ext cx="809837" cy="215444"/>
          </a:xfrm>
          <a:prstGeom prst="rect">
            <a:avLst/>
          </a:prstGeom>
          <a:noFill/>
        </p:spPr>
        <p:txBody>
          <a:bodyPr wrap="none" rtlCol="0">
            <a:spAutoFit/>
          </a:bodyPr>
          <a:lstStyle/>
          <a:p>
            <a:r>
              <a:rPr lang="en-US" sz="800" b="1" dirty="0">
                <a:solidFill>
                  <a:schemeClr val="tx1"/>
                </a:solidFill>
              </a:rPr>
              <a:t>LSR Packets</a:t>
            </a:r>
          </a:p>
        </p:txBody>
      </p:sp>
      <p:sp>
        <p:nvSpPr>
          <p:cNvPr id="28" name="Arrow: Right 27">
            <a:extLst>
              <a:ext uri="{FF2B5EF4-FFF2-40B4-BE49-F238E27FC236}">
                <a16:creationId xmlns:a16="http://schemas.microsoft.com/office/drawing/2014/main" id="{0E21908C-52B7-12B9-5373-9AF7023F6868}"/>
              </a:ext>
            </a:extLst>
          </p:cNvPr>
          <p:cNvSpPr/>
          <p:nvPr/>
        </p:nvSpPr>
        <p:spPr>
          <a:xfrm rot="10800000">
            <a:off x="3790911" y="2531196"/>
            <a:ext cx="673871" cy="1305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A891E20A-C669-095C-B4E2-DF0E362E9ADD}"/>
              </a:ext>
            </a:extLst>
          </p:cNvPr>
          <p:cNvSpPr txBox="1"/>
          <p:nvPr/>
        </p:nvSpPr>
        <p:spPr>
          <a:xfrm>
            <a:off x="3789343" y="2386647"/>
            <a:ext cx="809837" cy="215444"/>
          </a:xfrm>
          <a:prstGeom prst="rect">
            <a:avLst/>
          </a:prstGeom>
          <a:noFill/>
        </p:spPr>
        <p:txBody>
          <a:bodyPr wrap="none" rtlCol="0">
            <a:spAutoFit/>
          </a:bodyPr>
          <a:lstStyle/>
          <a:p>
            <a:r>
              <a:rPr lang="en-US" sz="800" b="1" dirty="0">
                <a:solidFill>
                  <a:schemeClr val="tx1"/>
                </a:solidFill>
              </a:rPr>
              <a:t>LSU Packets</a:t>
            </a:r>
          </a:p>
        </p:txBody>
      </p:sp>
      <p:sp>
        <p:nvSpPr>
          <p:cNvPr id="50" name="TextBox 49">
            <a:extLst>
              <a:ext uri="{FF2B5EF4-FFF2-40B4-BE49-F238E27FC236}">
                <a16:creationId xmlns:a16="http://schemas.microsoft.com/office/drawing/2014/main" id="{FA572E51-F9A3-743B-CA07-E2F786DFC09F}"/>
              </a:ext>
            </a:extLst>
          </p:cNvPr>
          <p:cNvSpPr txBox="1"/>
          <p:nvPr/>
        </p:nvSpPr>
        <p:spPr>
          <a:xfrm>
            <a:off x="3294043" y="3171507"/>
            <a:ext cx="925253" cy="215444"/>
          </a:xfrm>
          <a:prstGeom prst="rect">
            <a:avLst/>
          </a:prstGeom>
          <a:noFill/>
        </p:spPr>
        <p:txBody>
          <a:bodyPr wrap="none" rtlCol="0">
            <a:spAutoFit/>
          </a:bodyPr>
          <a:lstStyle/>
          <a:p>
            <a:r>
              <a:rPr lang="en-US" sz="800" b="1" dirty="0" err="1">
                <a:solidFill>
                  <a:schemeClr val="tx1"/>
                </a:solidFill>
              </a:rPr>
              <a:t>LSAck</a:t>
            </a:r>
            <a:r>
              <a:rPr lang="en-US" sz="800" b="1" dirty="0">
                <a:solidFill>
                  <a:schemeClr val="tx1"/>
                </a:solidFill>
              </a:rPr>
              <a:t> Packets</a:t>
            </a:r>
          </a:p>
        </p:txBody>
      </p:sp>
      <p:sp>
        <p:nvSpPr>
          <p:cNvPr id="51" name="Arrow: Right 50">
            <a:extLst>
              <a:ext uri="{FF2B5EF4-FFF2-40B4-BE49-F238E27FC236}">
                <a16:creationId xmlns:a16="http://schemas.microsoft.com/office/drawing/2014/main" id="{34EA5F44-F4F1-62DC-A176-766D19804A0F}"/>
              </a:ext>
            </a:extLst>
          </p:cNvPr>
          <p:cNvSpPr/>
          <p:nvPr/>
        </p:nvSpPr>
        <p:spPr>
          <a:xfrm rot="10800000">
            <a:off x="3293451" y="3312380"/>
            <a:ext cx="673871" cy="1305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8F7A9D6-5966-9D17-07FD-0D3CCC35D6D3}"/>
              </a:ext>
            </a:extLst>
          </p:cNvPr>
          <p:cNvSpPr txBox="1"/>
          <p:nvPr/>
        </p:nvSpPr>
        <p:spPr>
          <a:xfrm>
            <a:off x="747421" y="3927127"/>
            <a:ext cx="8158040" cy="525465"/>
          </a:xfrm>
          <a:prstGeom prst="rect">
            <a:avLst/>
          </a:prstGeom>
          <a:noFill/>
        </p:spPr>
        <p:txBody>
          <a:bodyPr wrap="square" rtlCol="0">
            <a:spAutoFit/>
          </a:bodyPr>
          <a:lstStyle/>
          <a:p>
            <a:pPr algn="just">
              <a:lnSpc>
                <a:spcPct val="150000"/>
              </a:lnSpc>
            </a:pPr>
            <a:r>
              <a:rPr lang="en-US" sz="1000" dirty="0">
                <a:solidFill>
                  <a:srgbClr val="374151"/>
                </a:solidFill>
                <a:latin typeface="+mj-lt"/>
              </a:rPr>
              <a:t>There is another state named </a:t>
            </a:r>
            <a:r>
              <a:rPr lang="en-US" sz="1000" b="1" i="1" dirty="0">
                <a:solidFill>
                  <a:srgbClr val="374151"/>
                </a:solidFill>
                <a:latin typeface="+mj-lt"/>
              </a:rPr>
              <a:t>“Attempt” </a:t>
            </a:r>
            <a:r>
              <a:rPr lang="en-US" sz="1000" dirty="0">
                <a:solidFill>
                  <a:srgbClr val="374151"/>
                </a:solidFill>
                <a:latin typeface="+mj-lt"/>
              </a:rPr>
              <a:t>state. It is only seen in </a:t>
            </a:r>
            <a:r>
              <a:rPr lang="en-US" sz="1000" b="1" i="1" dirty="0">
                <a:solidFill>
                  <a:srgbClr val="374151"/>
                </a:solidFill>
                <a:latin typeface="+mj-lt"/>
              </a:rPr>
              <a:t>NBMA </a:t>
            </a:r>
            <a:r>
              <a:rPr lang="en-US" sz="1000" dirty="0">
                <a:solidFill>
                  <a:srgbClr val="374151"/>
                </a:solidFill>
                <a:latin typeface="+mj-lt"/>
              </a:rPr>
              <a:t>(Non-Broadcast Multi Access) links. In NMBA, we have to manually configure the neighbor’s IP because it doesn’t support multicast. Then, </a:t>
            </a:r>
            <a:r>
              <a:rPr lang="en-US" sz="1000" b="1" i="1" dirty="0">
                <a:solidFill>
                  <a:srgbClr val="374151"/>
                </a:solidFill>
                <a:latin typeface="+mj-lt"/>
              </a:rPr>
              <a:t>hello </a:t>
            </a:r>
            <a:r>
              <a:rPr lang="en-US" sz="1000" dirty="0">
                <a:solidFill>
                  <a:srgbClr val="374151"/>
                </a:solidFill>
                <a:latin typeface="+mj-lt"/>
              </a:rPr>
              <a:t>packets are sent </a:t>
            </a:r>
            <a:r>
              <a:rPr lang="en-US" sz="1000" b="1" i="1" dirty="0">
                <a:solidFill>
                  <a:srgbClr val="374151"/>
                </a:solidFill>
                <a:latin typeface="+mj-lt"/>
              </a:rPr>
              <a:t>unicast </a:t>
            </a:r>
            <a:r>
              <a:rPr lang="en-US" sz="1000" dirty="0">
                <a:solidFill>
                  <a:srgbClr val="374151"/>
                </a:solidFill>
                <a:latin typeface="+mj-lt"/>
              </a:rPr>
              <a:t>to manually configured neighbor IP.  </a:t>
            </a:r>
          </a:p>
        </p:txBody>
      </p:sp>
    </p:spTree>
    <p:extLst>
      <p:ext uri="{BB962C8B-B14F-4D97-AF65-F5344CB8AC3E}">
        <p14:creationId xmlns:p14="http://schemas.microsoft.com/office/powerpoint/2010/main" val="3371470079"/>
      </p:ext>
    </p:extLst>
  </p:cSld>
  <p:clrMapOvr>
    <a:masterClrMapping/>
  </p:clrMapOvr>
</p:sld>
</file>

<file path=ppt/theme/theme1.xml><?xml version="1.0" encoding="utf-8"?>
<a:theme xmlns:a="http://schemas.openxmlformats.org/drawingml/2006/main" name="Process Diagrams by Slidesgo">
  <a:themeElements>
    <a:clrScheme name="Simple Light">
      <a:dk1>
        <a:srgbClr val="000000"/>
      </a:dk1>
      <a:lt1>
        <a:srgbClr val="FFFFFF"/>
      </a:lt1>
      <a:dk2>
        <a:srgbClr val="595959"/>
      </a:dk2>
      <a:lt2>
        <a:srgbClr val="EEEEEE"/>
      </a:lt2>
      <a:accent1>
        <a:srgbClr val="5EB2FC"/>
      </a:accent1>
      <a:accent2>
        <a:srgbClr val="69E781"/>
      </a:accent2>
      <a:accent3>
        <a:srgbClr val="869FB2"/>
      </a:accent3>
      <a:accent4>
        <a:srgbClr val="4949E7"/>
      </a:accent4>
      <a:accent5>
        <a:srgbClr val="FCBD24"/>
      </a:accent5>
      <a:accent6>
        <a:srgbClr val="EC3A3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3919</TotalTime>
  <Words>10261</Words>
  <Application>Microsoft Office PowerPoint</Application>
  <PresentationFormat>On-screen Show (16:9)</PresentationFormat>
  <Paragraphs>997</Paragraphs>
  <Slides>72</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Aptos</vt:lpstr>
      <vt:lpstr>Cambria Math</vt:lpstr>
      <vt:lpstr>Tahoma</vt:lpstr>
      <vt:lpstr>Agency FB</vt:lpstr>
      <vt:lpstr>Wingdings</vt:lpstr>
      <vt:lpstr>Process Diagrams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Safwan Muntasir</dc:creator>
  <cp:lastModifiedBy>Safwan Muntasir</cp:lastModifiedBy>
  <cp:revision>246</cp:revision>
  <dcterms:modified xsi:type="dcterms:W3CDTF">2023-10-18T07:55:36Z</dcterms:modified>
</cp:coreProperties>
</file>